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34" r:id="rId2"/>
    <p:sldId id="399" r:id="rId3"/>
    <p:sldId id="604" r:id="rId4"/>
    <p:sldId id="360" r:id="rId5"/>
    <p:sldId id="351" r:id="rId6"/>
    <p:sldId id="352" r:id="rId7"/>
    <p:sldId id="354" r:id="rId8"/>
    <p:sldId id="516" r:id="rId9"/>
    <p:sldId id="517" r:id="rId10"/>
    <p:sldId id="605" r:id="rId11"/>
    <p:sldId id="518" r:id="rId12"/>
    <p:sldId id="519" r:id="rId13"/>
    <p:sldId id="520" r:id="rId14"/>
    <p:sldId id="521" r:id="rId15"/>
    <p:sldId id="522" r:id="rId16"/>
    <p:sldId id="609" r:id="rId17"/>
    <p:sldId id="523" r:id="rId18"/>
    <p:sldId id="607" r:id="rId19"/>
    <p:sldId id="655" r:id="rId20"/>
    <p:sldId id="606" r:id="rId21"/>
    <p:sldId id="401" r:id="rId22"/>
    <p:sldId id="402" r:id="rId23"/>
    <p:sldId id="403" r:id="rId24"/>
    <p:sldId id="404" r:id="rId25"/>
    <p:sldId id="405" r:id="rId26"/>
    <p:sldId id="406" r:id="rId27"/>
    <p:sldId id="408" r:id="rId28"/>
    <p:sldId id="656" r:id="rId29"/>
    <p:sldId id="657" r:id="rId30"/>
    <p:sldId id="409" r:id="rId31"/>
    <p:sldId id="413" r:id="rId32"/>
    <p:sldId id="416" r:id="rId33"/>
    <p:sldId id="572" r:id="rId34"/>
    <p:sldId id="418" r:id="rId35"/>
    <p:sldId id="419" r:id="rId36"/>
    <p:sldId id="420" r:id="rId37"/>
    <p:sldId id="422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5" r:id="rId46"/>
    <p:sldId id="446" r:id="rId47"/>
    <p:sldId id="447" r:id="rId48"/>
    <p:sldId id="448" r:id="rId49"/>
    <p:sldId id="449" r:id="rId50"/>
    <p:sldId id="450" r:id="rId51"/>
    <p:sldId id="570" r:id="rId52"/>
    <p:sldId id="320" r:id="rId5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800000"/>
    <a:srgbClr val="FFFF00"/>
    <a:srgbClr val="FF9900"/>
    <a:srgbClr val="FFCC00"/>
    <a:srgbClr val="FF7C8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78" y="-54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40480"/>
    </p:cViewPr>
  </p:outlin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>
              <a:buClrTx/>
            </a:pPr>
            <a:endParaRPr lang="zh-CN" altLang="en-US" sz="1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>
              <a:buClrTx/>
            </a:pPr>
            <a:endParaRPr lang="zh-CN" altLang="en-US" sz="120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宋体" panose="02010600030101010101" pitchFamily="2" charset="-122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en-US" altLang="zh-CN" dirty="0">
                <a:latin typeface="Calibri" panose="020F0502020204030204" charset="0"/>
              </a:rPr>
              <a:t>dialogue</a:t>
            </a:r>
            <a:r>
              <a:rPr lang="zh-CN" altLang="en-US" dirty="0">
                <a:latin typeface="Calibri" panose="020F0502020204030204" charset="0"/>
              </a:rPr>
              <a:t>对话</a:t>
            </a:r>
          </a:p>
        </p:txBody>
      </p:sp>
      <p:sp>
        <p:nvSpPr>
          <p:cNvPr id="13315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en-US" altLang="zh-CN" dirty="0">
                <a:latin typeface="Calibri" panose="020F0502020204030204" charset="0"/>
              </a:rPr>
              <a:t>dialogue</a:t>
            </a:r>
            <a:r>
              <a:rPr lang="zh-CN" altLang="en-US" dirty="0">
                <a:latin typeface="Calibri" panose="020F0502020204030204" charset="0"/>
              </a:rPr>
              <a:t>对话</a:t>
            </a:r>
          </a:p>
        </p:txBody>
      </p:sp>
      <p:sp>
        <p:nvSpPr>
          <p:cNvPr id="24579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20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b="1" dirty="0">
                <a:latin typeface="Calibri" panose="020F0502020204030204" charset="0"/>
                <a:ea typeface="黑体" panose="02010609060101010101" charset="-122"/>
              </a:rPr>
              <a:t>给出一个或几个街区的简易地图，标出街道和某些建筑名称，根据听力内容，填补或者找出另外一些建筑名称。</a:t>
            </a:r>
          </a:p>
          <a:p>
            <a:pPr lvl="0"/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48131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39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b="1" dirty="0">
                <a:latin typeface="Calibri" panose="020F0502020204030204" charset="0"/>
                <a:ea typeface="黑体" panose="02010609060101010101" charset="-122"/>
              </a:rPr>
              <a:t>给出一个或几个街区的简易地图，标出街道和某些建筑名称，根据听力内容，填补或者找出另外一些建筑名称。</a:t>
            </a:r>
          </a:p>
          <a:p>
            <a:pPr lvl="0"/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55299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45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b="1" dirty="0">
                <a:latin typeface="Calibri" panose="020F0502020204030204" charset="0"/>
                <a:ea typeface="黑体" panose="02010609060101010101" charset="-122"/>
              </a:rPr>
              <a:t>给出一个或几个街区的简易地图，标出街道和某些建筑名称，根据听力内容，填补或者找出另外一些建筑名称。</a:t>
            </a:r>
          </a:p>
          <a:p>
            <a:pPr lvl="0"/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57347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46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b="1" dirty="0">
                <a:latin typeface="Calibri" panose="020F0502020204030204" charset="0"/>
                <a:ea typeface="黑体" panose="02010609060101010101" charset="-122"/>
              </a:rPr>
              <a:t>给出一个或几个街区的简易地图，标出街道和某些建筑名称，根据听力内容，填补或者找出另外一些建筑名称。</a:t>
            </a:r>
          </a:p>
          <a:p>
            <a:pPr lvl="0"/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59395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47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b="1" dirty="0">
                <a:latin typeface="Calibri" panose="020F0502020204030204" charset="0"/>
                <a:ea typeface="黑体" panose="02010609060101010101" charset="-122"/>
              </a:rPr>
              <a:t>给出一个或几个街区的简易地图，标出街道和某些建筑名称，根据听力内容，填补或者找出另外一些建筑名称。</a:t>
            </a:r>
          </a:p>
          <a:p>
            <a:pPr lvl="0"/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61443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48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en-US" altLang="zh-CN" dirty="0">
                <a:latin typeface="Calibri" panose="020F0502020204030204" charset="0"/>
              </a:rPr>
              <a:t>dialogue</a:t>
            </a:r>
            <a:r>
              <a:rPr lang="zh-CN" altLang="en-US" dirty="0">
                <a:latin typeface="Calibri" panose="020F0502020204030204" charset="0"/>
              </a:rPr>
              <a:t>对话</a:t>
            </a:r>
          </a:p>
        </p:txBody>
      </p:sp>
      <p:sp>
        <p:nvSpPr>
          <p:cNvPr id="24579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ClrTx/>
            </a:pPr>
            <a:fld id="{9A0DB2DC-4C9A-4742-B13C-FB6460FD3503}" type="slidenum">
              <a:rPr lang="zh-CN" altLang="en-US" sz="1200" dirty="0"/>
              <a:pPr lvl="0" algn="r">
                <a:buClrTx/>
              </a:pPr>
              <a:t>51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图片 7" descr="无标题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幻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ClrTx/>
            </a:pPr>
            <a:fld id="{9A0DB2DC-4C9A-4742-B13C-FB6460FD3503}" type="slidenum">
              <a:rPr lang="en-US" altLang="zh-CN" sz="1400" dirty="0"/>
              <a:pPr algn="r">
                <a:buClrTx/>
              </a:pPr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>
                <a:buClrTx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31" name="图片 6" descr="无标题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2205038"/>
            <a:ext cx="3827462" cy="431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4"/>
          <p:cNvSpPr txBox="1"/>
          <p:nvPr/>
        </p:nvSpPr>
        <p:spPr>
          <a:xfrm>
            <a:off x="4414838" y="4362450"/>
            <a:ext cx="51863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ClrTx/>
            </a:pPr>
            <a:r>
              <a:rPr lang="en-US" alt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5-6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en-US" altLang="zh-CN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我预测听力技巧高分班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</a:p>
          <a:p>
            <a:pPr algn="ctr">
              <a:buClrTx/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选择</a:t>
            </a:r>
            <a:r>
              <a:rPr lang="en-US" alt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en-US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地图</a:t>
            </a:r>
            <a:endParaRPr lang="en-US" altLang="zh-CN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4" name="TextBox 4"/>
          <p:cNvSpPr txBox="1"/>
          <p:nvPr/>
        </p:nvSpPr>
        <p:spPr>
          <a:xfrm>
            <a:off x="5854700" y="5657215"/>
            <a:ext cx="29813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雅思我预测 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Janice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23554" name="内容占位符 1" descr="屏幕快照 2017-09-26 15.51.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143" b="-15825"/>
          <a:stretch>
            <a:fillRect/>
          </a:stretch>
        </p:blipFill>
        <p:spPr>
          <a:xfrm>
            <a:off x="381000" y="1600200"/>
            <a:ext cx="8229600" cy="3736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内容占位符 1"/>
          <p:cNvSpPr>
            <a:spLocks noGrp="1"/>
          </p:cNvSpPr>
          <p:nvPr>
            <p:ph idx="1"/>
          </p:nvPr>
        </p:nvSpPr>
        <p:spPr>
          <a:xfrm>
            <a:off x="611188" y="454660"/>
            <a:ext cx="8229600" cy="4525963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en-US" altLang="zh-CN" b="1">
                <a:solidFill>
                  <a:srgbClr val="3366FF"/>
                </a:solidFill>
              </a:rPr>
              <a:t>B.</a:t>
            </a:r>
            <a:r>
              <a:rPr lang="zh-CN" altLang="en-US" b="1">
                <a:solidFill>
                  <a:srgbClr val="3366FF"/>
                </a:solidFill>
              </a:rPr>
              <a:t> </a:t>
            </a:r>
            <a:r>
              <a:rPr lang="zh-CN" altLang="zh-CN" b="1">
                <a:solidFill>
                  <a:srgbClr val="3366FF"/>
                </a:solidFill>
              </a:rPr>
              <a:t>听力题目</a:t>
            </a:r>
            <a:r>
              <a:rPr lang="en-US" altLang="zh-CN" b="1">
                <a:solidFill>
                  <a:srgbClr val="3366FF"/>
                </a:solidFill>
              </a:rPr>
              <a:t>/</a:t>
            </a:r>
            <a:r>
              <a:rPr lang="zh-CN" altLang="en-US" b="1">
                <a:solidFill>
                  <a:srgbClr val="3366FF"/>
                </a:solidFill>
              </a:rPr>
              <a:t>选项</a:t>
            </a:r>
            <a:r>
              <a:rPr lang="zh-CN" altLang="zh-CN" b="1">
                <a:solidFill>
                  <a:srgbClr val="3366FF"/>
                </a:solidFill>
              </a:rPr>
              <a:t>中出现的</a:t>
            </a:r>
            <a:r>
              <a:rPr lang="zh-CN" altLang="en-US" b="1">
                <a:solidFill>
                  <a:srgbClr val="3366FF"/>
                </a:solidFill>
              </a:rPr>
              <a:t>定位词  核心</a:t>
            </a:r>
            <a:endParaRPr lang="en-US" altLang="zh-CN" b="1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/>
              <a:t>选择</a:t>
            </a:r>
            <a:r>
              <a:rPr lang="en-US" altLang="zh-CN"/>
              <a:t>&amp;</a:t>
            </a:r>
            <a:r>
              <a:rPr lang="zh-CN" altLang="en-US"/>
              <a:t>配对题目</a:t>
            </a:r>
            <a:r>
              <a:rPr lang="en-US" altLang="zh-CN"/>
              <a:t>+</a:t>
            </a:r>
            <a:r>
              <a:rPr lang="zh-CN" altLang="en-US"/>
              <a:t>选项中的</a:t>
            </a:r>
            <a:r>
              <a:rPr lang="zh-CN" altLang="zh-CN"/>
              <a:t>名词</a:t>
            </a:r>
            <a:r>
              <a:rPr lang="zh-CN" altLang="en-US"/>
              <a:t>（名词词组）</a:t>
            </a:r>
            <a:r>
              <a:rPr lang="zh-CN" altLang="zh-CN"/>
              <a:t>，动词，形容词</a:t>
            </a:r>
            <a:r>
              <a:rPr lang="zh-CN" altLang="en-US"/>
              <a:t> </a:t>
            </a:r>
            <a:endParaRPr lang="en-US" altLang="zh-CN"/>
          </a:p>
          <a:p>
            <a:pPr marL="0" indent="0">
              <a:buNone/>
            </a:pPr>
            <a:r>
              <a:rPr lang="zh-CN" altLang="zh-CN"/>
              <a:t>填空题所填</a:t>
            </a:r>
            <a:r>
              <a:rPr lang="zh-CN" altLang="en-US"/>
              <a:t>的</a:t>
            </a:r>
            <a:r>
              <a:rPr lang="zh-CN" altLang="zh-CN"/>
              <a:t>空前后的单词</a:t>
            </a:r>
            <a:endParaRPr lang="en-US" altLang="zh-CN"/>
          </a:p>
          <a:p>
            <a:pPr marL="0" indent="0"/>
            <a:r>
              <a:rPr lang="zh-CN" altLang="en-US" b="1"/>
              <a:t>定位词的作用：</a:t>
            </a:r>
            <a:endParaRPr lang="en-US" altLang="zh-CN" b="1"/>
          </a:p>
          <a:p>
            <a:pPr marL="0" indent="0">
              <a:buNone/>
            </a:pPr>
            <a:r>
              <a:rPr lang="zh-CN" altLang="en-US"/>
              <a:t>听力审题的时候</a:t>
            </a:r>
            <a:r>
              <a:rPr lang="zh-CN" altLang="zh-CN"/>
              <a:t>划出来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题目</a:t>
            </a:r>
            <a:r>
              <a:rPr lang="en-US" altLang="zh-CN"/>
              <a:t>/</a:t>
            </a:r>
            <a:r>
              <a:rPr lang="zh-CN" altLang="en-US"/>
              <a:t>题干的这些名词</a:t>
            </a:r>
            <a:r>
              <a:rPr lang="en-US" altLang="zh-CN"/>
              <a:t>/</a:t>
            </a:r>
            <a:r>
              <a:rPr lang="zh-CN" altLang="en-US"/>
              <a:t>名词词组帮助你定位，听到之后就知道来到了这一题</a:t>
            </a:r>
            <a:endParaRPr lang="en-US" altLang="zh-CN"/>
          </a:p>
          <a:p>
            <a:pPr marL="0" indent="0">
              <a:buNone/>
            </a:pPr>
            <a:r>
              <a:rPr lang="zh-CN" altLang="en-US" b="1">
                <a:solidFill>
                  <a:srgbClr val="3366FF"/>
                </a:solidFill>
              </a:rPr>
              <a:t>定位词的要求：</a:t>
            </a:r>
            <a:endParaRPr lang="en-US" altLang="zh-CN" b="1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 sz="2800"/>
              <a:t>充分利用各种</a:t>
            </a:r>
            <a:r>
              <a:rPr lang="zh-CN" altLang="en-US" sz="2800">
                <a:solidFill>
                  <a:srgbClr val="0000FF"/>
                </a:solidFill>
              </a:rPr>
              <a:t>时间</a:t>
            </a:r>
            <a:r>
              <a:rPr lang="zh-CN" altLang="en-US" sz="2800"/>
              <a:t>划定位词</a:t>
            </a:r>
            <a:r>
              <a:rPr lang="zh-CN" altLang="en-US" sz="2800" b="1"/>
              <a:t>  </a:t>
            </a:r>
            <a:r>
              <a:rPr lang="en-US" altLang="zh-CN" sz="2800" b="1"/>
              <a:t>1.</a:t>
            </a:r>
            <a:r>
              <a:rPr lang="zh-CN" altLang="en-US" sz="2800" b="1"/>
              <a:t>上一个部分检查的时间 </a:t>
            </a:r>
            <a:r>
              <a:rPr lang="en-US" altLang="zh-CN" sz="2800" b="1"/>
              <a:t>2.</a:t>
            </a:r>
            <a:r>
              <a:rPr lang="zh-CN" altLang="en-US" sz="2800" b="1"/>
              <a:t>废话</a:t>
            </a:r>
            <a:r>
              <a:rPr lang="en-US" altLang="zh-CN" sz="2800" b="1"/>
              <a:t> 3.</a:t>
            </a:r>
            <a:r>
              <a:rPr lang="zh-CN" altLang="en-US" sz="2800" b="1"/>
              <a:t>预习的时间</a:t>
            </a:r>
            <a:endParaRPr lang="en-US" altLang="zh-CN"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1"/>
          <p:cNvSpPr>
            <a:spLocks noGrp="1"/>
          </p:cNvSpPr>
          <p:nvPr>
            <p:ph idx="1"/>
          </p:nvPr>
        </p:nvSpPr>
        <p:spPr>
          <a:xfrm>
            <a:off x="76200" y="609600"/>
            <a:ext cx="9602788" cy="4525963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zh-CN" altLang="en-US">
                <a:latin typeface="Calibri" panose="020F0502020204030204" charset="0"/>
              </a:rPr>
              <a:t>定位词怎么找？</a:t>
            </a:r>
            <a:endParaRPr lang="en-US" altLang="zh-CN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FF6600"/>
                </a:solidFill>
                <a:latin typeface="Calibri" panose="020F0502020204030204" charset="0"/>
              </a:rPr>
              <a:t>常规定位词 每个题划</a:t>
            </a:r>
            <a:r>
              <a:rPr lang="en-US" altLang="zh-CN" b="1">
                <a:solidFill>
                  <a:srgbClr val="FF6600"/>
                </a:solidFill>
                <a:latin typeface="Calibri" panose="020F0502020204030204" charset="0"/>
              </a:rPr>
              <a:t>2-3</a:t>
            </a:r>
            <a:r>
              <a:rPr lang="zh-CN" altLang="en-US" b="1">
                <a:solidFill>
                  <a:srgbClr val="FF6600"/>
                </a:solidFill>
                <a:latin typeface="Calibri" panose="020F0502020204030204" charset="0"/>
              </a:rPr>
              <a:t>个</a:t>
            </a:r>
            <a:endParaRPr lang="en-US" altLang="zh-CN" b="1">
              <a:solidFill>
                <a:srgbClr val="FF6600"/>
              </a:solidFill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>
                <a:latin typeface="Calibri" panose="020F0502020204030204" charset="0"/>
              </a:rPr>
              <a:t>1</a:t>
            </a:r>
            <a:r>
              <a:rPr lang="zh-CN" altLang="en-US">
                <a:latin typeface="Calibri" panose="020F0502020204030204" charset="0"/>
              </a:rPr>
              <a:t>. 名词</a:t>
            </a:r>
            <a:r>
              <a:rPr lang="en-US" altLang="zh-CN">
                <a:latin typeface="Calibri" panose="020F0502020204030204" charset="0"/>
              </a:rPr>
              <a:t>/</a:t>
            </a:r>
            <a:r>
              <a:rPr lang="zh-CN" altLang="en-US">
                <a:latin typeface="Calibri" panose="020F0502020204030204" charset="0"/>
              </a:rPr>
              <a:t>名词词组</a:t>
            </a:r>
            <a:endParaRPr lang="en-US" altLang="zh-CN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>
                <a:latin typeface="Calibri" panose="020F0502020204030204" charset="0"/>
              </a:rPr>
              <a:t>专有名词，人名，地名，数字，各种大小写的</a:t>
            </a:r>
            <a:endParaRPr lang="en-US" altLang="zh-CN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>
                <a:latin typeface="Calibri" panose="020F0502020204030204" charset="0"/>
              </a:rPr>
              <a:t>重复出现的词不要划（标题</a:t>
            </a:r>
            <a:r>
              <a:rPr lang="en-US" altLang="zh-CN">
                <a:latin typeface="Calibri" panose="020F0502020204030204" charset="0"/>
              </a:rPr>
              <a:t>/</a:t>
            </a:r>
            <a:r>
              <a:rPr lang="zh-CN" altLang="en-US">
                <a:latin typeface="Calibri" panose="020F0502020204030204" charset="0"/>
              </a:rPr>
              <a:t>题目</a:t>
            </a:r>
            <a:r>
              <a:rPr lang="en-US" altLang="en-US">
                <a:latin typeface="Calibri" panose="020F0502020204030204" charset="0"/>
              </a:rPr>
              <a:t>出现的</a:t>
            </a:r>
            <a:r>
              <a:rPr lang="zh-CN" altLang="en-US">
                <a:latin typeface="Calibri" panose="020F0502020204030204" charset="0"/>
              </a:rPr>
              <a:t>名词）</a:t>
            </a:r>
            <a:endParaRPr lang="en-US" altLang="zh-CN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>
                <a:latin typeface="Calibri" panose="020F0502020204030204" charset="0"/>
              </a:rPr>
              <a:t>2. </a:t>
            </a:r>
            <a:r>
              <a:rPr lang="zh-CN" altLang="en-US">
                <a:latin typeface="Calibri" panose="020F0502020204030204" charset="0"/>
              </a:rPr>
              <a:t>动词</a:t>
            </a:r>
            <a:r>
              <a:rPr lang="zh-CN" altLang="zh-CN">
                <a:latin typeface="Calibri" panose="020F0502020204030204" charset="0"/>
              </a:rPr>
              <a:t> </a:t>
            </a:r>
            <a:r>
              <a:rPr lang="zh-CN" altLang="en-US">
                <a:latin typeface="Calibri" panose="020F0502020204030204" charset="0"/>
              </a:rPr>
              <a:t> </a:t>
            </a:r>
            <a:r>
              <a:rPr lang="en-US" altLang="zh-CN">
                <a:latin typeface="Calibri" panose="020F0502020204030204" charset="0"/>
              </a:rPr>
              <a:t>3. </a:t>
            </a:r>
            <a:r>
              <a:rPr lang="zh-CN" altLang="en-US">
                <a:latin typeface="Calibri" panose="020F0502020204030204" charset="0"/>
              </a:rPr>
              <a:t>形容词</a:t>
            </a:r>
            <a:endParaRPr lang="en-US" altLang="zh-CN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FF6600"/>
                </a:solidFill>
                <a:latin typeface="Calibri" panose="020F0502020204030204" charset="0"/>
              </a:rPr>
              <a:t>非常规的</a:t>
            </a:r>
            <a:r>
              <a:rPr lang="en-US" altLang="en-US" b="1">
                <a:solidFill>
                  <a:srgbClr val="FF6600"/>
                </a:solidFill>
                <a:latin typeface="Calibri" panose="020F0502020204030204" charset="0"/>
              </a:rPr>
              <a:t>定位词，有几个都要</a:t>
            </a:r>
            <a:r>
              <a:rPr lang="zh-CN" altLang="en-US" b="1">
                <a:solidFill>
                  <a:srgbClr val="FF6600"/>
                </a:solidFill>
                <a:latin typeface="Calibri" panose="020F0502020204030204" charset="0"/>
              </a:rPr>
              <a:t>划</a:t>
            </a:r>
            <a:endParaRPr lang="en-US" altLang="zh-CN" b="1">
              <a:solidFill>
                <a:srgbClr val="FF6600"/>
              </a:solidFill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>
                <a:latin typeface="Calibri" panose="020F0502020204030204" charset="0"/>
              </a:rPr>
              <a:t>1.</a:t>
            </a:r>
            <a:r>
              <a:rPr lang="zh-CN" altLang="en-US">
                <a:latin typeface="Calibri" panose="020F0502020204030204" charset="0"/>
              </a:rPr>
              <a:t>否定词</a:t>
            </a:r>
            <a:r>
              <a:rPr lang="en-US" altLang="zh-CN">
                <a:latin typeface="Calibri" panose="020F0502020204030204" charset="0"/>
              </a:rPr>
              <a:t>not  never  rather </a:t>
            </a:r>
            <a:r>
              <a:rPr lang="en-US" altLang="zh-CN" dirty="0">
                <a:latin typeface="Calibri" panose="020F0502020204030204" charset="0"/>
              </a:rPr>
              <a:t>than  instead of</a:t>
            </a:r>
            <a:endParaRPr lang="en-US" altLang="zh-CN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>
                <a:latin typeface="Calibri" panose="020F0502020204030204" charset="0"/>
              </a:rPr>
              <a:t>2.</a:t>
            </a:r>
            <a:r>
              <a:rPr lang="zh-CN" altLang="en-US">
                <a:latin typeface="Calibri" panose="020F0502020204030204" charset="0"/>
              </a:rPr>
              <a:t>极端词</a:t>
            </a:r>
            <a:r>
              <a:rPr lang="en-US" altLang="zh-CN">
                <a:latin typeface="Calibri" panose="020F0502020204030204" charset="0"/>
              </a:rPr>
              <a:t>all most  only best every </a:t>
            </a:r>
          </a:p>
          <a:p>
            <a:pPr marL="0" indent="0">
              <a:buNone/>
            </a:pPr>
            <a:r>
              <a:rPr lang="en-US" altLang="zh-CN">
                <a:latin typeface="Calibri" panose="020F0502020204030204" charset="0"/>
              </a:rPr>
              <a:t>3.</a:t>
            </a:r>
            <a:r>
              <a:rPr lang="zh-CN" altLang="en-US">
                <a:latin typeface="Calibri" panose="020F0502020204030204" charset="0"/>
              </a:rPr>
              <a:t>表示时间的词</a:t>
            </a:r>
            <a:r>
              <a:rPr lang="en-US" altLang="zh-CN">
                <a:latin typeface="Calibri" panose="020F0502020204030204" charset="0"/>
              </a:rPr>
              <a:t>currently/now/present   future  past</a:t>
            </a:r>
          </a:p>
          <a:p>
            <a:pPr marL="0" indent="0">
              <a:buNone/>
            </a:pPr>
            <a:endParaRPr lang="en-US" altLang="zh-CN">
              <a:latin typeface="Calibri" panose="020F0502020204030204" charset="0"/>
            </a:endParaRPr>
          </a:p>
          <a:p>
            <a:pPr marL="0" indent="0"/>
            <a:endParaRPr lang="zh-CN" altLang="zh-CN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内容占位符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en-US" altLang="zh-CN" b="1" dirty="0">
                <a:solidFill>
                  <a:srgbClr val="3366FF"/>
                </a:solidFill>
              </a:rPr>
              <a:t>B. </a:t>
            </a:r>
            <a:r>
              <a:rPr lang="zh-CN" altLang="en-US" b="1" dirty="0">
                <a:solidFill>
                  <a:srgbClr val="3366FF"/>
                </a:solidFill>
              </a:rPr>
              <a:t>听力原文中的</a:t>
            </a:r>
            <a:r>
              <a:rPr lang="en-US" altLang="zh-CN" b="1" dirty="0">
                <a:solidFill>
                  <a:srgbClr val="3366FF"/>
                </a:solidFill>
              </a:rPr>
              <a:t>3</a:t>
            </a:r>
            <a:r>
              <a:rPr lang="en-US" altLang="en-US" b="1" dirty="0">
                <a:solidFill>
                  <a:srgbClr val="3366FF"/>
                </a:solidFill>
              </a:rPr>
              <a:t>种</a:t>
            </a:r>
            <a:r>
              <a:rPr lang="zh-CN" altLang="en-US" sz="3600" b="1" dirty="0">
                <a:solidFill>
                  <a:srgbClr val="3366FF"/>
                </a:solidFill>
              </a:rPr>
              <a:t>连接词  信号</a:t>
            </a:r>
            <a:endParaRPr lang="en-US" altLang="zh-CN" sz="36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66FF"/>
                </a:solidFill>
              </a:rPr>
              <a:t> </a:t>
            </a:r>
            <a:r>
              <a:rPr lang="zh-CN" altLang="en-US" sz="2800" b="1" dirty="0">
                <a:solidFill>
                  <a:srgbClr val="0D0D0D"/>
                </a:solidFill>
              </a:rPr>
              <a:t>考前</a:t>
            </a:r>
            <a:r>
              <a:rPr lang="en-US" altLang="en-US" b="1" dirty="0">
                <a:solidFill>
                  <a:srgbClr val="3366FF"/>
                </a:solidFill>
              </a:rPr>
              <a:t>必须全部</a:t>
            </a:r>
            <a:r>
              <a:rPr lang="en-US" altLang="en-US" sz="2800" b="1" dirty="0">
                <a:solidFill>
                  <a:srgbClr val="0D0D0D"/>
                </a:solidFill>
              </a:rPr>
              <a:t>掌握</a:t>
            </a:r>
            <a:r>
              <a:rPr lang="en-US" altLang="zh-CN" sz="2800" b="1" dirty="0">
                <a:solidFill>
                  <a:srgbClr val="0D0D0D"/>
                </a:solidFill>
              </a:rPr>
              <a:t> </a:t>
            </a:r>
            <a:r>
              <a:rPr lang="zh-CN" altLang="en-US" sz="2800" b="1" dirty="0">
                <a:solidFill>
                  <a:srgbClr val="0D0D0D"/>
                </a:solidFill>
              </a:rPr>
              <a:t>特别是发音 对连接词要敏感</a:t>
            </a:r>
            <a:endParaRPr lang="en-US" altLang="zh-CN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zh-CN" altLang="en-US" sz="3600" b="1" dirty="0"/>
              <a:t>连接词的作用：</a:t>
            </a:r>
            <a:endParaRPr lang="en-US" altLang="zh-CN" sz="3600" b="1" dirty="0"/>
          </a:p>
          <a:p>
            <a:pPr marL="0" indent="0">
              <a:buNone/>
            </a:pPr>
            <a:r>
              <a:rPr lang="zh-CN" altLang="en-US" sz="3600" b="1" dirty="0"/>
              <a:t>逻辑表达，是一种提示信号</a:t>
            </a:r>
            <a:endParaRPr lang="en-US" altLang="zh-CN" sz="3600" b="1" dirty="0"/>
          </a:p>
          <a:p>
            <a:pPr marL="0" indent="0">
              <a:buNone/>
            </a:pPr>
            <a:r>
              <a:rPr lang="zh-CN" altLang="en-US" sz="2800" dirty="0"/>
              <a:t>连接词是提示你答案就在它的后面，尤其是表示</a:t>
            </a:r>
            <a:r>
              <a:rPr lang="zh-CN" altLang="en-US" dirty="0">
                <a:solidFill>
                  <a:srgbClr val="3366FF"/>
                </a:solidFill>
              </a:rPr>
              <a:t>转</a:t>
            </a:r>
            <a:r>
              <a:rPr lang="zh-CN" altLang="en-US" b="1" dirty="0">
                <a:solidFill>
                  <a:srgbClr val="3366FF"/>
                </a:solidFill>
              </a:rPr>
              <a:t>折，因果，并列的连接词</a:t>
            </a:r>
            <a:endParaRPr lang="en-US" altLang="zh-CN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but /however     so/because        and/also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连接</a:t>
            </a:r>
            <a:r>
              <a:rPr lang="zh-CN" altLang="en-US" b="1" dirty="0">
                <a:solidFill>
                  <a:srgbClr val="0000FF"/>
                </a:solidFill>
              </a:rPr>
              <a:t>词的要求  </a:t>
            </a:r>
            <a:r>
              <a:rPr lang="zh-CN" altLang="en-US" b="1" dirty="0"/>
              <a:t>听到连接词</a:t>
            </a:r>
            <a:r>
              <a:rPr lang="zh-CN" altLang="en-US" b="1" dirty="0">
                <a:solidFill>
                  <a:srgbClr val="0000FF"/>
                </a:solidFill>
              </a:rPr>
              <a:t>发音</a:t>
            </a:r>
            <a:r>
              <a:rPr lang="zh-CN" altLang="en-US" b="1" dirty="0"/>
              <a:t>要敏感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wrap="square" lIns="91440" tIns="45720" rIns="91440" bIns="45720" anchor="t"/>
          <a:lstStyle/>
          <a:p>
            <a:r>
              <a:rPr lang="en-US" altLang="zh-CN" sz="3600" b="1">
                <a:solidFill>
                  <a:srgbClr val="3366FF"/>
                </a:solidFill>
              </a:rPr>
              <a:t>C. </a:t>
            </a:r>
            <a:r>
              <a:rPr lang="en-US" altLang="zh-CN" b="1">
                <a:solidFill>
                  <a:srgbClr val="3366FF"/>
                </a:solidFill>
              </a:rPr>
              <a:t> </a:t>
            </a:r>
            <a:r>
              <a:rPr lang="zh-CN" altLang="en-US" b="1">
                <a:solidFill>
                  <a:srgbClr val="3366FF"/>
                </a:solidFill>
              </a:rPr>
              <a:t>听力同义改写</a:t>
            </a:r>
            <a:endParaRPr lang="en-US" altLang="zh-CN" b="1">
              <a:solidFill>
                <a:srgbClr val="3366FF"/>
              </a:solidFill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即听力原文和考题</a:t>
            </a:r>
            <a:r>
              <a:rPr lang="en-US" altLang="zh-CN" b="1">
                <a:latin typeface="Calibri" panose="020F0502020204030204" charset="0"/>
              </a:rPr>
              <a:t>/</a:t>
            </a:r>
            <a:r>
              <a:rPr lang="zh-CN" altLang="en-US" b="1">
                <a:latin typeface="Calibri" panose="020F0502020204030204" charset="0"/>
              </a:rPr>
              <a:t>选项之间进行了改写替换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改单词 </a:t>
            </a:r>
            <a:r>
              <a:rPr lang="en-US" altLang="zh-CN" b="1">
                <a:latin typeface="Calibri" panose="020F0502020204030204" charset="0"/>
              </a:rPr>
              <a:t>or  </a:t>
            </a:r>
            <a:r>
              <a:rPr lang="zh-CN" altLang="en-US" b="1">
                <a:latin typeface="Calibri" panose="020F0502020204030204" charset="0"/>
              </a:rPr>
              <a:t>改句子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作用：提升题目难度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同义改写 不要求记忆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同义改写的标准：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原文</a:t>
            </a:r>
            <a:r>
              <a:rPr lang="en-US" altLang="zh-CN" b="1">
                <a:latin typeface="Calibri" panose="020F0502020204030204" charset="0"/>
              </a:rPr>
              <a:t>-</a:t>
            </a:r>
            <a:r>
              <a:rPr lang="zh-CN" altLang="en-US" b="1">
                <a:latin typeface="Calibri" panose="020F0502020204030204" charset="0"/>
              </a:rPr>
              <a:t>题目 单词</a:t>
            </a:r>
            <a:r>
              <a:rPr lang="en-US" altLang="zh-CN" b="1">
                <a:latin typeface="Calibri" panose="020F0502020204030204" charset="0"/>
              </a:rPr>
              <a:t>/</a:t>
            </a:r>
            <a:r>
              <a:rPr lang="zh-CN" altLang="en-US" b="1">
                <a:latin typeface="Calibri" panose="020F0502020204030204" charset="0"/>
              </a:rPr>
              <a:t>句子发生改变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b="1">
                <a:latin typeface="Calibri" panose="020F0502020204030204" charset="0"/>
              </a:rPr>
              <a:t>但表达相似相同的意思</a:t>
            </a:r>
            <a:endParaRPr lang="en-US" altLang="zh-CN" b="1">
              <a:latin typeface="Calibri" panose="020F0502020204030204" charset="0"/>
            </a:endParaRPr>
          </a:p>
          <a:p>
            <a:pPr>
              <a:buNone/>
            </a:pPr>
            <a:endParaRPr lang="en-US" altLang="zh-CN" b="1">
              <a:latin typeface="Calibri" panose="020F0502020204030204" charset="0"/>
            </a:endParaRPr>
          </a:p>
        </p:txBody>
      </p:sp>
      <p:pic>
        <p:nvPicPr>
          <p:cNvPr id="29698" name="图片 3" descr="top_logo_sy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810000" cy="386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endParaRPr lang="zh-CN" altLang="en-US" dirty="0"/>
          </a:p>
        </p:txBody>
      </p:sp>
      <p:sp>
        <p:nvSpPr>
          <p:cNvPr id="30722" name="矩形 3"/>
          <p:cNvSpPr/>
          <p:nvPr/>
        </p:nvSpPr>
        <p:spPr>
          <a:xfrm>
            <a:off x="1295400" y="1295400"/>
            <a:ext cx="6781800" cy="3292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雅思听力核心考点</a:t>
            </a:r>
            <a:endParaRPr lang="en-US" altLang="zh-CN" sz="4400" b="1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44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r>
              <a:rPr lang="zh-CN" altLang="en-US" sz="40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名词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的听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写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连接词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能不能听出来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3" name="图片 5"/>
          <p:cNvPicPr>
            <a:picLocks noChangeAspect="1"/>
          </p:cNvPicPr>
          <p:nvPr/>
        </p:nvPicPr>
        <p:blipFill>
          <a:blip r:embed="rId2" cstate="print"/>
          <a:srcRect l="4810" t="16423" r="5611" b="29962"/>
          <a:stretch>
            <a:fillRect/>
          </a:stretch>
        </p:blipFill>
        <p:spPr>
          <a:xfrm>
            <a:off x="6172200" y="4648200"/>
            <a:ext cx="2514600" cy="150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010" y="456883"/>
            <a:ext cx="8229600" cy="1143000"/>
          </a:xfrm>
        </p:spPr>
        <p:txBody>
          <a:bodyPr/>
          <a:lstStyle/>
          <a:p>
            <a:pPr algn="l"/>
            <a:r>
              <a:rPr lang="zh-CN" altLang="zh-CN" sz="4000" b="1" dirty="0">
                <a:solidFill>
                  <a:srgbClr val="FF6600"/>
                </a:solidFill>
                <a:sym typeface="+mn-ea"/>
              </a:rPr>
              <a:t>听力精听训练步骤及技巧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7645" y="1311910"/>
            <a:ext cx="8728710" cy="47885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6600"/>
                </a:solidFill>
              </a:rPr>
              <a:t>辨音练习：</a:t>
            </a:r>
            <a:r>
              <a:rPr lang="zh-CN" altLang="en-US" b="1">
                <a:solidFill>
                  <a:schemeClr val="tx1"/>
                </a:solidFill>
              </a:rPr>
              <a:t>听句子跟读、复述，辨别发音，提高敏感度，理解句法结构，词汇摘抄总结。</a:t>
            </a:r>
          </a:p>
          <a:p>
            <a:pPr marL="0" indent="0">
              <a:buNone/>
            </a:pP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FF6600"/>
                </a:solidFill>
              </a:rPr>
              <a:t>笔记练习：</a:t>
            </a:r>
            <a:r>
              <a:rPr lang="zh-CN" altLang="en-US" b="1">
                <a:solidFill>
                  <a:schemeClr val="tx1"/>
                </a:solidFill>
              </a:rPr>
              <a:t>每天安排</a:t>
            </a:r>
            <a:r>
              <a:rPr lang="en-US" altLang="zh-CN" b="1">
                <a:solidFill>
                  <a:schemeClr val="tx1"/>
                </a:solidFill>
              </a:rPr>
              <a:t>1-2</a:t>
            </a:r>
            <a:r>
              <a:rPr lang="zh-CN" altLang="en-US" b="1">
                <a:solidFill>
                  <a:schemeClr val="tx1"/>
                </a:solidFill>
              </a:rPr>
              <a:t>张</a:t>
            </a:r>
            <a:r>
              <a:rPr lang="en-US" altLang="zh-CN" b="1">
                <a:solidFill>
                  <a:schemeClr val="tx1"/>
                </a:solidFill>
              </a:rPr>
              <a:t>A4</a:t>
            </a:r>
            <a:r>
              <a:rPr lang="zh-CN" altLang="en-US" b="1">
                <a:solidFill>
                  <a:schemeClr val="tx1"/>
                </a:solidFill>
              </a:rPr>
              <a:t>纸，一句一句写下来，这一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精听</a:t>
            </a:r>
            <a:r>
              <a:rPr lang="zh-CN" altLang="en-US" b="1">
                <a:solidFill>
                  <a:schemeClr val="tx1"/>
                </a:solidFill>
              </a:rPr>
              <a:t>过程重复</a:t>
            </a:r>
            <a:r>
              <a:rPr lang="en-US" altLang="zh-CN" b="1">
                <a:solidFill>
                  <a:schemeClr val="tx1"/>
                </a:solidFill>
              </a:rPr>
              <a:t>3</a:t>
            </a:r>
            <a:r>
              <a:rPr lang="zh-CN" altLang="en-US" b="1">
                <a:solidFill>
                  <a:schemeClr val="tx1"/>
                </a:solidFill>
              </a:rPr>
              <a:t>遍，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理解句法结构，</a:t>
            </a:r>
            <a:r>
              <a:rPr lang="zh-CN" altLang="en-US" b="1">
                <a:solidFill>
                  <a:schemeClr val="tx1"/>
                </a:solidFill>
              </a:rPr>
              <a:t>单词总结，原文模仿跟读至少</a:t>
            </a:r>
            <a:r>
              <a:rPr lang="en-US" altLang="zh-CN" b="1">
                <a:solidFill>
                  <a:schemeClr val="tx1"/>
                </a:solidFill>
              </a:rPr>
              <a:t>3</a:t>
            </a:r>
            <a:r>
              <a:rPr lang="zh-CN" altLang="en-US" b="1">
                <a:solidFill>
                  <a:schemeClr val="tx1"/>
                </a:solidFill>
              </a:rPr>
              <a:t>遍。</a:t>
            </a:r>
          </a:p>
          <a:p>
            <a:pPr marL="0" indent="0">
              <a:buNone/>
            </a:pP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6600"/>
                </a:solidFill>
              </a:rPr>
              <a:t>时间有限者：</a:t>
            </a:r>
            <a:r>
              <a:rPr lang="zh-CN" altLang="en-US" sz="2800" b="1">
                <a:solidFill>
                  <a:schemeClr val="tx1"/>
                </a:solidFill>
              </a:rPr>
              <a:t>精听名词，理解句法，注意连接词。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/>
          </p:cNvSpPr>
          <p:nvPr>
            <p:ph idx="1"/>
          </p:nvPr>
        </p:nvSpPr>
        <p:spPr>
          <a:xfrm>
            <a:off x="228600" y="685800"/>
            <a:ext cx="8991600" cy="4525963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6600"/>
                </a:solidFill>
              </a:rPr>
              <a:t>3.</a:t>
            </a:r>
            <a:r>
              <a:rPr lang="zh-CN" altLang="en-US" sz="3600" b="1" dirty="0">
                <a:solidFill>
                  <a:srgbClr val="FF6600"/>
                </a:solidFill>
              </a:rPr>
              <a:t>填空题的解题技巧</a:t>
            </a:r>
            <a:r>
              <a:rPr lang="en-US" altLang="zh-CN" sz="3600" b="1" dirty="0">
                <a:solidFill>
                  <a:srgbClr val="FF6600"/>
                </a:solidFill>
              </a:rPr>
              <a:t>-</a:t>
            </a:r>
            <a:r>
              <a:rPr lang="zh-CN" altLang="en-US" sz="3600" b="1" dirty="0">
                <a:solidFill>
                  <a:srgbClr val="FF6600"/>
                </a:solidFill>
              </a:rPr>
              <a:t>审题步骤</a:t>
            </a:r>
            <a:endParaRPr lang="en-US" altLang="zh-CN" sz="36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看好题目中的字数要求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划</a:t>
            </a:r>
            <a:r>
              <a:rPr lang="zh-CN" altLang="en-US" b="1" dirty="0">
                <a:solidFill>
                  <a:srgbClr val="3366FF"/>
                </a:solidFill>
              </a:rPr>
              <a:t>定位词</a:t>
            </a:r>
            <a:r>
              <a:rPr lang="en-US" altLang="zh-CN" b="1" dirty="0"/>
              <a:t>:</a:t>
            </a:r>
            <a:r>
              <a:rPr lang="zh-CN" altLang="en-US" dirty="0">
                <a:solidFill>
                  <a:srgbClr val="000000"/>
                </a:solidFill>
              </a:rPr>
              <a:t>题目这个空 距离最近前后</a:t>
            </a:r>
            <a:r>
              <a:rPr lang="zh-CN" altLang="en-US" b="1" dirty="0"/>
              <a:t>的</a:t>
            </a:r>
            <a:r>
              <a:rPr lang="en-US" altLang="zh-CN" b="1" dirty="0">
                <a:solidFill>
                  <a:srgbClr val="000000"/>
                </a:solidFill>
              </a:rPr>
              <a:t>(</a:t>
            </a:r>
            <a:r>
              <a:rPr lang="zh-CN" altLang="en-US" b="1" dirty="0">
                <a:solidFill>
                  <a:srgbClr val="000000"/>
                </a:solidFill>
              </a:rPr>
              <a:t>常规</a:t>
            </a:r>
            <a:r>
              <a:rPr lang="en-US" altLang="zh-CN" b="1" dirty="0">
                <a:solidFill>
                  <a:srgbClr val="000000"/>
                </a:solidFill>
              </a:rPr>
              <a:t>+</a:t>
            </a:r>
            <a:r>
              <a:rPr lang="zh-CN" altLang="en-US" b="1" dirty="0">
                <a:solidFill>
                  <a:srgbClr val="000000"/>
                </a:solidFill>
              </a:rPr>
              <a:t>非常规</a:t>
            </a:r>
            <a:r>
              <a:rPr lang="en-US" altLang="zh-CN" b="1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把词性写到试卷横线上 看清楚单复数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adj+n  v+n   </a:t>
            </a:r>
            <a:r>
              <a:rPr lang="zh-CN" altLang="en-US" dirty="0"/>
              <a:t>介词</a:t>
            </a:r>
            <a:r>
              <a:rPr lang="en-US" altLang="zh-CN" dirty="0"/>
              <a:t>+n    n+n(</a:t>
            </a:r>
            <a:r>
              <a:rPr lang="zh-CN" altLang="en-US" dirty="0"/>
              <a:t>少</a:t>
            </a:r>
            <a:r>
              <a:rPr lang="en-US" altLang="zh-CN" dirty="0"/>
              <a:t>)    be+adj.</a:t>
            </a:r>
          </a:p>
          <a:p>
            <a:pPr marL="0" indent="0">
              <a:buNone/>
            </a:pPr>
            <a:r>
              <a:rPr lang="zh-CN" altLang="en-US" dirty="0"/>
              <a:t>定位词有可能会同义改写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r>
              <a:rPr lang="zh-CN" altLang="en-US" dirty="0"/>
              <a:t>填空题答案听到什么填什么</a:t>
            </a:r>
            <a:endParaRPr lang="en-US" altLang="zh-CN" dirty="0"/>
          </a:p>
          <a:p>
            <a:pPr marL="0" indent="0">
              <a:buNone/>
            </a:pPr>
            <a:r>
              <a:rPr lang="en-US" altLang="en-US" dirty="0"/>
              <a:t>答案的</a:t>
            </a:r>
            <a:r>
              <a:rPr lang="zh-CN" altLang="en-US" dirty="0"/>
              <a:t>单复数问题</a:t>
            </a:r>
            <a:r>
              <a:rPr lang="en-US" altLang="zh-CN" dirty="0"/>
              <a:t>:1.</a:t>
            </a:r>
            <a:r>
              <a:rPr lang="zh-CN" altLang="en-US" dirty="0"/>
              <a:t>听到什么填什么</a:t>
            </a:r>
            <a:r>
              <a:rPr lang="en-US" altLang="zh-CN" dirty="0"/>
              <a:t> 2.</a:t>
            </a:r>
            <a:r>
              <a:rPr lang="zh-CN" altLang="en-US" dirty="0"/>
              <a:t>结合语法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搞不清楚的填原形</a:t>
            </a:r>
            <a:endParaRPr lang="en-US" altLang="zh-CN" dirty="0"/>
          </a:p>
          <a:p>
            <a:pPr marL="0" indent="0">
              <a:buNone/>
            </a:pPr>
            <a:endParaRPr lang="en-US" altLang="zh-CN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内容占位符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525963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en-US" altLang="zh-CN" sz="2800" b="1">
                <a:solidFill>
                  <a:srgbClr val="FF6600"/>
                </a:solidFill>
              </a:rPr>
              <a:t>3.</a:t>
            </a:r>
            <a:r>
              <a:rPr lang="zh-CN" altLang="en-US" sz="2800" b="1">
                <a:solidFill>
                  <a:srgbClr val="FF6600"/>
                </a:solidFill>
              </a:rPr>
              <a:t>填空题的解题技巧</a:t>
            </a:r>
            <a:r>
              <a:rPr lang="en-US" altLang="zh-CN" sz="2800" b="1">
                <a:solidFill>
                  <a:srgbClr val="FF6600"/>
                </a:solidFill>
              </a:rPr>
              <a:t>-</a:t>
            </a:r>
            <a:r>
              <a:rPr lang="zh-CN" altLang="en-US" sz="2800" b="1">
                <a:solidFill>
                  <a:srgbClr val="FF6600"/>
                </a:solidFill>
              </a:rPr>
              <a:t>做题步骤</a:t>
            </a:r>
            <a:endParaRPr lang="en-US" altLang="zh-CN" sz="2800" b="1">
              <a:solidFill>
                <a:srgbClr val="FF6600"/>
              </a:solidFill>
            </a:endParaRPr>
          </a:p>
          <a:p>
            <a:pPr marL="0" indent="0">
              <a:buAutoNum type="arabicPeriod"/>
            </a:pPr>
            <a:r>
              <a:rPr lang="zh-CN" altLang="en-US" sz="2800"/>
              <a:t>注意题目中名词（定位词） 熟悉</a:t>
            </a:r>
            <a:r>
              <a:rPr lang="zh-CN" altLang="en-US" sz="2800">
                <a:solidFill>
                  <a:srgbClr val="3366FF"/>
                </a:solidFill>
              </a:rPr>
              <a:t>发音</a:t>
            </a:r>
            <a:endParaRPr lang="en-US" altLang="zh-CN" sz="280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 sz="2800"/>
              <a:t>跟着录音一路划，题目中不是定位词的名词很少改写，听到哪里圈到哪里</a:t>
            </a:r>
          </a:p>
          <a:p>
            <a:pPr marL="0" indent="0">
              <a:buNone/>
            </a:pPr>
            <a:r>
              <a:rPr lang="en-US" altLang="zh-CN" sz="2800"/>
              <a:t>2</a:t>
            </a:r>
            <a:r>
              <a:rPr lang="en-US" altLang="zh-CN" sz="2800">
                <a:solidFill>
                  <a:srgbClr val="000000"/>
                </a:solidFill>
              </a:rPr>
              <a:t>.</a:t>
            </a:r>
            <a:r>
              <a:rPr lang="zh-CN" altLang="en-US" sz="2800">
                <a:solidFill>
                  <a:srgbClr val="000000"/>
                </a:solidFill>
              </a:rPr>
              <a:t>根据题目定位词，从定位词往前一个名词</a:t>
            </a:r>
            <a:r>
              <a:rPr lang="en-US" altLang="zh-CN" sz="2800">
                <a:solidFill>
                  <a:srgbClr val="000000"/>
                </a:solidFill>
              </a:rPr>
              <a:t>(</a:t>
            </a:r>
            <a:r>
              <a:rPr lang="zh-CN" altLang="en-US" sz="2800">
                <a:solidFill>
                  <a:srgbClr val="000000"/>
                </a:solidFill>
              </a:rPr>
              <a:t>原词不改写</a:t>
            </a:r>
            <a:r>
              <a:rPr lang="en-US" altLang="zh-CN" sz="2800">
                <a:solidFill>
                  <a:srgbClr val="000000"/>
                </a:solidFill>
              </a:rPr>
              <a:t>)</a:t>
            </a:r>
            <a:r>
              <a:rPr lang="zh-CN" altLang="en-US" sz="2800">
                <a:solidFill>
                  <a:srgbClr val="000000"/>
                </a:solidFill>
              </a:rPr>
              <a:t>开始，结合题目的词性做笔记</a:t>
            </a:r>
            <a:endParaRPr lang="en-US" altLang="zh-CN" sz="2800" b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rgbClr val="000000"/>
                </a:solidFill>
              </a:rPr>
              <a:t>3.</a:t>
            </a:r>
            <a:r>
              <a:rPr lang="zh-CN" altLang="en-US" sz="2800">
                <a:solidFill>
                  <a:srgbClr val="000000"/>
                </a:solidFill>
              </a:rPr>
              <a:t>最后</a:t>
            </a:r>
            <a:r>
              <a:rPr lang="en-US" altLang="zh-CN" sz="2800">
                <a:solidFill>
                  <a:srgbClr val="000000"/>
                </a:solidFill>
              </a:rPr>
              <a:t>10min</a:t>
            </a:r>
            <a:r>
              <a:rPr lang="zh-CN" altLang="en-US" sz="2800">
                <a:solidFill>
                  <a:srgbClr val="000000"/>
                </a:solidFill>
              </a:rPr>
              <a:t>根据笔记判断答案</a:t>
            </a:r>
            <a:r>
              <a:rPr lang="en-US" altLang="zh-CN" sz="280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CN" sz="2800">
                <a:solidFill>
                  <a:srgbClr val="000000"/>
                </a:solidFill>
              </a:rPr>
              <a:t>1)</a:t>
            </a:r>
            <a:r>
              <a:rPr lang="zh-CN" altLang="en-US" sz="2800">
                <a:solidFill>
                  <a:srgbClr val="000000"/>
                </a:solidFill>
              </a:rPr>
              <a:t>答案在定位词连接词后面</a:t>
            </a:r>
            <a:endParaRPr lang="en-US" altLang="zh-CN" sz="2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rgbClr val="000000"/>
                </a:solidFill>
              </a:rPr>
              <a:t>2)</a:t>
            </a:r>
            <a:r>
              <a:rPr lang="zh-CN" altLang="en-US" sz="2800">
                <a:solidFill>
                  <a:srgbClr val="000000"/>
                </a:solidFill>
              </a:rPr>
              <a:t>答案带入题目中</a:t>
            </a:r>
            <a:r>
              <a:rPr lang="en-US" altLang="zh-CN" sz="2800">
                <a:solidFill>
                  <a:srgbClr val="000000"/>
                </a:solidFill>
              </a:rPr>
              <a:t> </a:t>
            </a:r>
            <a:r>
              <a:rPr lang="zh-CN" altLang="en-US" sz="2800">
                <a:solidFill>
                  <a:srgbClr val="000000"/>
                </a:solidFill>
              </a:rPr>
              <a:t>语义通顺</a:t>
            </a:r>
            <a:r>
              <a:rPr lang="en-US" altLang="zh-CN" sz="2800">
                <a:solidFill>
                  <a:srgbClr val="000000"/>
                </a:solidFill>
              </a:rPr>
              <a:t>   3.</a:t>
            </a:r>
            <a:r>
              <a:rPr lang="zh-CN" altLang="en-US" sz="2800">
                <a:solidFill>
                  <a:srgbClr val="000000"/>
                </a:solidFill>
              </a:rPr>
              <a:t>语法正确</a:t>
            </a:r>
            <a:endParaRPr lang="en-US" altLang="zh-CN" sz="2800"/>
          </a:p>
        </p:txBody>
      </p:sp>
      <p:pic>
        <p:nvPicPr>
          <p:cNvPr id="32770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0"/>
            <a:ext cx="2590800" cy="171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0" y="948055"/>
            <a:ext cx="9253855" cy="5200015"/>
          </a:xfrm>
          <a:prstGeom prst="rect">
            <a:avLst/>
          </a:prstGeom>
        </p:spPr>
      </p:pic>
      <p:sp>
        <p:nvSpPr>
          <p:cNvPr id="33794" name="标题 1"/>
          <p:cNvSpPr txBox="1"/>
          <p:nvPr/>
        </p:nvSpPr>
        <p:spPr>
          <a:xfrm>
            <a:off x="3367088" y="614998"/>
            <a:ext cx="7239000" cy="10048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海外版剑桥雅思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</a:p>
          <a:p>
            <a:pPr algn="ctr" eaLnBrk="0" hangingPunct="0"/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Test1 Section4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684213" y="-171450"/>
            <a:ext cx="8229600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b="1" dirty="0"/>
              <a:t>iyuce.ke.qq.com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55" y="971550"/>
            <a:ext cx="8339455" cy="4730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内容占位符 1"/>
          <p:cNvSpPr>
            <a:spLocks noGrp="1"/>
          </p:cNvSpPr>
          <p:nvPr>
            <p:ph idx="1"/>
          </p:nvPr>
        </p:nvSpPr>
        <p:spPr>
          <a:xfrm>
            <a:off x="432435" y="635"/>
            <a:ext cx="8111490" cy="5642610"/>
          </a:xfrm>
        </p:spPr>
        <p:txBody>
          <a:bodyPr vert="horz" wrap="square" lIns="91440" tIns="45720" rIns="91440" bIns="45720" anchor="t"/>
          <a:lstStyle/>
          <a:p>
            <a:pPr marL="0" indent="0" algn="ctr">
              <a:buNone/>
            </a:pPr>
            <a:r>
              <a:rPr lang="en-US" altLang="zh-CN" sz="4800" b="1">
                <a:solidFill>
                  <a:srgbClr val="0000FF"/>
                </a:solidFill>
                <a:latin typeface="Calibri" panose="020F0502020204030204" charset="0"/>
              </a:rPr>
              <a:t>Today’s Plan </a:t>
            </a: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</a:rPr>
              <a:t>1.</a:t>
            </a:r>
            <a:r>
              <a:rPr lang="zh-CN" altLang="en-US" sz="4000">
                <a:latin typeface="Calibri" panose="020F0502020204030204" charset="0"/>
              </a:rPr>
              <a:t>回顾</a:t>
            </a: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  <a:sym typeface="+mn-ea"/>
              </a:rPr>
              <a:t>2</a:t>
            </a:r>
            <a:r>
              <a:rPr lang="en-US" altLang="zh-CN" sz="4000">
                <a:latin typeface="Calibri" panose="020F0502020204030204" charset="0"/>
              </a:rPr>
              <a:t>.</a:t>
            </a:r>
            <a:r>
              <a:rPr lang="en-US" altLang="en-US" sz="4000">
                <a:latin typeface="Calibri" panose="020F0502020204030204" charset="0"/>
              </a:rPr>
              <a:t>选择</a:t>
            </a:r>
            <a:r>
              <a:rPr lang="zh-CN" altLang="en-US" sz="4000">
                <a:latin typeface="Calibri" panose="020F0502020204030204" charset="0"/>
              </a:rPr>
              <a:t>题审题</a:t>
            </a:r>
            <a:r>
              <a:rPr lang="en-US" altLang="zh-CN" sz="4000">
                <a:latin typeface="Calibri" panose="020F0502020204030204" charset="0"/>
              </a:rPr>
              <a:t>+</a:t>
            </a:r>
            <a:r>
              <a:rPr lang="zh-CN" altLang="en-US" sz="4000">
                <a:latin typeface="Calibri" panose="020F0502020204030204" charset="0"/>
              </a:rPr>
              <a:t>做题技巧</a:t>
            </a: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  <a:sym typeface="+mn-ea"/>
              </a:rPr>
              <a:t>3.</a:t>
            </a:r>
            <a:r>
              <a:rPr lang="zh-CN" altLang="en-US" sz="4000">
                <a:latin typeface="Calibri" panose="020F0502020204030204" charset="0"/>
              </a:rPr>
              <a:t>选择</a:t>
            </a:r>
            <a:r>
              <a:rPr lang="zh-CN" altLang="en-US" sz="4000">
                <a:latin typeface="Calibri" panose="020F0502020204030204" charset="0"/>
                <a:sym typeface="+mn-ea"/>
              </a:rPr>
              <a:t>实战精练</a:t>
            </a: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</a:rPr>
              <a:t>4.</a:t>
            </a:r>
            <a:r>
              <a:rPr lang="en-US" altLang="en-US" sz="4000">
                <a:latin typeface="Calibri" panose="020F0502020204030204" charset="0"/>
              </a:rPr>
              <a:t>地图</a:t>
            </a:r>
            <a:r>
              <a:rPr lang="zh-CN" altLang="en-US" sz="4000">
                <a:latin typeface="Calibri" panose="020F0502020204030204" charset="0"/>
              </a:rPr>
              <a:t>题技巧</a:t>
            </a:r>
            <a:r>
              <a:rPr lang="en-US" altLang="zh-CN" sz="4000">
                <a:latin typeface="Calibri" panose="020F0502020204030204" charset="0"/>
              </a:rPr>
              <a:t>+</a:t>
            </a:r>
            <a:r>
              <a:rPr lang="zh-CN" altLang="en-US" sz="4000">
                <a:latin typeface="Calibri" panose="020F0502020204030204" charset="0"/>
              </a:rPr>
              <a:t>词汇积累</a:t>
            </a: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endParaRPr lang="zh-CN" altLang="en-US" sz="4800">
              <a:latin typeface="Calibri" panose="020F0502020204030204" charset="0"/>
            </a:endParaRPr>
          </a:p>
        </p:txBody>
      </p:sp>
      <p:pic>
        <p:nvPicPr>
          <p:cNvPr id="23554" name="图片 3" descr="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429000"/>
            <a:ext cx="2447925" cy="2332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4"/>
          <p:cNvSpPr/>
          <p:nvPr/>
        </p:nvSpPr>
        <p:spPr>
          <a:xfrm>
            <a:off x="3657600" y="76200"/>
            <a:ext cx="20891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600" b="1">
                <a:solidFill>
                  <a:srgbClr val="0000FF"/>
                </a:solidFill>
                <a:latin typeface="Calibri" panose="020F0502020204030204" charset="0"/>
              </a:rPr>
              <a:t>1.</a:t>
            </a:r>
            <a:r>
              <a:rPr lang="zh-CN" altLang="en-US" sz="3600" b="1">
                <a:solidFill>
                  <a:srgbClr val="0000FF"/>
                </a:solidFill>
                <a:latin typeface="Calibri" panose="020F0502020204030204" charset="0"/>
              </a:rPr>
              <a:t>选择题</a:t>
            </a:r>
            <a:endParaRPr lang="en-US" altLang="zh-CN" sz="3600" b="1">
              <a:solidFill>
                <a:srgbClr val="0000FF"/>
              </a:solidFill>
              <a:latin typeface="Calibri" panose="020F0502020204030204" charset="0"/>
            </a:endParaRPr>
          </a:p>
        </p:txBody>
      </p:sp>
      <p:pic>
        <p:nvPicPr>
          <p:cNvPr id="28674" name="图片 2" descr="屏幕快照 2017-05-13 15.27.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66115"/>
            <a:ext cx="5692140" cy="3448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3" descr="屏幕快照 2017-05-13 15.27.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25" y="4013835"/>
            <a:ext cx="6053455" cy="2463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en-US" b="1" dirty="0">
                <a:solidFill>
                  <a:srgbClr val="3366FF"/>
                </a:solidFill>
              </a:rPr>
              <a:t>听力同义改写</a:t>
            </a:r>
            <a:endParaRPr lang="en-US" altLang="zh-CN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latin typeface="Calibri" panose="020F0502020204030204" charset="0"/>
              </a:rPr>
              <a:t>即听力原文和考题</a:t>
            </a:r>
            <a:r>
              <a:rPr lang="en-US" altLang="zh-CN" b="1" dirty="0">
                <a:latin typeface="Calibri" panose="020F0502020204030204" charset="0"/>
              </a:rPr>
              <a:t>/</a:t>
            </a:r>
            <a:r>
              <a:rPr lang="zh-CN" altLang="en-US" b="1" dirty="0">
                <a:latin typeface="Calibri" panose="020F0502020204030204" charset="0"/>
              </a:rPr>
              <a:t>选项之间进行了同义替换</a:t>
            </a:r>
            <a:endParaRPr lang="en-US" altLang="zh-CN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b="1" dirty="0">
                <a:latin typeface="Calibri" panose="020F0502020204030204" charset="0"/>
              </a:rPr>
              <a:t>改单词 </a:t>
            </a:r>
            <a:r>
              <a:rPr lang="en-US" altLang="zh-CN" b="1" dirty="0">
                <a:latin typeface="Calibri" panose="020F0502020204030204" charset="0"/>
              </a:rPr>
              <a:t>or  </a:t>
            </a:r>
            <a:r>
              <a:rPr lang="zh-CN" altLang="en-US" b="1" dirty="0">
                <a:latin typeface="Calibri" panose="020F0502020204030204" charset="0"/>
              </a:rPr>
              <a:t>改句子</a:t>
            </a:r>
            <a:endParaRPr lang="en-US" altLang="zh-CN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b="1" dirty="0">
                <a:latin typeface="Calibri" panose="020F0502020204030204" charset="0"/>
              </a:rPr>
              <a:t>作用：提升题目难度</a:t>
            </a:r>
            <a:endParaRPr lang="en-US" altLang="zh-CN" b="1" dirty="0">
              <a:latin typeface="Calibri" panose="020F0502020204030204" charset="0"/>
            </a:endParaRPr>
          </a:p>
          <a:p>
            <a:pPr marL="0" indent="0">
              <a:buNone/>
            </a:pPr>
            <a:endParaRPr lang="en-US" altLang="zh-CN" b="1" dirty="0">
              <a:latin typeface="Calibri" panose="020F0502020204030204" charset="0"/>
            </a:endParaRPr>
          </a:p>
        </p:txBody>
      </p:sp>
      <p:pic>
        <p:nvPicPr>
          <p:cNvPr id="29698" name="图片 3" descr="top_logo_sy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81000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标题 1"/>
          <p:cNvSpPr txBox="1"/>
          <p:nvPr/>
        </p:nvSpPr>
        <p:spPr>
          <a:xfrm>
            <a:off x="1509713" y="-36512"/>
            <a:ext cx="7239000" cy="10048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>
              <a:buClrTx/>
            </a:pPr>
            <a:r>
              <a:rPr lang="zh-CN" altLang="en-US" sz="4000" b="1" dirty="0">
                <a:latin typeface="Arial" panose="020B0604020202020204" pitchFamily="34" charset="0"/>
              </a:rPr>
              <a:t>选择题的困惑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内容占位符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en-US" b="1" dirty="0">
                <a:solidFill>
                  <a:srgbClr val="3366FF"/>
                </a:solidFill>
              </a:rPr>
              <a:t>听力同义改写</a:t>
            </a:r>
            <a:endParaRPr lang="en-US" altLang="zh-CN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charset="0"/>
              </a:rPr>
              <a:t>1.</a:t>
            </a:r>
            <a:r>
              <a:rPr lang="zh-CN" altLang="en-US" b="1" dirty="0">
                <a:latin typeface="Calibri" panose="020F0502020204030204" charset="0"/>
              </a:rPr>
              <a:t>正确答案都是被改写过的？</a:t>
            </a:r>
            <a:endParaRPr lang="en-US" altLang="zh-CN" b="1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charset="0"/>
              </a:rPr>
              <a:t>2.</a:t>
            </a:r>
            <a:r>
              <a:rPr lang="zh-CN" altLang="en-US" b="1" dirty="0">
                <a:latin typeface="Calibri" panose="020F0502020204030204" charset="0"/>
              </a:rPr>
              <a:t>改写过的一定是正确答案？</a:t>
            </a:r>
            <a:endParaRPr lang="en-US" altLang="zh-CN" b="1" dirty="0">
              <a:latin typeface="Calibri" panose="020F0502020204030204" charset="0"/>
            </a:endParaRPr>
          </a:p>
        </p:txBody>
      </p:sp>
      <p:pic>
        <p:nvPicPr>
          <p:cNvPr id="30722" name="图片 3" descr="top_logo_sy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81000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标题 1"/>
          <p:cNvSpPr txBox="1"/>
          <p:nvPr/>
        </p:nvSpPr>
        <p:spPr>
          <a:xfrm>
            <a:off x="1509713" y="-36512"/>
            <a:ext cx="7239000" cy="10048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>
              <a:buClrTx/>
            </a:pPr>
            <a:r>
              <a:rPr lang="zh-CN" altLang="en-US" sz="4000" b="1" dirty="0">
                <a:latin typeface="Arial" panose="020B0604020202020204" pitchFamily="34" charset="0"/>
              </a:rPr>
              <a:t>选择题的困惑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31746" name="内容占位符 3" descr="屏幕快照 2017-10-12 16.50.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79131" b="-79131"/>
          <a:stretch>
            <a:fillRect/>
          </a:stretch>
        </p:blipFill>
        <p:spPr>
          <a:xfrm>
            <a:off x="71755" y="-163195"/>
            <a:ext cx="9001125" cy="4949825"/>
          </a:xfrm>
        </p:spPr>
      </p:pic>
      <p:pic>
        <p:nvPicPr>
          <p:cNvPr id="31747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3141663"/>
            <a:ext cx="2709862" cy="251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32770" name="内容占位符 3" descr="屏幕快照 2017-10-12 16.52.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92838" b="-92838"/>
          <a:stretch>
            <a:fillRect/>
          </a:stretch>
        </p:blipFill>
        <p:spPr>
          <a:xfrm>
            <a:off x="3810" y="-511810"/>
            <a:ext cx="9036685" cy="4969510"/>
          </a:xfrm>
        </p:spPr>
      </p:pic>
      <p:pic>
        <p:nvPicPr>
          <p:cNvPr id="32771" name="图片 4" descr="屏幕快照 2017-10-12 16.52.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" y="2941955"/>
            <a:ext cx="8964295" cy="2067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2"/>
          <p:cNvSpPr>
            <a:spLocks noGrp="1"/>
          </p:cNvSpPr>
          <p:nvPr>
            <p:ph idx="1"/>
          </p:nvPr>
        </p:nvSpPr>
        <p:spPr>
          <a:xfrm>
            <a:off x="323850" y="692150"/>
            <a:ext cx="882015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sz="3600" b="1"/>
              <a:t>单选题的审题步骤</a:t>
            </a:r>
            <a:endParaRPr lang="en-US" altLang="zh-CN" sz="3600" b="1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3600" b="1"/>
              <a:t>1.</a:t>
            </a:r>
            <a:r>
              <a:rPr lang="zh-CN" altLang="en-US" sz="3600" b="1"/>
              <a:t>判断此题是改写题目</a:t>
            </a:r>
            <a:r>
              <a:rPr lang="en-US" altLang="zh-CN" sz="3600" b="1"/>
              <a:t>or</a:t>
            </a:r>
            <a:r>
              <a:rPr lang="zh-CN" altLang="en-US" sz="3600" b="1"/>
              <a:t>改写正确选项</a:t>
            </a:r>
            <a:endParaRPr lang="en-US" altLang="zh-CN" sz="3600" b="1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3600" b="1"/>
              <a:t>2.</a:t>
            </a:r>
            <a:r>
              <a:rPr lang="zh-CN" altLang="en-US" b="1"/>
              <a:t>划题目定位词</a:t>
            </a:r>
            <a:endParaRPr lang="en-US" altLang="zh-CN" b="1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b="1"/>
              <a:t>3. </a:t>
            </a:r>
            <a:r>
              <a:rPr lang="zh-CN" altLang="en-US" b="1"/>
              <a:t>划选项的定位词</a:t>
            </a:r>
            <a:endParaRPr lang="en-US" altLang="zh-CN" b="1"/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81400"/>
            <a:ext cx="3190875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内容占位符 2"/>
          <p:cNvSpPr>
            <a:spLocks noGrp="1"/>
          </p:cNvSpPr>
          <p:nvPr>
            <p:ph idx="1"/>
          </p:nvPr>
        </p:nvSpPr>
        <p:spPr>
          <a:xfrm>
            <a:off x="0" y="616268"/>
            <a:ext cx="9372600" cy="4525962"/>
          </a:xfrm>
        </p:spPr>
        <p:txBody>
          <a:bodyPr vert="horz" wrap="square" lIns="91440" tIns="45720" rIns="91440" bIns="45720" anchor="t"/>
          <a:lstStyle/>
          <a:p>
            <a:pPr marL="0" indent="0">
              <a:spcBef>
                <a:spcPts val="1275"/>
              </a:spcBef>
              <a:spcAft>
                <a:spcPts val="1200"/>
              </a:spcAft>
              <a:buNone/>
            </a:pPr>
            <a:r>
              <a:rPr lang="en-US" altLang="en-US" b="1"/>
              <a:t>单选题</a:t>
            </a:r>
            <a:r>
              <a:rPr lang="zh-CN" altLang="en-US" b="1"/>
              <a:t>做题步骤</a:t>
            </a:r>
            <a:endParaRPr lang="en-US" altLang="zh-CN" b="1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/>
              <a:t>1.</a:t>
            </a:r>
            <a:r>
              <a:rPr lang="zh-CN" altLang="en-US"/>
              <a:t>仔细听题目的定位词，确认一下是否有改写</a:t>
            </a:r>
            <a:endParaRPr lang="en-US" altLang="zh-CN"/>
          </a:p>
          <a:p>
            <a:pPr marL="0" indent="0">
              <a:spcAft>
                <a:spcPts val="1200"/>
              </a:spcAft>
              <a:buNone/>
            </a:pPr>
            <a:r>
              <a:rPr lang="zh-CN" altLang="en-US"/>
              <a:t>题目定位词没有改写</a:t>
            </a:r>
            <a:r>
              <a:rPr lang="en-US" altLang="zh-CN"/>
              <a:t> </a:t>
            </a:r>
            <a:r>
              <a:rPr lang="zh-CN" altLang="en-US"/>
              <a:t>意味着正确选项一定改写</a:t>
            </a:r>
            <a:endParaRPr lang="en-US" altLang="zh-CN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/>
              <a:t>2. </a:t>
            </a:r>
            <a:r>
              <a:rPr lang="en-US" altLang="en-US"/>
              <a:t>仔细听</a:t>
            </a:r>
            <a:r>
              <a:rPr lang="zh-CN" altLang="en-US"/>
              <a:t>连接词后面的名词</a:t>
            </a:r>
            <a:endParaRPr lang="en-US" altLang="zh-CN"/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sz="2800"/>
              <a:t>选项划符号，排除打</a:t>
            </a:r>
            <a:r>
              <a:rPr lang="en-US" altLang="zh-CN" sz="2800"/>
              <a:t>X</a:t>
            </a:r>
            <a:r>
              <a:rPr lang="zh-CN" altLang="en-US" sz="2800"/>
              <a:t>  怀疑正确 圈</a:t>
            </a:r>
            <a:r>
              <a:rPr lang="en-US" altLang="zh-CN" sz="2800"/>
              <a:t>+√</a:t>
            </a:r>
            <a:r>
              <a:rPr lang="zh-CN" altLang="en-US" sz="2800"/>
              <a:t>   怀疑错误 圈</a:t>
            </a:r>
            <a:r>
              <a:rPr lang="en-US" altLang="zh-CN" sz="2800"/>
              <a:t>+X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/>
              <a:t>3. </a:t>
            </a:r>
            <a:r>
              <a:rPr lang="zh-CN" altLang="en-US"/>
              <a:t>正确选项的判断标准</a:t>
            </a:r>
            <a:r>
              <a:rPr lang="en-US" altLang="zh-CN"/>
              <a:t>:</a:t>
            </a:r>
            <a:endParaRPr lang="en-US" altLang="zh-CN" sz="240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2400"/>
              <a:t>1.</a:t>
            </a:r>
            <a:r>
              <a:rPr lang="zh-CN" altLang="en-US" sz="2400"/>
              <a:t>原词不选</a:t>
            </a:r>
            <a:endParaRPr lang="en-US" altLang="zh-CN" sz="240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2400"/>
              <a:t>2.</a:t>
            </a:r>
            <a:r>
              <a:rPr lang="zh-CN" altLang="en-US" sz="2400"/>
              <a:t>如果连接词后面有表示</a:t>
            </a:r>
            <a:r>
              <a:rPr lang="zh-CN" altLang="en-US" sz="2400">
                <a:solidFill>
                  <a:srgbClr val="0000FF"/>
                </a:solidFill>
              </a:rPr>
              <a:t>否定</a:t>
            </a:r>
            <a:r>
              <a:rPr lang="zh-CN" altLang="en-US" sz="2400"/>
              <a:t>的词，比如</a:t>
            </a:r>
            <a:r>
              <a:rPr lang="en-US" altLang="zh-CN" sz="2400">
                <a:solidFill>
                  <a:srgbClr val="0000FF"/>
                </a:solidFill>
              </a:rPr>
              <a:t>not </a:t>
            </a:r>
            <a:r>
              <a:rPr lang="zh-CN" altLang="en-US" sz="2400"/>
              <a:t>那么就不选</a:t>
            </a:r>
            <a:endParaRPr lang="en-US" altLang="zh-CN" sz="240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2400"/>
              <a:t>3.</a:t>
            </a:r>
            <a:r>
              <a:rPr lang="zh-CN" altLang="en-US" sz="2400"/>
              <a:t>正确答案的概率</a:t>
            </a:r>
            <a:r>
              <a:rPr lang="en-US" altLang="zh-CN" sz="2400"/>
              <a:t>B&gt;C&gt;A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32770" name="内容占位符 3" descr="屏幕快照 2017-10-12 16.52.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92838" b="-92838"/>
          <a:stretch>
            <a:fillRect/>
          </a:stretch>
        </p:blipFill>
        <p:spPr>
          <a:xfrm>
            <a:off x="3810" y="-511810"/>
            <a:ext cx="9036685" cy="4969510"/>
          </a:xfrm>
        </p:spPr>
      </p:pic>
      <p:pic>
        <p:nvPicPr>
          <p:cNvPr id="32771" name="图片 4" descr="屏幕快照 2017-10-12 16.52.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" y="2941955"/>
            <a:ext cx="8964295" cy="2067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31746" name="内容占位符 3" descr="屏幕快照 2017-10-12 16.50.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79131" b="-79131"/>
          <a:stretch>
            <a:fillRect/>
          </a:stretch>
        </p:blipFill>
        <p:spPr>
          <a:xfrm>
            <a:off x="71755" y="-163195"/>
            <a:ext cx="9001125" cy="4949825"/>
          </a:xfrm>
        </p:spPr>
      </p:pic>
      <p:pic>
        <p:nvPicPr>
          <p:cNvPr id="31747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3141663"/>
            <a:ext cx="2709862" cy="251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0" y="739775"/>
            <a:ext cx="5341620" cy="5614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2350" y="739775"/>
            <a:ext cx="4173220" cy="2432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1090" y="3054350"/>
            <a:ext cx="4094480" cy="33820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内容占位符 1"/>
          <p:cNvSpPr>
            <a:spLocks noGrp="1"/>
          </p:cNvSpPr>
          <p:nvPr>
            <p:ph idx="1"/>
          </p:nvPr>
        </p:nvSpPr>
        <p:spPr>
          <a:xfrm>
            <a:off x="76200" y="721995"/>
            <a:ext cx="899160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en-US" sz="2800" dirty="0"/>
              <a:t>核心连接词 </a:t>
            </a:r>
            <a:r>
              <a:rPr lang="zh-CN" altLang="en-US" dirty="0">
                <a:solidFill>
                  <a:srgbClr val="3366FF"/>
                </a:solidFill>
              </a:rPr>
              <a:t>转</a:t>
            </a:r>
            <a:r>
              <a:rPr lang="zh-CN" altLang="en-US" b="1" dirty="0">
                <a:solidFill>
                  <a:srgbClr val="3366FF"/>
                </a:solidFill>
              </a:rPr>
              <a:t>折，因果，并列的连接词</a:t>
            </a:r>
            <a:endParaRPr lang="en-US" altLang="zh-CN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3366FF"/>
                </a:solidFill>
              </a:rPr>
              <a:t>but /however     so/because    </a:t>
            </a:r>
            <a:r>
              <a:rPr lang="en-US" altLang="zh-CN" b="1" dirty="0">
                <a:solidFill>
                  <a:srgbClr val="000000"/>
                </a:solidFill>
              </a:rPr>
              <a:t>90%</a:t>
            </a:r>
            <a:r>
              <a:rPr lang="zh-CN" altLang="en-US" b="1" dirty="0">
                <a:solidFill>
                  <a:srgbClr val="000000"/>
                </a:solidFill>
              </a:rPr>
              <a:t>概率跟答案</a:t>
            </a:r>
            <a:r>
              <a:rPr lang="en-US" altLang="zh-CN" b="1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3366FF"/>
                </a:solidFill>
              </a:rPr>
              <a:t>  and/also</a:t>
            </a:r>
            <a:r>
              <a:rPr lang="zh-CN" altLang="en-US" b="1" dirty="0">
                <a:solidFill>
                  <a:srgbClr val="3366FF"/>
                </a:solidFill>
              </a:rPr>
              <a:t> </a:t>
            </a:r>
            <a:r>
              <a:rPr lang="en-US" altLang="zh-CN" b="1" dirty="0">
                <a:solidFill>
                  <a:srgbClr val="3366FF"/>
                </a:solidFill>
              </a:rPr>
              <a:t>50%</a:t>
            </a:r>
            <a:r>
              <a:rPr lang="zh-CN" altLang="en-US" b="1" dirty="0">
                <a:solidFill>
                  <a:srgbClr val="3366FF"/>
                </a:solidFill>
              </a:rPr>
              <a:t>  </a:t>
            </a:r>
            <a:r>
              <a:rPr lang="zh-CN" altLang="en-US" b="1" dirty="0"/>
              <a:t>概率跟答案</a:t>
            </a:r>
            <a:endParaRPr lang="en-US" altLang="zh-CN" b="1" dirty="0"/>
          </a:p>
          <a:p>
            <a:pPr marL="0" indent="0">
              <a:buNone/>
            </a:pPr>
            <a:endParaRPr lang="en-US" altLang="zh-CN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3366FF"/>
                </a:solidFill>
              </a:rPr>
              <a:t>如果连接词后面出现</a:t>
            </a:r>
            <a:r>
              <a:rPr lang="en-US" altLang="zh-CN" sz="2800" b="1" dirty="0"/>
              <a:t>Yes, great, right, I see, yeah,perfect,fine, well,sure,of course   </a:t>
            </a:r>
          </a:p>
          <a:p>
            <a:pPr marL="0" indent="0">
              <a:buNone/>
            </a:pPr>
            <a:r>
              <a:rPr lang="zh-CN" altLang="en-US" sz="2800" b="1" dirty="0"/>
              <a:t>就是确定这个选项正确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800" b="1" dirty="0"/>
              <a:t>如果连接词后面出现</a:t>
            </a:r>
            <a:r>
              <a:rPr lang="en-US" altLang="zh-CN" sz="2800" b="1" dirty="0"/>
              <a:t>No, not, 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didn’t   haven’t </a:t>
            </a:r>
          </a:p>
          <a:p>
            <a:pPr marL="0" indent="0">
              <a:buNone/>
            </a:pPr>
            <a:r>
              <a:rPr lang="en-US" altLang="zh-CN" sz="2800" b="1" dirty="0"/>
              <a:t>won’t  wasn’t  aren’t  won’t  wouldn’t   hadn’t   couldn’t  shouldn’t</a:t>
            </a:r>
          </a:p>
          <a:p>
            <a:pPr marL="0" indent="0">
              <a:buNone/>
            </a:pPr>
            <a:r>
              <a:rPr lang="zh-CN" altLang="en-US" sz="2800" b="1" dirty="0"/>
              <a:t>那就确定这个选项不正确 </a:t>
            </a:r>
            <a:endParaRPr lang="en-US" altLang="zh-CN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内容占位符 2"/>
          <p:cNvSpPr>
            <a:spLocks noGrp="1"/>
          </p:cNvSpPr>
          <p:nvPr>
            <p:ph idx="1"/>
          </p:nvPr>
        </p:nvSpPr>
        <p:spPr>
          <a:xfrm>
            <a:off x="304800" y="908050"/>
            <a:ext cx="9372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zh-CN" altLang="en-US" sz="3600" b="1"/>
              <a:t>单选题选项设置常见套路</a:t>
            </a:r>
            <a:endParaRPr lang="en-US" altLang="zh-CN" sz="3600" b="1"/>
          </a:p>
          <a:p>
            <a:pPr marL="0" indent="0">
              <a:buAutoNum type="arabicPeriod"/>
            </a:pPr>
            <a:r>
              <a:rPr lang="en-US" altLang="zh-CN" sz="3600" b="1"/>
              <a:t>A</a:t>
            </a:r>
            <a:r>
              <a:rPr lang="zh-CN" altLang="en-US" sz="3600" b="1"/>
              <a:t>原词</a:t>
            </a:r>
            <a:r>
              <a:rPr lang="en-US" altLang="zh-CN" sz="3600" b="1"/>
              <a:t>  B</a:t>
            </a:r>
            <a:r>
              <a:rPr lang="zh-CN" altLang="en-US" sz="3600" b="1"/>
              <a:t>改写</a:t>
            </a:r>
            <a:r>
              <a:rPr lang="en-US" altLang="zh-CN" sz="3600" b="1"/>
              <a:t> C</a:t>
            </a:r>
            <a:r>
              <a:rPr lang="zh-CN" altLang="en-US" sz="3600" b="1"/>
              <a:t>没念到</a:t>
            </a:r>
            <a:endParaRPr lang="en-US" altLang="zh-CN" sz="3600" b="1"/>
          </a:p>
          <a:p>
            <a:pPr marL="0" indent="0">
              <a:buAutoNum type="arabicPeriod"/>
            </a:pPr>
            <a:r>
              <a:rPr lang="en-US" altLang="zh-CN" sz="3600" b="1" err="1"/>
              <a:t>A</a:t>
            </a:r>
            <a:r>
              <a:rPr lang="en-US" altLang="en-US" sz="3600" b="1" err="1"/>
              <a:t>改写</a:t>
            </a:r>
            <a:r>
              <a:rPr lang="en-US" altLang="zh-CN" sz="3600" b="1"/>
              <a:t> But not    B</a:t>
            </a:r>
            <a:r>
              <a:rPr lang="zh-CN" altLang="en-US" sz="3600" b="1"/>
              <a:t>改写</a:t>
            </a:r>
            <a:r>
              <a:rPr lang="en-US" altLang="zh-CN" sz="3600" b="1"/>
              <a:t>   C</a:t>
            </a:r>
            <a:r>
              <a:rPr lang="zh-CN" altLang="en-US" sz="3600" b="1"/>
              <a:t>原词</a:t>
            </a:r>
            <a:endParaRPr lang="en-US" altLang="zh-CN" sz="3600" b="1"/>
          </a:p>
          <a:p>
            <a:pPr marL="0" indent="0">
              <a:buNone/>
            </a:pPr>
            <a:r>
              <a:rPr lang="en-US" altLang="zh-CN" sz="3600" b="1"/>
              <a:t>3.</a:t>
            </a:r>
            <a:r>
              <a:rPr lang="zh-CN" altLang="en-US" sz="3600" b="1"/>
              <a:t> 特殊定位词在题目中    </a:t>
            </a:r>
            <a:endParaRPr lang="en-US" altLang="zh-CN" sz="36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5" y="730250"/>
            <a:ext cx="899668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5" y="928370"/>
            <a:ext cx="8660130" cy="45427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692150"/>
            <a:ext cx="882015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3600" b="1"/>
              <a:t>多</a:t>
            </a:r>
            <a:r>
              <a:rPr lang="zh-CN" altLang="en-US" sz="3600" b="1"/>
              <a:t>选题的审题步骤</a:t>
            </a:r>
            <a:endParaRPr lang="en-US" altLang="zh-CN" sz="3600" b="1"/>
          </a:p>
          <a:p>
            <a:pPr marL="0" indent="0">
              <a:buAutoNum type="arabicPeriod"/>
            </a:pPr>
            <a:r>
              <a:rPr lang="zh-CN" altLang="en-US" b="1"/>
              <a:t>划题目定位词</a:t>
            </a:r>
            <a:r>
              <a:rPr lang="en-US" altLang="zh-CN" b="1"/>
              <a:t>(</a:t>
            </a:r>
            <a:r>
              <a:rPr lang="zh-CN" altLang="en-US" b="1"/>
              <a:t>不改写</a:t>
            </a:r>
            <a:r>
              <a:rPr lang="en-US" altLang="zh-CN" b="1"/>
              <a:t>)</a:t>
            </a:r>
          </a:p>
          <a:p>
            <a:pPr marL="0" indent="0">
              <a:buAutoNum type="arabicPeriod"/>
            </a:pPr>
            <a:r>
              <a:rPr lang="zh-CN" altLang="en-US" b="1"/>
              <a:t>划选项的定位词</a:t>
            </a:r>
            <a:endParaRPr lang="en-US" altLang="zh-CN" b="1"/>
          </a:p>
          <a:p>
            <a:pPr marL="0" indent="0">
              <a:buAutoNum type="arabicPeriod"/>
            </a:pPr>
            <a:r>
              <a:rPr lang="zh-CN" altLang="en-US" b="1"/>
              <a:t>熟悉定位词的发音</a:t>
            </a:r>
            <a:endParaRPr lang="en-US" altLang="zh-CN" b="1"/>
          </a:p>
        </p:txBody>
      </p:sp>
      <p:pic>
        <p:nvPicPr>
          <p:cNvPr id="39938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81400"/>
            <a:ext cx="3190875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内容占位符 2"/>
          <p:cNvSpPr>
            <a:spLocks noGrp="1"/>
          </p:cNvSpPr>
          <p:nvPr>
            <p:ph idx="1"/>
          </p:nvPr>
        </p:nvSpPr>
        <p:spPr>
          <a:xfrm>
            <a:off x="250825" y="908050"/>
            <a:ext cx="9372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zh-CN" altLang="en-US" sz="3600" b="1"/>
              <a:t>多选题做题步骤 </a:t>
            </a:r>
            <a:endParaRPr lang="en-US" altLang="zh-CN" sz="3600" b="1"/>
          </a:p>
          <a:p>
            <a:pPr marL="0" indent="0">
              <a:buAutoNum type="arabicPeriod"/>
            </a:pPr>
            <a:r>
              <a:rPr lang="zh-CN" altLang="en-US" sz="3600" b="1"/>
              <a:t>先看中间的选项 再看两边</a:t>
            </a:r>
            <a:endParaRPr lang="en-US" altLang="zh-CN" sz="3600" b="1"/>
          </a:p>
          <a:p>
            <a:pPr marL="0" indent="0">
              <a:buAutoNum type="arabicPeriod"/>
            </a:pPr>
            <a:r>
              <a:rPr lang="zh-CN" altLang="en-US" sz="3600" b="1"/>
              <a:t>听定位词</a:t>
            </a:r>
            <a:r>
              <a:rPr lang="en-US" altLang="zh-CN" sz="3600" b="1"/>
              <a:t>+</a:t>
            </a:r>
            <a:r>
              <a:rPr lang="zh-CN" altLang="en-US" sz="3600" b="1"/>
              <a:t>连接词</a:t>
            </a:r>
            <a:endParaRPr lang="en-US" altLang="zh-CN" sz="3600" b="1"/>
          </a:p>
          <a:p>
            <a:pPr marL="0" indent="0">
              <a:buAutoNum type="arabicPeriod"/>
            </a:pPr>
            <a:r>
              <a:rPr lang="zh-CN" altLang="en-US" sz="3600" b="1"/>
              <a:t>正确答案判断标准</a:t>
            </a:r>
            <a:r>
              <a:rPr lang="en-US" altLang="zh-CN" sz="3600" b="1"/>
              <a:t>:</a:t>
            </a:r>
            <a:r>
              <a:rPr lang="zh-CN" altLang="en-US" sz="3600" b="1"/>
              <a:t>多选题的问题不改写  </a:t>
            </a:r>
            <a:endParaRPr lang="en-US" altLang="zh-CN" sz="3600" b="1"/>
          </a:p>
          <a:p>
            <a:pPr marL="0" indent="0"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正确答案改写</a:t>
            </a:r>
            <a:r>
              <a:rPr lang="en-US" altLang="zh-CN" sz="3600" b="1">
                <a:solidFill>
                  <a:srgbClr val="0000FF"/>
                </a:solidFill>
              </a:rPr>
              <a:t>(</a:t>
            </a:r>
            <a:r>
              <a:rPr lang="zh-CN" altLang="en-US" sz="3600" b="1">
                <a:solidFill>
                  <a:srgbClr val="0000FF"/>
                </a:solidFill>
              </a:rPr>
              <a:t>选项小写</a:t>
            </a:r>
            <a:r>
              <a:rPr lang="en-US" altLang="zh-CN" sz="3600" b="1">
                <a:solidFill>
                  <a:srgbClr val="0000FF"/>
                </a:solidFill>
              </a:rPr>
              <a:t>) </a:t>
            </a:r>
            <a:r>
              <a:rPr lang="zh-CN" altLang="en-US" sz="3600" b="1"/>
              <a:t>原词不选</a:t>
            </a:r>
            <a:endParaRPr lang="en-US" altLang="zh-CN" sz="3600" b="1"/>
          </a:p>
          <a:p>
            <a:pPr marL="0" indent="0"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原文原词</a:t>
            </a:r>
            <a:r>
              <a:rPr lang="en-US" altLang="zh-CN" sz="3600" b="1">
                <a:solidFill>
                  <a:srgbClr val="0000FF"/>
                </a:solidFill>
              </a:rPr>
              <a:t>(</a:t>
            </a:r>
            <a:r>
              <a:rPr lang="zh-CN" altLang="en-US" sz="3600" b="1">
                <a:solidFill>
                  <a:srgbClr val="0000FF"/>
                </a:solidFill>
              </a:rPr>
              <a:t>选项大写</a:t>
            </a:r>
            <a:r>
              <a:rPr lang="en-US" altLang="zh-CN" sz="3600" b="1">
                <a:solidFill>
                  <a:srgbClr val="0000FF"/>
                </a:solidFill>
              </a:rPr>
              <a:t>)</a:t>
            </a:r>
            <a:r>
              <a:rPr lang="zh-CN" altLang="en-US" sz="3600" b="1">
                <a:solidFill>
                  <a:srgbClr val="0000FF"/>
                </a:solidFill>
              </a:rPr>
              <a:t>   </a:t>
            </a:r>
            <a:r>
              <a:rPr lang="zh-CN" altLang="en-US" b="1"/>
              <a:t>连接词后面是否有</a:t>
            </a:r>
            <a:r>
              <a:rPr lang="en-US" altLang="zh-CN" b="1"/>
              <a:t>not</a:t>
            </a:r>
          </a:p>
          <a:p>
            <a:pPr marL="0" indent="0">
              <a:buAutoNum type="arabicPeriod"/>
            </a:pPr>
            <a:endParaRPr lang="en-US" altLang="zh-CN" sz="36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/>
          </p:cNvSpPr>
          <p:nvPr>
            <p:ph idx="1"/>
          </p:nvPr>
        </p:nvSpPr>
        <p:spPr>
          <a:xfrm>
            <a:off x="431800" y="908050"/>
            <a:ext cx="871220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en-US" sz="3600" b="1" dirty="0"/>
              <a:t>多选题技巧 </a:t>
            </a:r>
            <a:endParaRPr lang="en-US" altLang="zh-CN" sz="3600" b="1" dirty="0"/>
          </a:p>
          <a:p>
            <a:pPr marL="0" indent="0">
              <a:buNone/>
            </a:pPr>
            <a:r>
              <a:rPr lang="zh-CN" altLang="en-US" sz="3600" b="1" dirty="0"/>
              <a:t>最后的大招  多选题蒙的规律</a:t>
            </a:r>
            <a:endParaRPr lang="en-US" altLang="zh-CN" sz="3600" b="1" dirty="0"/>
          </a:p>
          <a:p>
            <a:pPr marL="0" indent="0">
              <a:buNone/>
            </a:pPr>
            <a:r>
              <a:rPr lang="zh-CN" altLang="en-US" sz="3600" b="1" dirty="0"/>
              <a:t>答案分布相对均匀    </a:t>
            </a:r>
            <a:endParaRPr lang="en-US" altLang="zh-CN" sz="3600" b="1" dirty="0"/>
          </a:p>
          <a:p>
            <a:pPr marL="0" indent="0">
              <a:buNone/>
            </a:pPr>
            <a:r>
              <a:rPr lang="zh-CN" altLang="en-US" sz="3600" b="1" dirty="0"/>
              <a:t>多选题答案很少连着选，比如不会出现</a:t>
            </a:r>
            <a:r>
              <a:rPr lang="en-US" altLang="zh-CN" sz="3600" b="1" dirty="0"/>
              <a:t>DE, EF, BCD;</a:t>
            </a:r>
          </a:p>
          <a:p>
            <a:pPr marL="0" indent="0">
              <a:buNone/>
            </a:pPr>
            <a:r>
              <a:rPr lang="en-US" altLang="zh-CN" sz="3600" b="1" dirty="0"/>
              <a:t>5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2  BC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个</a:t>
            </a:r>
            <a:r>
              <a:rPr lang="en-US" altLang="zh-CN" sz="3600" b="1" dirty="0"/>
              <a:t> DE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个</a:t>
            </a:r>
            <a:r>
              <a:rPr lang="en-US" altLang="zh-CN" sz="3600" b="1" dirty="0"/>
              <a:t> A</a:t>
            </a:r>
            <a:r>
              <a:rPr lang="zh-CN" altLang="en-US" sz="3600" b="1" dirty="0"/>
              <a:t>很少选</a:t>
            </a:r>
            <a:endParaRPr lang="en-US" altLang="zh-CN" sz="3600" b="1" dirty="0"/>
          </a:p>
          <a:p>
            <a:pPr marL="0" indent="0">
              <a:buNone/>
            </a:pPr>
            <a:r>
              <a:rPr lang="en-US" altLang="zh-CN" sz="3600" b="1" dirty="0"/>
              <a:t>7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3   ABC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个 </a:t>
            </a:r>
            <a:r>
              <a:rPr lang="en-US" altLang="zh-CN" sz="3600" b="1" dirty="0"/>
              <a:t>CDE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个 </a:t>
            </a:r>
            <a:r>
              <a:rPr lang="en-US" altLang="zh-CN" sz="3600" b="1" dirty="0"/>
              <a:t>EFG</a:t>
            </a:r>
            <a:r>
              <a:rPr lang="zh-CN" altLang="en-US" sz="3600" b="1" dirty="0"/>
              <a:t>选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个</a:t>
            </a:r>
          </a:p>
          <a:p>
            <a:pPr marL="0" indent="0">
              <a:buNone/>
            </a:pPr>
            <a:r>
              <a:rPr lang="zh-CN" altLang="en-US" sz="3600" b="1" dirty="0"/>
              <a:t>   </a:t>
            </a:r>
            <a:endParaRPr lang="en-US" altLang="zh-CN" sz="3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pic>
        <p:nvPicPr>
          <p:cNvPr id="44034" name="内容占位符 3" descr="02031102535Test2Listening_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41" t="6950" r="42101" b="55060"/>
          <a:stretch>
            <a:fillRect/>
          </a:stretch>
        </p:blipFill>
        <p:spPr>
          <a:xfrm>
            <a:off x="323850" y="333375"/>
            <a:ext cx="5997575" cy="6137275"/>
          </a:xfrm>
        </p:spPr>
      </p:pic>
      <p:pic>
        <p:nvPicPr>
          <p:cNvPr id="44035" name="图片 2" descr="屏幕快照 2017-03-02 19.29.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025" y="2852738"/>
            <a:ext cx="1439863" cy="145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标题 1"/>
          <p:cNvSpPr txBox="1"/>
          <p:nvPr/>
        </p:nvSpPr>
        <p:spPr>
          <a:xfrm>
            <a:off x="3276600" y="692150"/>
            <a:ext cx="7239000" cy="1004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>
              <a:buClrTx/>
            </a:pP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海外版剑桥雅思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10</a:t>
            </a:r>
          </a:p>
          <a:p>
            <a:pPr algn="ctr" eaLnBrk="0" hangingPunct="0">
              <a:buClrTx/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Test2 Section3</a:t>
            </a:r>
          </a:p>
          <a:p>
            <a:pPr algn="ctr" eaLnBrk="0" hangingPunct="0">
              <a:buClrTx/>
            </a:pPr>
            <a:endParaRPr lang="en-US" altLang="zh-CN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内容占位符 3" descr="屏幕快照 2016-05-10 13.56.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486" r="-12486"/>
          <a:stretch>
            <a:fillRect/>
          </a:stretch>
        </p:blipFill>
        <p:spPr>
          <a:xfrm>
            <a:off x="395288" y="1125538"/>
            <a:ext cx="8229600" cy="4525962"/>
          </a:xfrm>
        </p:spPr>
      </p:pic>
      <p:sp>
        <p:nvSpPr>
          <p:cNvPr id="46082" name="矩形 3"/>
          <p:cNvSpPr/>
          <p:nvPr/>
        </p:nvSpPr>
        <p:spPr>
          <a:xfrm>
            <a:off x="3635375" y="404813"/>
            <a:ext cx="20891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200" b="1">
                <a:solidFill>
                  <a:srgbClr val="0000FF"/>
                </a:solidFill>
                <a:latin typeface="Calibri" panose="020F0502020204030204" charset="0"/>
              </a:rPr>
              <a:t>3.</a:t>
            </a:r>
            <a:r>
              <a:rPr lang="zh-CN" altLang="en-US" sz="3200" b="1">
                <a:solidFill>
                  <a:srgbClr val="0000FF"/>
                </a:solidFill>
                <a:latin typeface="Calibri" panose="020F0502020204030204" charset="0"/>
              </a:rPr>
              <a:t>地图题</a:t>
            </a:r>
            <a:endParaRPr lang="en-US" altLang="zh-CN" sz="3200" b="1">
              <a:solidFill>
                <a:srgbClr val="0000FF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内容占位符 2"/>
          <p:cNvSpPr>
            <a:spLocks noGrp="1"/>
          </p:cNvSpPr>
          <p:nvPr>
            <p:ph idx="1"/>
          </p:nvPr>
        </p:nvSpPr>
        <p:spPr>
          <a:xfrm>
            <a:off x="304800" y="1676400"/>
            <a:ext cx="937260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en-US" altLang="zh-CN" b="1"/>
              <a:t>3.</a:t>
            </a:r>
            <a:r>
              <a:rPr lang="en-US" altLang="en-US" b="1"/>
              <a:t>地图题</a:t>
            </a:r>
            <a:r>
              <a:rPr lang="zh-CN" altLang="en-US"/>
              <a:t>考察重点：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 b="1">
                <a:solidFill>
                  <a:srgbClr val="3366FF"/>
                </a:solidFill>
              </a:rPr>
              <a:t>方向方位路线</a:t>
            </a:r>
            <a:r>
              <a:rPr lang="zh-CN" altLang="en-US"/>
              <a:t>顺序的把握；</a:t>
            </a:r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 b="1">
                <a:solidFill>
                  <a:srgbClr val="3366FF"/>
                </a:solidFill>
              </a:rPr>
              <a:t>相对位置</a:t>
            </a:r>
            <a:r>
              <a:rPr lang="zh-CN" altLang="en-US"/>
              <a:t>关系的描述和辨别；</a:t>
            </a:r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表方位的词或词组，还有</a:t>
            </a:r>
            <a:r>
              <a:rPr lang="zh-CN" altLang="en-US" b="1">
                <a:solidFill>
                  <a:srgbClr val="3366FF"/>
                </a:solidFill>
              </a:rPr>
              <a:t>介词</a:t>
            </a:r>
            <a:r>
              <a:rPr lang="zh-CN" altLang="en-US"/>
              <a:t>的用法；</a:t>
            </a:r>
          </a:p>
          <a:p>
            <a:pPr marL="0" indent="0">
              <a:buNone/>
            </a:pPr>
            <a:r>
              <a:rPr lang="en-US" altLang="zh-CN"/>
              <a:t>4.</a:t>
            </a:r>
            <a:r>
              <a:rPr lang="zh-CN" altLang="en-US"/>
              <a:t>图中不同</a:t>
            </a:r>
            <a:r>
              <a:rPr lang="zh-CN" altLang="en-US" b="1">
                <a:solidFill>
                  <a:srgbClr val="3366FF"/>
                </a:solidFill>
              </a:rPr>
              <a:t>地点</a:t>
            </a:r>
            <a:r>
              <a:rPr lang="zh-CN" altLang="en-US"/>
              <a:t>的定位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关键</a:t>
            </a:r>
            <a:r>
              <a:rPr lang="en-US" altLang="zh-CN"/>
              <a:t>1  </a:t>
            </a:r>
            <a:r>
              <a:rPr lang="zh-CN" altLang="en-US"/>
              <a:t>动词介词</a:t>
            </a:r>
            <a:r>
              <a:rPr lang="en-US" altLang="zh-CN"/>
              <a:t> </a:t>
            </a:r>
            <a:r>
              <a:rPr lang="zh-CN" altLang="en-US"/>
              <a:t>动没动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关键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 altLang="zh-CN"/>
              <a:t> </a:t>
            </a:r>
            <a:r>
              <a:rPr lang="zh-CN" altLang="en-US"/>
              <a:t>车头向上 左右位置在哪里</a:t>
            </a:r>
          </a:p>
          <a:p>
            <a:pPr marL="0" indent="0">
              <a:buNone/>
            </a:pPr>
            <a:endParaRPr lang="en-US" altLang="zh-CN" b="1"/>
          </a:p>
        </p:txBody>
      </p:sp>
      <p:pic>
        <p:nvPicPr>
          <p:cNvPr id="47106" name="图片 1"/>
          <p:cNvPicPr>
            <a:picLocks noChangeAspect="1"/>
          </p:cNvPicPr>
          <p:nvPr/>
        </p:nvPicPr>
        <p:blipFill>
          <a:blip r:embed="rId3" cstate="print"/>
          <a:srcRect b="22427"/>
          <a:stretch>
            <a:fillRect/>
          </a:stretch>
        </p:blipFill>
        <p:spPr>
          <a:xfrm>
            <a:off x="6096000" y="2209800"/>
            <a:ext cx="281305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533400"/>
            <a:ext cx="4471988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457200" y="692150"/>
            <a:ext cx="8229600" cy="725488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b="1" dirty="0">
                <a:solidFill>
                  <a:srgbClr val="FF3300"/>
                </a:solidFill>
              </a:rPr>
              <a:t>新班变化：非常重要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/>
          </p:nvPr>
        </p:nvSpPr>
        <p:spPr>
          <a:xfrm>
            <a:off x="228600" y="1600200"/>
            <a:ext cx="8839200" cy="4525963"/>
          </a:xfrm>
        </p:spPr>
        <p:txBody>
          <a:bodyPr vert="horz" wrap="square" lIns="91440" tIns="45720" rIns="91440" bIns="45720" anchor="t"/>
          <a:lstStyle/>
          <a:p>
            <a:pPr algn="l" eaLnBrk="1" hangingPunct="1"/>
            <a:r>
              <a:rPr lang="zh-CN" altLang="en-US" sz="3600" b="1" dirty="0"/>
              <a:t>本班</a:t>
            </a:r>
            <a:r>
              <a:rPr lang="zh-CN" altLang="en-US" sz="3600" b="1" dirty="0">
                <a:solidFill>
                  <a:srgbClr val="FF3300"/>
                </a:solidFill>
              </a:rPr>
              <a:t>前</a:t>
            </a:r>
            <a:r>
              <a:rPr lang="en-US" altLang="zh-CN" sz="3600" b="1" dirty="0">
                <a:solidFill>
                  <a:srgbClr val="FF3300"/>
                </a:solidFill>
              </a:rPr>
              <a:t>4</a:t>
            </a:r>
            <a:r>
              <a:rPr lang="zh-CN" altLang="en-US" sz="3600" b="1" dirty="0">
                <a:solidFill>
                  <a:srgbClr val="FF3300"/>
                </a:solidFill>
              </a:rPr>
              <a:t>次正课（</a:t>
            </a:r>
            <a:r>
              <a:rPr lang="en-US" altLang="zh-CN" sz="3600" b="1" dirty="0">
                <a:solidFill>
                  <a:srgbClr val="FF3300"/>
                </a:solidFill>
              </a:rPr>
              <a:t>2</a:t>
            </a:r>
            <a:r>
              <a:rPr lang="zh-CN" altLang="en-US" sz="3600" b="1" dirty="0">
                <a:solidFill>
                  <a:srgbClr val="FF3300"/>
                </a:solidFill>
              </a:rPr>
              <a:t>小时</a:t>
            </a:r>
            <a:r>
              <a:rPr lang="en-US" altLang="zh-CN" sz="3600" b="1" dirty="0">
                <a:solidFill>
                  <a:srgbClr val="FF3300"/>
                </a:solidFill>
              </a:rPr>
              <a:t>/</a:t>
            </a:r>
            <a:r>
              <a:rPr lang="zh-CN" altLang="en-US" sz="3600" b="1" dirty="0">
                <a:solidFill>
                  <a:srgbClr val="FF3300"/>
                </a:solidFill>
              </a:rPr>
              <a:t>次）</a:t>
            </a:r>
            <a:r>
              <a:rPr lang="zh-CN" altLang="en-US" sz="3600" b="1" dirty="0"/>
              <a:t>所讲解篇章 为 </a:t>
            </a:r>
          </a:p>
          <a:p>
            <a:pPr algn="l" eaLnBrk="1" hangingPunct="1"/>
            <a:r>
              <a:rPr lang="en-US" altLang="zh-CN" sz="3600" b="1" dirty="0"/>
              <a:t>2018</a:t>
            </a:r>
            <a:r>
              <a:rPr lang="zh-CN" altLang="en-US" sz="3600" b="1" dirty="0"/>
              <a:t>年</a:t>
            </a:r>
            <a:r>
              <a:rPr lang="en-US" altLang="zh-CN" sz="3600" b="1" dirty="0"/>
              <a:t>5-6</a:t>
            </a:r>
            <a:r>
              <a:rPr lang="zh-CN" altLang="en-US" sz="3600" b="1" dirty="0"/>
              <a:t>月中国 </a:t>
            </a:r>
            <a:r>
              <a:rPr lang="zh-CN" altLang="en-US" sz="3600" b="1" dirty="0">
                <a:solidFill>
                  <a:srgbClr val="FF3399"/>
                </a:solidFill>
              </a:rPr>
              <a:t>大陆考试</a:t>
            </a:r>
            <a:r>
              <a:rPr lang="zh-CN" altLang="en-US" sz="3600" b="1" dirty="0"/>
              <a:t> 和</a:t>
            </a:r>
            <a:r>
              <a:rPr lang="zh-CN" altLang="en-US" sz="3600" b="1" dirty="0">
                <a:solidFill>
                  <a:srgbClr val="FF3300"/>
                </a:solidFill>
              </a:rPr>
              <a:t>亚太区考试</a:t>
            </a:r>
            <a:r>
              <a:rPr lang="zh-CN" altLang="en-US" sz="3600" b="1" dirty="0"/>
              <a:t> </a:t>
            </a:r>
          </a:p>
          <a:p>
            <a:pPr algn="l" eaLnBrk="1" hangingPunct="1"/>
            <a:r>
              <a:rPr lang="zh-CN" altLang="en-US" sz="3600" b="1" dirty="0">
                <a:solidFill>
                  <a:srgbClr val="FF3300"/>
                </a:solidFill>
              </a:rPr>
              <a:t>同时</a:t>
            </a:r>
            <a:r>
              <a:rPr lang="zh-CN" altLang="en-US" sz="3600" b="1" dirty="0"/>
              <a:t>都需要复习的小范围重点篇章</a:t>
            </a:r>
          </a:p>
        </p:txBody>
      </p:sp>
      <p:pic>
        <p:nvPicPr>
          <p:cNvPr id="19459" name="Picture 4" descr="bk_7d25884941e5627ab0a5f1157e21525c_tH1Yt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962400"/>
            <a:ext cx="4076700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648200" y="1600200"/>
            <a:ext cx="9372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Tx/>
            </a:pPr>
            <a:r>
              <a:rPr lang="en-US" altLang="en-US" sz="3200" b="1">
                <a:latin typeface="Arial" panose="020B0604020202020204" pitchFamily="34" charset="0"/>
              </a:rPr>
              <a:t>地图题的种类</a:t>
            </a:r>
          </a:p>
          <a:p>
            <a:pPr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</a:rPr>
              <a:t>按场景</a:t>
            </a:r>
            <a:r>
              <a:rPr lang="zh-CN" altLang="en-US" sz="3200">
                <a:latin typeface="Arial" panose="020B0604020202020204" pitchFamily="34" charset="0"/>
              </a:rPr>
              <a:t>分类：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1. </a:t>
            </a:r>
            <a:r>
              <a:rPr lang="zh-CN" altLang="en-US" sz="3200">
                <a:latin typeface="Arial" panose="020B0604020202020204" pitchFamily="34" charset="0"/>
              </a:rPr>
              <a:t>室内图</a:t>
            </a:r>
            <a:r>
              <a:rPr lang="en-US" altLang="zh-CN" sz="3200">
                <a:latin typeface="Arial" panose="020B0604020202020204" pitchFamily="34" charset="0"/>
              </a:rPr>
              <a:t>(</a:t>
            </a:r>
            <a:r>
              <a:rPr lang="zh-CN" altLang="en-US" sz="3200">
                <a:latin typeface="Arial" panose="020B0604020202020204" pitchFamily="34" charset="0"/>
              </a:rPr>
              <a:t>最常见</a:t>
            </a:r>
            <a:r>
              <a:rPr lang="en-US" altLang="zh-CN" sz="32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比如图书馆</a:t>
            </a:r>
            <a:r>
              <a:rPr lang="en-US" altLang="zh-CN" sz="3200">
                <a:latin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</a:rPr>
              <a:t>某一层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</a:rPr>
              <a:t>按题型</a:t>
            </a:r>
            <a:r>
              <a:rPr lang="zh-CN" altLang="en-US" sz="3200">
                <a:latin typeface="Arial" panose="020B0604020202020204" pitchFamily="34" charset="0"/>
              </a:rPr>
              <a:t>分类：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1.</a:t>
            </a:r>
            <a:r>
              <a:rPr lang="zh-CN" altLang="en-US" sz="3200">
                <a:latin typeface="Arial" panose="020B0604020202020204" pitchFamily="34" charset="0"/>
              </a:rPr>
              <a:t>配对题</a:t>
            </a:r>
            <a:r>
              <a:rPr lang="en-US" altLang="zh-CN" sz="3200">
                <a:latin typeface="Arial" panose="020B0604020202020204" pitchFamily="34" charset="0"/>
              </a:rPr>
              <a:t>(</a:t>
            </a:r>
            <a:r>
              <a:rPr lang="zh-CN" altLang="en-US" sz="3200">
                <a:latin typeface="Arial" panose="020B0604020202020204" pitchFamily="34" charset="0"/>
              </a:rPr>
              <a:t>最常见</a:t>
            </a:r>
            <a:r>
              <a:rPr lang="en-US" altLang="zh-CN" sz="3200">
                <a:latin typeface="Arial" panose="020B0604020202020204" pitchFamily="34" charset="0"/>
              </a:rPr>
              <a:t>)</a:t>
            </a: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49154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49155" name="图片 1" descr="屏幕快照 2017-05-11 12.25.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13" y="1828800"/>
            <a:ext cx="4484687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381000" y="1066800"/>
            <a:ext cx="8686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室内地图题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场景词汇积累</a:t>
            </a:r>
            <a:r>
              <a:rPr lang="en-US" altLang="zh-CN" sz="3200">
                <a:latin typeface="Arial" panose="020B0604020202020204" pitchFamily="34" charset="0"/>
              </a:rPr>
              <a:t> (</a:t>
            </a:r>
            <a:r>
              <a:rPr lang="zh-CN" altLang="en-US" sz="3200">
                <a:latin typeface="Arial" panose="020B0604020202020204" pitchFamily="34" charset="0"/>
              </a:rPr>
              <a:t>名词</a:t>
            </a:r>
            <a:r>
              <a:rPr lang="en-US" altLang="zh-CN" sz="32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  <a:buClrTx/>
            </a:pP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corner      entrance</a:t>
            </a: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stairs        </a:t>
            </a:r>
            <a:r>
              <a:rPr lang="zh-CN" altLang="en-US" sz="3200">
                <a:latin typeface="Arial" panose="020B0604020202020204" pitchFamily="34" charset="0"/>
              </a:rPr>
              <a:t> </a:t>
            </a:r>
            <a:r>
              <a:rPr lang="en-US" altLang="zh-CN" sz="3200">
                <a:latin typeface="Arial" panose="020B0604020202020204" pitchFamily="34" charset="0"/>
              </a:rPr>
              <a:t>foyer</a:t>
            </a:r>
            <a:r>
              <a:rPr lang="zh-CN" altLang="en-US" sz="3200">
                <a:latin typeface="Arial" panose="020B0604020202020204" pitchFamily="34" charset="0"/>
              </a:rPr>
              <a:t>门厅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corridor</a:t>
            </a:r>
            <a:r>
              <a:rPr lang="zh-CN" altLang="en-US" sz="3200">
                <a:latin typeface="Arial" panose="020B0604020202020204" pitchFamily="34" charset="0"/>
              </a:rPr>
              <a:t>走廊    </a:t>
            </a:r>
            <a:r>
              <a:rPr lang="en-US" altLang="zh-CN" sz="3200">
                <a:latin typeface="Arial" panose="020B0604020202020204" pitchFamily="34" charset="0"/>
              </a:rPr>
              <a:t>bookshelf</a:t>
            </a: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sofa         round table</a:t>
            </a: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information desk        enquiry desk     reception</a:t>
            </a: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内容占位符 3" descr="29_2012113012003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8" y="1143000"/>
            <a:ext cx="4157662" cy="5480050"/>
          </a:xfrm>
        </p:spPr>
      </p:pic>
      <p:sp>
        <p:nvSpPr>
          <p:cNvPr id="5" name="内容占位符 2"/>
          <p:cNvSpPr txBox="1"/>
          <p:nvPr/>
        </p:nvSpPr>
        <p:spPr>
          <a:xfrm>
            <a:off x="4457700" y="1676400"/>
            <a:ext cx="9372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Tx/>
            </a:pPr>
            <a:r>
              <a:rPr lang="en-US" altLang="en-US" sz="3200" b="1">
                <a:latin typeface="Arial" panose="020B0604020202020204" pitchFamily="34" charset="0"/>
              </a:rPr>
              <a:t>地图题的种类</a:t>
            </a:r>
          </a:p>
          <a:p>
            <a:pPr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</a:rPr>
              <a:t>按场景</a:t>
            </a:r>
            <a:r>
              <a:rPr lang="zh-CN" altLang="en-US" sz="3200">
                <a:latin typeface="Arial" panose="020B0604020202020204" pitchFamily="34" charset="0"/>
              </a:rPr>
              <a:t>分类：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2. </a:t>
            </a:r>
            <a:r>
              <a:rPr lang="zh-CN" altLang="en-US" sz="3200">
                <a:latin typeface="Arial" panose="020B0604020202020204" pitchFamily="34" charset="0"/>
              </a:rPr>
              <a:t>区域型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比如体育场，农场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</a:rPr>
              <a:t>按题型</a:t>
            </a:r>
            <a:r>
              <a:rPr lang="zh-CN" altLang="en-US" sz="3200">
                <a:latin typeface="Arial" panose="020B0604020202020204" pitchFamily="34" charset="0"/>
              </a:rPr>
              <a:t>分类：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2. </a:t>
            </a:r>
            <a:r>
              <a:rPr lang="zh-CN" altLang="en-US" sz="3200">
                <a:latin typeface="Arial" panose="020B0604020202020204" pitchFamily="34" charset="0"/>
              </a:rPr>
              <a:t>填空题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51203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533400" y="1600200"/>
            <a:ext cx="8305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区域地图题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场景词汇积累</a:t>
            </a:r>
            <a:r>
              <a:rPr lang="en-US" altLang="zh-CN" sz="3200">
                <a:latin typeface="Arial" panose="020B0604020202020204" pitchFamily="34" charset="0"/>
              </a:rPr>
              <a:t> (</a:t>
            </a:r>
            <a:r>
              <a:rPr lang="zh-CN" altLang="en-US" sz="3200">
                <a:latin typeface="Arial" panose="020B0604020202020204" pitchFamily="34" charset="0"/>
              </a:rPr>
              <a:t>名词</a:t>
            </a:r>
            <a:r>
              <a:rPr lang="en-US" altLang="zh-CN" sz="32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出入口</a:t>
            </a:r>
            <a:r>
              <a:rPr lang="en-US" altLang="zh-CN" sz="3200">
                <a:latin typeface="Arial" panose="020B0604020202020204" pitchFamily="34" charset="0"/>
              </a:rPr>
              <a:t>:</a:t>
            </a: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GB" altLang="zh-CN" sz="3200">
                <a:latin typeface="Arial" panose="020B0604020202020204" pitchFamily="34" charset="0"/>
              </a:rPr>
              <a:t>Entry/ access/ entrance </a:t>
            </a:r>
          </a:p>
          <a:p>
            <a:pPr>
              <a:spcBef>
                <a:spcPct val="20000"/>
              </a:spcBef>
              <a:buClrTx/>
            </a:pPr>
            <a:r>
              <a:rPr lang="en-GB" altLang="zh-CN" sz="3200">
                <a:latin typeface="Arial" panose="020B0604020202020204" pitchFamily="34" charset="0"/>
              </a:rPr>
              <a:t>lobby/hall </a:t>
            </a:r>
            <a:r>
              <a:rPr lang="zh-CN" altLang="en-GB" sz="3200">
                <a:latin typeface="Arial" panose="020B0604020202020204" pitchFamily="34" charset="0"/>
              </a:rPr>
              <a:t>大厅</a:t>
            </a:r>
            <a:endParaRPr lang="en-GB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GB" altLang="zh-CN" sz="3200">
                <a:latin typeface="Arial" panose="020B0604020202020204" pitchFamily="34" charset="0"/>
              </a:rPr>
              <a:t>Exit/ way out/ emergency exit/..</a:t>
            </a: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main path   side path</a:t>
            </a: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52226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5334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区域地图题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场景词汇积累</a:t>
            </a:r>
            <a:r>
              <a:rPr lang="en-US" altLang="zh-CN" sz="3200">
                <a:latin typeface="Arial" panose="020B0604020202020204" pitchFamily="34" charset="0"/>
              </a:rPr>
              <a:t> (</a:t>
            </a:r>
            <a:r>
              <a:rPr lang="zh-CN" altLang="en-US" sz="3200">
                <a:latin typeface="Arial" panose="020B0604020202020204" pitchFamily="34" charset="0"/>
              </a:rPr>
              <a:t>名词</a:t>
            </a:r>
            <a:r>
              <a:rPr lang="en-US" altLang="zh-CN" sz="32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  <a:buClrTx/>
            </a:pP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顶点最高点</a:t>
            </a:r>
            <a:r>
              <a:rPr lang="en-US" altLang="zh-CN" sz="3200">
                <a:latin typeface="Arial" panose="020B0604020202020204" pitchFamily="34" charset="0"/>
              </a:rPr>
              <a:t>: top/ peak/ </a:t>
            </a:r>
          </a:p>
          <a:p>
            <a:pPr>
              <a:spcBef>
                <a:spcPct val="20000"/>
              </a:spcBef>
              <a:buClrTx/>
            </a:pPr>
            <a:r>
              <a:rPr lang="zh-CN" altLang="en-US" sz="3200">
                <a:latin typeface="Arial" panose="020B0604020202020204" pitchFamily="34" charset="0"/>
              </a:rPr>
              <a:t>底点：</a:t>
            </a:r>
            <a:r>
              <a:rPr lang="en-US" altLang="zh-CN" sz="3200">
                <a:latin typeface="Arial" panose="020B0604020202020204" pitchFamily="34" charset="0"/>
              </a:rPr>
              <a:t>bottom/ lowest point</a:t>
            </a: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yard </a:t>
            </a:r>
            <a:r>
              <a:rPr lang="zh-CN" altLang="en-US" sz="3200">
                <a:latin typeface="Arial" panose="020B0604020202020204" pitchFamily="34" charset="0"/>
              </a:rPr>
              <a:t>场地</a:t>
            </a:r>
            <a:r>
              <a:rPr lang="en-US" altLang="zh-CN" sz="3200">
                <a:latin typeface="Arial" panose="020B0604020202020204" pitchFamily="34" charset="0"/>
              </a:rPr>
              <a:t>     footpath </a:t>
            </a:r>
            <a:r>
              <a:rPr lang="en-US" altLang="en-US" sz="3200">
                <a:latin typeface="Arial" panose="020B0604020202020204" pitchFamily="34" charset="0"/>
              </a:rPr>
              <a:t>步行小路</a:t>
            </a:r>
          </a:p>
          <a:p>
            <a:pPr>
              <a:spcBef>
                <a:spcPct val="20000"/>
              </a:spcBef>
              <a:buClrTx/>
            </a:pPr>
            <a:r>
              <a:rPr lang="en-US" altLang="zh-CN" sz="3200">
                <a:latin typeface="Arial" panose="020B0604020202020204" pitchFamily="34" charset="0"/>
              </a:rPr>
              <a:t>barn</a:t>
            </a:r>
            <a:r>
              <a:rPr lang="zh-CN" altLang="en-US" sz="3200">
                <a:latin typeface="Arial" panose="020B0604020202020204" pitchFamily="34" charset="0"/>
              </a:rPr>
              <a:t>谷仓</a:t>
            </a:r>
            <a:r>
              <a:rPr lang="en-US" altLang="zh-CN" sz="3200">
                <a:latin typeface="Arial" panose="020B0604020202020204" pitchFamily="34" charset="0"/>
              </a:rPr>
              <a:t>  pond </a:t>
            </a:r>
            <a:r>
              <a:rPr lang="zh-CN" altLang="en-US" sz="3200">
                <a:latin typeface="Arial" panose="020B0604020202020204" pitchFamily="34" charset="0"/>
              </a:rPr>
              <a:t>池塘</a:t>
            </a:r>
            <a:r>
              <a:rPr lang="en-US" altLang="en-US" sz="3200">
                <a:latin typeface="Arial" panose="020B0604020202020204" pitchFamily="34" charset="0"/>
              </a:rPr>
              <a:t>  </a:t>
            </a:r>
            <a:r>
              <a:rPr lang="en-US" altLang="en-US" sz="3200" err="1">
                <a:latin typeface="Arial" panose="020B0604020202020204" pitchFamily="34" charset="0"/>
              </a:rPr>
              <a:t>fence篱笆</a:t>
            </a:r>
            <a:r>
              <a:rPr lang="en-US" altLang="en-US" sz="3200">
                <a:latin typeface="Arial" panose="020B0604020202020204" pitchFamily="34" charset="0"/>
              </a:rPr>
              <a:t> 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zh-CN" altLang="en-US" sz="3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</a:pP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53250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内容占位符 2"/>
          <p:cNvSpPr>
            <a:spLocks noGrp="1"/>
          </p:cNvSpPr>
          <p:nvPr>
            <p:ph idx="1"/>
          </p:nvPr>
        </p:nvSpPr>
        <p:spPr>
          <a:xfrm>
            <a:off x="250825" y="836613"/>
            <a:ext cx="7848600" cy="3962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zh-CN" altLang="en-US"/>
              <a:t>地图题场景词汇</a:t>
            </a:r>
            <a:r>
              <a:rPr lang="en-US" altLang="zh-CN"/>
              <a:t> (</a:t>
            </a:r>
            <a:r>
              <a:rPr lang="zh-CN" altLang="en-US"/>
              <a:t>动词</a:t>
            </a:r>
            <a:r>
              <a:rPr lang="en-US" altLang="zh-CN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表示行动动作的方向性：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FF"/>
                </a:solidFill>
                <a:latin typeface="Verdana" panose="020B0604030504040204" charset="0"/>
                <a:ea typeface="黑体" panose="02010609060101010101" charset="-122"/>
              </a:rPr>
              <a:t>动词</a:t>
            </a:r>
            <a:r>
              <a:rPr lang="en-US" altLang="zh-CN" sz="2400" b="1">
                <a:solidFill>
                  <a:srgbClr val="0000FF"/>
                </a:solidFill>
                <a:latin typeface="Verdana" panose="020B0604030504040204" charset="0"/>
                <a:ea typeface="黑体" panose="02010609060101010101" charset="-122"/>
              </a:rPr>
              <a:t>+</a:t>
            </a:r>
            <a:r>
              <a:rPr lang="zh-CN" altLang="en-US" sz="2400" b="1">
                <a:solidFill>
                  <a:srgbClr val="0000FF"/>
                </a:solidFill>
                <a:latin typeface="Verdana" panose="020B0604030504040204" charset="0"/>
                <a:ea typeface="黑体" panose="02010609060101010101" charset="-122"/>
              </a:rPr>
              <a:t>表方向的副词</a:t>
            </a:r>
            <a:endParaRPr lang="en-GB" altLang="zh-CN" sz="2400" b="1">
              <a:solidFill>
                <a:srgbClr val="0000FF"/>
              </a:solidFill>
              <a:latin typeface="Verdana" panose="020B0604030504040204" charset="0"/>
              <a:ea typeface="黑体" panose="02010609060101010101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400" b="1"/>
              <a:t>动词</a:t>
            </a:r>
            <a:r>
              <a:rPr lang="zh-CN" altLang="en-US" sz="2000" b="1"/>
              <a:t> </a:t>
            </a:r>
            <a:r>
              <a:rPr lang="en-US" altLang="zh-CN" sz="2000" b="1"/>
              <a:t>g</a:t>
            </a:r>
            <a:r>
              <a:rPr lang="en-GB" altLang="zh-CN" sz="2000" b="1"/>
              <a:t>o/turn/move/jog/run/walk/rush</a:t>
            </a:r>
            <a:r>
              <a:rPr lang="zh-CN" altLang="en-US" sz="2000" b="1"/>
              <a:t> </a:t>
            </a:r>
            <a:r>
              <a:rPr lang="en-US" altLang="zh-CN" sz="2000" b="1"/>
              <a:t>/head</a:t>
            </a:r>
            <a:endParaRPr lang="en-GB" altLang="zh-CN" sz="2000" b="1"/>
          </a:p>
          <a:p>
            <a:pPr marL="0" indent="0">
              <a:buNone/>
            </a:pPr>
            <a:r>
              <a:rPr lang="en-GB" altLang="zh-CN" sz="2000" b="1"/>
              <a:t>Go east/ go west</a:t>
            </a:r>
            <a:r>
              <a:rPr lang="zh-CN" altLang="en-US" sz="2000" b="1"/>
              <a:t>     </a:t>
            </a:r>
            <a:r>
              <a:rPr lang="en-US" altLang="zh-CN" sz="2000" b="1"/>
              <a:t>Western  adj. </a:t>
            </a:r>
            <a:r>
              <a:rPr lang="zh-CN" altLang="en-US" sz="2000" b="1"/>
              <a:t>西方的   </a:t>
            </a:r>
            <a:r>
              <a:rPr lang="en-US" altLang="zh-CN" sz="2000" b="1"/>
              <a:t>   </a:t>
            </a:r>
            <a:endParaRPr lang="zh-CN" altLang="en-US" sz="2000" b="1"/>
          </a:p>
          <a:p>
            <a:pPr marL="0" indent="0">
              <a:buNone/>
            </a:pPr>
            <a:r>
              <a:rPr lang="en-GB" altLang="zh-CN" sz="2000" b="1"/>
              <a:t>Go along</a:t>
            </a:r>
          </a:p>
          <a:p>
            <a:pPr marL="0" indent="0">
              <a:buNone/>
            </a:pPr>
            <a:r>
              <a:rPr lang="en-GB" altLang="zh-CN" sz="2000" b="1"/>
              <a:t>Go past  </a:t>
            </a:r>
            <a:r>
              <a:rPr lang="zh-CN" altLang="en-GB" sz="2000" b="1"/>
              <a:t>路过</a:t>
            </a:r>
            <a:endParaRPr lang="en-GB" altLang="zh-CN" sz="2000" b="1"/>
          </a:p>
          <a:p>
            <a:pPr marL="0" indent="0">
              <a:buNone/>
            </a:pPr>
            <a:r>
              <a:rPr lang="en-US" altLang="zh-CN" sz="2000" b="1"/>
              <a:t>go through </a:t>
            </a:r>
            <a:r>
              <a:rPr lang="zh-CN" altLang="en-US" sz="2000" b="1"/>
              <a:t>穿过</a:t>
            </a:r>
            <a:endParaRPr lang="en-US" altLang="zh-CN" sz="2000" b="1"/>
          </a:p>
          <a:p>
            <a:pPr marL="0" indent="0">
              <a:buNone/>
            </a:pPr>
            <a:r>
              <a:rPr lang="en-US" altLang="zh-CN" sz="2000" b="1"/>
              <a:t>go towards </a:t>
            </a:r>
            <a:r>
              <a:rPr lang="zh-CN" altLang="en-US" sz="2000" b="1"/>
              <a:t>朝着</a:t>
            </a:r>
          </a:p>
          <a:p>
            <a:pPr marL="0" indent="0">
              <a:buNone/>
            </a:pPr>
            <a:r>
              <a:rPr lang="en-GB" altLang="zh-CN" sz="2000" b="1"/>
              <a:t>Turn left/right</a:t>
            </a:r>
            <a:endParaRPr lang="zh-CN" altLang="en-US" sz="2000" b="1"/>
          </a:p>
          <a:p>
            <a:pPr marL="0" indent="0">
              <a:buNone/>
            </a:pPr>
            <a:r>
              <a:rPr lang="en-GB" altLang="zh-CN" sz="2000" b="1"/>
              <a:t>Go straight ahead/forward(s)/onwards/ forth</a:t>
            </a:r>
            <a:r>
              <a:rPr lang="en-GB" altLang="zh-CN" sz="2000" b="1" i="1"/>
              <a:t>( go forth into..)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 b="1"/>
              <a:t>Go </a:t>
            </a:r>
            <a:r>
              <a:rPr lang="en-GB" altLang="zh-CN" sz="2000" b="1"/>
              <a:t>behind/ afterwards</a:t>
            </a:r>
            <a:r>
              <a:rPr lang="en-US" altLang="zh-CN" sz="2000" b="1"/>
              <a:t>/backward</a:t>
            </a:r>
            <a:endParaRPr lang="en-GB" altLang="zh-CN" sz="2000" b="1"/>
          </a:p>
          <a:p>
            <a:pPr marL="0" indent="0">
              <a:buNone/>
            </a:pPr>
            <a:r>
              <a:rPr lang="en-GB" altLang="zh-CN" sz="2000" b="1"/>
              <a:t>head up/ head down      face </a:t>
            </a:r>
            <a:endParaRPr lang="zh-CN" altLang="en-US" sz="2000"/>
          </a:p>
          <a:p>
            <a:pPr marL="0" indent="0">
              <a:buNone/>
            </a:pPr>
            <a:r>
              <a:rPr lang="en-GB" altLang="zh-CN" sz="2000" b="1"/>
              <a:t>bend   v.</a:t>
            </a:r>
            <a:r>
              <a:rPr lang="zh-CN" altLang="en-GB" sz="2000" b="1"/>
              <a:t>转弯</a:t>
            </a:r>
            <a:r>
              <a:rPr lang="en-US" altLang="zh-CN" sz="2000" b="1"/>
              <a:t>   n.</a:t>
            </a:r>
            <a:r>
              <a:rPr lang="zh-CN" altLang="en-US" sz="2000" b="1"/>
              <a:t>拐弯</a:t>
            </a:r>
            <a:endParaRPr lang="en-GB" altLang="zh-CN" sz="2000" b="1"/>
          </a:p>
          <a:p>
            <a:pPr marL="0" indent="0">
              <a:buNone/>
            </a:pPr>
            <a:endParaRPr lang="en-GB" altLang="zh-CN" sz="2000" b="1"/>
          </a:p>
          <a:p>
            <a:pPr marL="0" indent="0"/>
            <a:endParaRPr lang="en-US" altLang="zh-CN" sz="2400"/>
          </a:p>
          <a:p>
            <a:pPr marL="0" indent="0"/>
            <a:endParaRPr lang="en-US" altLang="zh-CN" sz="2400"/>
          </a:p>
          <a:p>
            <a:pPr marL="0" indent="0">
              <a:buNone/>
            </a:pPr>
            <a:endParaRPr lang="zh-CN" altLang="en-US" sz="2400"/>
          </a:p>
          <a:p>
            <a:pPr marL="0" indent="0">
              <a:buNone/>
            </a:pPr>
            <a:endParaRPr lang="en-US" altLang="zh-CN" sz="2400" b="1"/>
          </a:p>
        </p:txBody>
      </p:sp>
      <p:pic>
        <p:nvPicPr>
          <p:cNvPr id="54274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225675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内容占位符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57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zh-CN" altLang="en-US"/>
              <a:t>地图题场景词汇</a:t>
            </a:r>
            <a:r>
              <a:rPr lang="en-US" altLang="zh-CN"/>
              <a:t> (</a:t>
            </a:r>
            <a:r>
              <a:rPr lang="zh-CN" altLang="en-US"/>
              <a:t>介词</a:t>
            </a:r>
            <a:r>
              <a:rPr lang="en-US" altLang="zh-CN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表示方向方位的介词、介词词组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On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接壤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Fujian is on the east of Jiangxi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in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在里面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Xiamen is located in the southeast of </a:t>
            </a:r>
            <a:r>
              <a:rPr lang="en-US" altLang="zh-CN" sz="2400" b="1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fujian</a:t>
            </a:r>
            <a:endParaRPr lang="en-US" altLang="zh-CN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to 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相邻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但是不挨着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Fujian is to the west of Taiwan</a:t>
            </a:r>
            <a:endParaRPr lang="en-US" altLang="zh-CN" sz="2400" b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CN" sz="2400" b="1"/>
              <a:t> at the end of </a:t>
            </a:r>
            <a:r>
              <a:rPr lang="zh-CN" altLang="en-US" sz="2400" b="1"/>
              <a:t>最</a:t>
            </a:r>
            <a:r>
              <a:rPr lang="en-US" altLang="zh-CN" sz="2400" b="1"/>
              <a:t>XX</a:t>
            </a:r>
            <a:r>
              <a:rPr lang="zh-CN" altLang="en-US" sz="2400" b="1"/>
              <a:t>端</a:t>
            </a:r>
            <a:r>
              <a:rPr lang="en-US" altLang="zh-CN" sz="2400" b="1"/>
              <a:t>   Hainan is at the southern end of China.</a:t>
            </a:r>
          </a:p>
          <a:p>
            <a:pPr marL="0" indent="0">
              <a:buNone/>
            </a:pPr>
            <a:endParaRPr lang="en-US" altLang="zh-CN" sz="2400" b="1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①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问方向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,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应特别留意倾听表示左右方向的信号词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如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on the left / right ,turn left / right,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around the corner to the left/ right,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                     the first/ second/ third XX,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             </a:t>
            </a:r>
          </a:p>
        </p:txBody>
      </p:sp>
      <p:pic>
        <p:nvPicPr>
          <p:cNvPr id="56322" name="图片 1"/>
          <p:cNvPicPr>
            <a:picLocks noChangeAspect="1"/>
          </p:cNvPicPr>
          <p:nvPr/>
        </p:nvPicPr>
        <p:blipFill>
          <a:blip r:embed="rId3" cstate="print"/>
          <a:srcRect b="9837"/>
          <a:stretch>
            <a:fillRect/>
          </a:stretch>
        </p:blipFill>
        <p:spPr>
          <a:xfrm>
            <a:off x="6084888" y="1588"/>
            <a:ext cx="2590800" cy="1652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内容占位符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3962400"/>
          </a:xfrm>
        </p:spPr>
        <p:txBody>
          <a:bodyPr vert="horz" wrap="square" lIns="91440" tIns="45720" rIns="91440" bIns="45720" anchor="t"/>
          <a:lstStyle/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表示方向方位的介词、介词词组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②</a:t>
            </a:r>
            <a:r>
              <a:rPr lang="zh-CN" altLang="en-US" sz="2400" b="1" dirty="0"/>
              <a:t>问布局</a:t>
            </a:r>
            <a:r>
              <a:rPr lang="en-US" altLang="zh-CN" sz="2400" b="1" dirty="0"/>
              <a:t>, </a:t>
            </a:r>
            <a:r>
              <a:rPr lang="zh-CN" altLang="en-US" sz="2400" b="1" dirty="0"/>
              <a:t>应特别留意倾听表示东南西北方向</a:t>
            </a:r>
            <a:endParaRPr lang="en-US" altLang="zh-CN" sz="2400" b="1" dirty="0"/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zh-CN" altLang="en-US" sz="2400" b="1" dirty="0"/>
              <a:t>以及顺逆时针的信号词</a:t>
            </a:r>
            <a:r>
              <a:rPr lang="en-US" altLang="zh-CN" sz="2400" b="1" dirty="0"/>
              <a:t>.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zh-CN" altLang="en-US" sz="2400" b="1" dirty="0"/>
              <a:t>如</a:t>
            </a:r>
            <a:r>
              <a:rPr lang="en-US" altLang="zh-CN" sz="2400" b="1" dirty="0"/>
              <a:t>: north-east, north-west, south-east, south-west,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in clockwise direction(</a:t>
            </a:r>
            <a:r>
              <a:rPr lang="zh-CN" altLang="en-US" sz="2400" b="1" dirty="0"/>
              <a:t>顺时针</a:t>
            </a:r>
            <a:r>
              <a:rPr lang="en-US" altLang="zh-CN" sz="2400" b="1" dirty="0"/>
              <a:t>),</a:t>
            </a:r>
          </a:p>
          <a:p>
            <a:pPr marL="812800" indent="-812800">
              <a:buNone/>
            </a:pPr>
            <a:r>
              <a:rPr lang="en-US" altLang="zh-CN" sz="2400" b="1" dirty="0"/>
              <a:t> in anti-clockwise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direction(</a:t>
            </a:r>
            <a:r>
              <a:rPr lang="zh-CN" altLang="en-US" sz="2400" b="1" dirty="0"/>
              <a:t>逆时针</a:t>
            </a:r>
            <a:r>
              <a:rPr lang="en-US" altLang="zh-CN" sz="2400" b="1" dirty="0"/>
              <a:t>), </a:t>
            </a:r>
          </a:p>
          <a:p>
            <a:pPr marL="812800" indent="-812800">
              <a:buNone/>
            </a:pPr>
            <a:r>
              <a:rPr lang="en-US" altLang="zh-CN" sz="2400" b="1" dirty="0"/>
              <a:t> in counter-clockwise(</a:t>
            </a:r>
            <a:r>
              <a:rPr lang="zh-CN" altLang="en-US" sz="2400" b="1" dirty="0"/>
              <a:t>逆时针</a:t>
            </a:r>
            <a:r>
              <a:rPr lang="en-US" altLang="zh-CN" sz="2400" b="1" dirty="0"/>
              <a:t>)</a:t>
            </a:r>
          </a:p>
          <a:p>
            <a:pPr marL="812800" indent="-812800">
              <a:buFont typeface="Wingdings" panose="05000000000000000000" pitchFamily="2" charset="2"/>
              <a:buNone/>
            </a:pPr>
            <a:endParaRPr lang="en-US" altLang="zh-CN" sz="2400" b="1" dirty="0"/>
          </a:p>
          <a:p>
            <a:pPr marL="812800" indent="-812800">
              <a:buNone/>
            </a:pPr>
            <a:endParaRPr lang="en-US" altLang="zh-CN" sz="2400" b="1" dirty="0"/>
          </a:p>
          <a:p>
            <a:pPr marL="812800" indent="-812800">
              <a:buFont typeface="Wingdings" panose="05000000000000000000" pitchFamily="2" charset="2"/>
              <a:buNone/>
            </a:pPr>
            <a:endParaRPr lang="en-US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8370" name="图片 1"/>
          <p:cNvPicPr>
            <a:picLocks noChangeAspect="1"/>
          </p:cNvPicPr>
          <p:nvPr/>
        </p:nvPicPr>
        <p:blipFill>
          <a:blip r:embed="rId3" cstate="print"/>
          <a:srcRect b="9837"/>
          <a:stretch>
            <a:fillRect/>
          </a:stretch>
        </p:blipFill>
        <p:spPr>
          <a:xfrm>
            <a:off x="6324600" y="762000"/>
            <a:ext cx="2630488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内容占位符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3962400"/>
          </a:xfrm>
        </p:spPr>
        <p:txBody>
          <a:bodyPr vert="horz" wrap="square" lIns="91440" tIns="45720" rIns="91440" bIns="45720" anchor="t"/>
          <a:lstStyle/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表示方向方位的介词、介词词组</a:t>
            </a:r>
            <a:endParaRPr lang="en-US" altLang="zh-CN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③</a:t>
            </a:r>
            <a:r>
              <a:rPr lang="zh-CN" altLang="en-US" sz="2400" b="1" dirty="0"/>
              <a:t>注意聆听方位词</a:t>
            </a:r>
            <a:r>
              <a:rPr lang="en-US" altLang="zh-CN" sz="2400" b="1" dirty="0"/>
              <a:t>,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zh-CN" altLang="en-US" sz="2400" b="1" dirty="0"/>
              <a:t>如</a:t>
            </a:r>
            <a:r>
              <a:rPr lang="en-US" altLang="zh-CN" sz="2400" b="1" dirty="0"/>
              <a:t>: be in front of, be behind,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beside, be next to, by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opposite to ,be against to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across from,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far from , be nearby, be close to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on the corner 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street, be parallel to(</a:t>
            </a:r>
            <a:r>
              <a:rPr lang="zh-CN" altLang="en-US" sz="2400" b="1" dirty="0"/>
              <a:t>与平行</a:t>
            </a:r>
            <a:r>
              <a:rPr lang="en-US" altLang="zh-CN" sz="2400" b="1" dirty="0"/>
              <a:t>)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right opposite to </a:t>
            </a:r>
            <a:r>
              <a:rPr lang="zh-CN" altLang="en-US" sz="2400" b="1" dirty="0"/>
              <a:t>正对面</a:t>
            </a:r>
            <a:r>
              <a:rPr lang="en-US" altLang="zh-CN" sz="2400" b="1" dirty="0"/>
              <a:t>     right now    right here </a:t>
            </a:r>
          </a:p>
          <a:p>
            <a:pPr marL="812800" indent="-812800">
              <a:buFont typeface="Wingdings" panose="05000000000000000000" pitchFamily="2" charset="2"/>
              <a:buNone/>
            </a:pPr>
            <a:r>
              <a:rPr lang="en-US" altLang="zh-CN" sz="2400" b="1" dirty="0"/>
              <a:t>be on the right of  </a:t>
            </a:r>
            <a:r>
              <a:rPr lang="zh-CN" altLang="en-US" sz="2400" b="1" dirty="0"/>
              <a:t>在。。。的右边</a:t>
            </a:r>
            <a:endParaRPr lang="en-US" altLang="zh-CN" sz="2400" b="1" dirty="0"/>
          </a:p>
          <a:p>
            <a:pPr marL="812800" indent="-812800">
              <a:buNone/>
            </a:pPr>
            <a:endParaRPr lang="en-US" altLang="zh-CN" sz="2400" b="1" dirty="0"/>
          </a:p>
          <a:p>
            <a:pPr marL="812800" indent="-812800">
              <a:buFont typeface="Wingdings" panose="05000000000000000000" pitchFamily="2" charset="2"/>
              <a:buNone/>
            </a:pPr>
            <a:endParaRPr lang="en-US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0418" name="图片 1"/>
          <p:cNvPicPr>
            <a:picLocks noChangeAspect="1"/>
          </p:cNvPicPr>
          <p:nvPr/>
        </p:nvPicPr>
        <p:blipFill>
          <a:blip r:embed="rId3" cstate="print"/>
          <a:srcRect b="9837"/>
          <a:stretch>
            <a:fillRect/>
          </a:stretch>
        </p:blipFill>
        <p:spPr>
          <a:xfrm>
            <a:off x="6019800" y="609600"/>
            <a:ext cx="2514600" cy="160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内容占位符 2"/>
          <p:cNvSpPr>
            <a:spLocks noGrp="1"/>
          </p:cNvSpPr>
          <p:nvPr>
            <p:ph idx="1"/>
          </p:nvPr>
        </p:nvSpPr>
        <p:spPr>
          <a:xfrm>
            <a:off x="228600" y="914400"/>
            <a:ext cx="9372600" cy="4525963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en-US" altLang="zh-CN" sz="3600" b="1">
                <a:solidFill>
                  <a:srgbClr val="FF6600"/>
                </a:solidFill>
              </a:rPr>
              <a:t>3.</a:t>
            </a:r>
            <a:r>
              <a:rPr lang="zh-CN" altLang="en-US" sz="3600" b="1">
                <a:solidFill>
                  <a:srgbClr val="FF6600"/>
                </a:solidFill>
              </a:rPr>
              <a:t>地图题的审题步骤</a:t>
            </a:r>
            <a:endParaRPr lang="en-US" altLang="zh-CN" sz="3600" b="1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确定东南西北</a:t>
            </a:r>
            <a:r>
              <a:rPr lang="en-US" altLang="zh-CN"/>
              <a:t>or</a:t>
            </a:r>
            <a:r>
              <a:rPr lang="zh-CN" altLang="en-US"/>
              <a:t>上下左右，找到起点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配对题把题目抄到与地图平行的位置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填空题划定位词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 熟悉题目中所有的地名，图例</a:t>
            </a:r>
          </a:p>
          <a:p>
            <a:pPr marL="0" indent="0">
              <a:buNone/>
            </a:pPr>
            <a:endParaRPr lang="en-US" altLang="zh-CN" b="1"/>
          </a:p>
        </p:txBody>
      </p:sp>
      <p:pic>
        <p:nvPicPr>
          <p:cNvPr id="62466" name="图片 1"/>
          <p:cNvPicPr>
            <a:picLocks noChangeAspect="1"/>
          </p:cNvPicPr>
          <p:nvPr/>
        </p:nvPicPr>
        <p:blipFill>
          <a:blip r:embed="rId2" cstate="print"/>
          <a:srcRect l="9576" t="2847" b="8649"/>
          <a:stretch>
            <a:fillRect/>
          </a:stretch>
        </p:blipFill>
        <p:spPr>
          <a:xfrm>
            <a:off x="5334000" y="3886200"/>
            <a:ext cx="3260725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3686175" cy="868363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教主私人微信：</a:t>
            </a:r>
            <a:endParaRPr lang="zh-CN" altLang="en-US" sz="2800" b="1" dirty="0">
              <a:solidFill>
                <a:srgbClr val="E46C0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2" name="内容占位符 4"/>
          <p:cNvSpPr>
            <a:spLocks noGrp="1"/>
          </p:cNvSpPr>
          <p:nvPr>
            <p:ph idx="4294967295"/>
          </p:nvPr>
        </p:nvSpPr>
        <p:spPr>
          <a:xfrm>
            <a:off x="714375" y="1785938"/>
            <a:ext cx="3929063" cy="3357562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我预测教主 开通个人预测微信专治各种雅思不过，添加账户 “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aiyucejz”  -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名曰</a:t>
            </a:r>
            <a:r>
              <a:rPr lang="zh-CN" altLang="en-US" sz="1400" b="1" dirty="0">
                <a:solidFill>
                  <a:srgbClr val="E46C0A"/>
                </a:solidFill>
                <a:latin typeface="微软雅黑" panose="020B0503020204020204" charset="-122"/>
                <a:ea typeface="微软雅黑" panose="020B0503020204020204" charset="-122"/>
              </a:rPr>
              <a:t>“我预测</a:t>
            </a:r>
            <a:r>
              <a:rPr lang="zh-CN" altLang="en-US" sz="1400" b="1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</a:rPr>
              <a:t>教主</a:t>
            </a:r>
            <a:r>
              <a:rPr lang="zh-CN" altLang="en-US" sz="1400" b="1" dirty="0">
                <a:solidFill>
                  <a:srgbClr val="E46C0A"/>
                </a:solidFill>
                <a:latin typeface="微软雅黑" panose="020B0503020204020204" charset="-122"/>
                <a:ea typeface="微软雅黑" panose="020B0503020204020204" charset="-122"/>
              </a:rPr>
              <a:t>”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； 私密无节操，真人秒回。 </a:t>
            </a: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42988" y="3068638"/>
            <a:ext cx="2952750" cy="3065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TextBox 8"/>
          <p:cNvSpPr txBox="1"/>
          <p:nvPr/>
        </p:nvSpPr>
        <p:spPr>
          <a:xfrm>
            <a:off x="684213" y="5300663"/>
            <a:ext cx="324008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ClrTx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教主第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个微信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</a:pPr>
            <a:r>
              <a:rPr lang="en-US" altLang="zh-CN" b="1" dirty="0">
                <a:latin typeface="Arial" panose="020B0604020202020204" pitchFamily="34" charset="0"/>
              </a:rPr>
              <a:t>woyucejz</a:t>
            </a:r>
            <a:br>
              <a:rPr lang="en-US" altLang="zh-CN" b="1" dirty="0">
                <a:latin typeface="Arial" panose="020B0604020202020204" pitchFamily="34" charset="0"/>
              </a:rPr>
            </a:br>
            <a:endParaRPr lang="en-US" altLang="zh-CN" b="1" dirty="0">
              <a:latin typeface="Arial" panose="020B0604020202020204" pitchFamily="34" charset="0"/>
            </a:endParaRPr>
          </a:p>
          <a:p>
            <a:pPr algn="ctr">
              <a:buClrTx/>
            </a:pPr>
            <a:r>
              <a:rPr lang="zh-CN" altLang="en-US" b="1" dirty="0">
                <a:latin typeface="Arial" panose="020B0604020202020204" pitchFamily="34" charset="0"/>
              </a:rPr>
              <a:t> 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pic>
        <p:nvPicPr>
          <p:cNvPr id="20485" name="Picture 8" descr="small 265A2201（倾国倾城摄影样张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7950" y="908050"/>
            <a:ext cx="3500438" cy="489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4" descr="C:\Users\Administrator\Documents\Tencent Files\543338316\Image\C2C\[~]%8}T7$6GM66A@2R8DD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175" y="3213100"/>
            <a:ext cx="1181100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Text Box 8"/>
          <p:cNvSpPr txBox="1"/>
          <p:nvPr/>
        </p:nvSpPr>
        <p:spPr>
          <a:xfrm>
            <a:off x="2843213" y="260350"/>
            <a:ext cx="210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dirty="0">
                <a:latin typeface="Arial" panose="020B0604020202020204" pitchFamily="34" charset="0"/>
              </a:rPr>
              <a:t>助教管理员 </a:t>
            </a:r>
            <a:r>
              <a:rPr lang="en-US" altLang="zh-CN" dirty="0">
                <a:latin typeface="Arial" panose="020B0604020202020204" pitchFamily="34" charset="0"/>
              </a:rPr>
              <a:t>iyucekf</a:t>
            </a:r>
          </a:p>
        </p:txBody>
      </p:sp>
      <p:sp>
        <p:nvSpPr>
          <p:cNvPr id="20488" name="Line 9"/>
          <p:cNvSpPr/>
          <p:nvPr/>
        </p:nvSpPr>
        <p:spPr>
          <a:xfrm>
            <a:off x="4067175" y="549275"/>
            <a:ext cx="504825" cy="25923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0489" name="Picture 11" descr="QQ图片201705151638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124200"/>
            <a:ext cx="2566988" cy="304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内容占位符 2"/>
          <p:cNvSpPr>
            <a:spLocks noGrp="1"/>
          </p:cNvSpPr>
          <p:nvPr>
            <p:ph idx="1"/>
          </p:nvPr>
        </p:nvSpPr>
        <p:spPr>
          <a:xfrm>
            <a:off x="107950" y="1700213"/>
            <a:ext cx="857885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en-US" altLang="zh-CN" b="1">
                <a:solidFill>
                  <a:srgbClr val="FF6600"/>
                </a:solidFill>
              </a:rPr>
              <a:t>3.</a:t>
            </a:r>
            <a:r>
              <a:rPr lang="zh-CN" altLang="en-US" b="1">
                <a:solidFill>
                  <a:srgbClr val="FF6600"/>
                </a:solidFill>
              </a:rPr>
              <a:t>地图题的做题步骤</a:t>
            </a:r>
            <a:endParaRPr lang="en-US" altLang="zh-CN" b="1">
              <a:solidFill>
                <a:srgbClr val="FF6600"/>
              </a:solidFill>
            </a:endParaRPr>
          </a:p>
          <a:p>
            <a:pPr marL="0" indent="0">
              <a:buAutoNum type="arabicPeriod"/>
            </a:pPr>
            <a:r>
              <a:rPr lang="zh-CN" altLang="en-US"/>
              <a:t>再次确认起点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 明确听到定位词</a:t>
            </a:r>
            <a:r>
              <a:rPr lang="en-US" altLang="zh-CN"/>
              <a:t>(</a:t>
            </a:r>
            <a:r>
              <a:rPr lang="zh-CN" altLang="en-US"/>
              <a:t>小写可能会改写</a:t>
            </a:r>
            <a:r>
              <a:rPr lang="en-US" altLang="zh-CN"/>
              <a:t>)</a:t>
            </a:r>
          </a:p>
          <a:p>
            <a:pPr marL="0" indent="0">
              <a:buNone/>
            </a:pPr>
            <a:r>
              <a:rPr lang="en-US" altLang="zh-CN"/>
              <a:t>3. </a:t>
            </a:r>
            <a:r>
              <a:rPr lang="zh-CN" altLang="en-US"/>
              <a:t>配对题题跟着</a:t>
            </a:r>
            <a:r>
              <a:rPr lang="en-US" altLang="zh-CN"/>
              <a:t>speaker</a:t>
            </a:r>
            <a:r>
              <a:rPr lang="zh-CN" altLang="en-US"/>
              <a:t>的录音，用笔划路线，停下来的就是答案。用数字</a:t>
            </a:r>
            <a:r>
              <a:rPr lang="en-US" altLang="zh-CN"/>
              <a:t>123</a:t>
            </a:r>
            <a:r>
              <a:rPr lang="zh-CN" altLang="en-US"/>
              <a:t>代替题目的编号</a:t>
            </a:r>
          </a:p>
          <a:p>
            <a:pPr marL="0" indent="0">
              <a:buNone/>
            </a:pPr>
            <a:r>
              <a:rPr lang="zh-CN" altLang="en-US"/>
              <a:t>填空题明确好定位词，根据题号顺序作答</a:t>
            </a:r>
            <a:endParaRPr lang="en-US" altLang="zh-CN"/>
          </a:p>
        </p:txBody>
      </p:sp>
      <p:pic>
        <p:nvPicPr>
          <p:cNvPr id="63490" name="图片 1"/>
          <p:cNvPicPr>
            <a:picLocks noChangeAspect="1"/>
          </p:cNvPicPr>
          <p:nvPr/>
        </p:nvPicPr>
        <p:blipFill>
          <a:blip r:embed="rId2" cstate="print"/>
          <a:srcRect l="23207" t="17789" r="24715" b="16905"/>
          <a:stretch>
            <a:fillRect/>
          </a:stretch>
        </p:blipFill>
        <p:spPr>
          <a:xfrm>
            <a:off x="6172200" y="304800"/>
            <a:ext cx="1863725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内容占位符 1"/>
          <p:cNvSpPr>
            <a:spLocks noGrp="1"/>
          </p:cNvSpPr>
          <p:nvPr>
            <p:ph idx="1"/>
          </p:nvPr>
        </p:nvSpPr>
        <p:spPr>
          <a:xfrm>
            <a:off x="432435" y="635"/>
            <a:ext cx="8111490" cy="5642610"/>
          </a:xfrm>
        </p:spPr>
        <p:txBody>
          <a:bodyPr vert="horz" wrap="square" lIns="91440" tIns="45720" rIns="91440" bIns="45720" anchor="t"/>
          <a:lstStyle/>
          <a:p>
            <a:pPr marL="0" indent="0" algn="ctr">
              <a:buNone/>
            </a:pPr>
            <a:r>
              <a:rPr lang="en-US" altLang="zh-CN" sz="4800" b="1">
                <a:solidFill>
                  <a:srgbClr val="0000FF"/>
                </a:solidFill>
                <a:latin typeface="Calibri" panose="020F0502020204030204" charset="0"/>
              </a:rPr>
              <a:t>Review</a:t>
            </a: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  <a:sym typeface="+mn-ea"/>
              </a:rPr>
              <a:t>1.</a:t>
            </a:r>
            <a:r>
              <a:rPr lang="zh-CN" altLang="en-US" sz="4000">
                <a:latin typeface="Calibri" panose="020F0502020204030204" charset="0"/>
                <a:sym typeface="+mn-ea"/>
              </a:rPr>
              <a:t>回顾</a:t>
            </a: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  <a:sym typeface="+mn-ea"/>
              </a:rPr>
              <a:t>2.</a:t>
            </a:r>
            <a:r>
              <a:rPr lang="en-US" altLang="en-US" sz="4000">
                <a:latin typeface="Calibri" panose="020F0502020204030204" charset="0"/>
                <a:sym typeface="+mn-ea"/>
              </a:rPr>
              <a:t>选择</a:t>
            </a:r>
            <a:r>
              <a:rPr lang="zh-CN" altLang="en-US" sz="4000">
                <a:latin typeface="Calibri" panose="020F0502020204030204" charset="0"/>
                <a:sym typeface="+mn-ea"/>
              </a:rPr>
              <a:t>题审题</a:t>
            </a:r>
            <a:r>
              <a:rPr lang="en-US" altLang="zh-CN" sz="4000">
                <a:latin typeface="Calibri" panose="020F0502020204030204" charset="0"/>
                <a:sym typeface="+mn-ea"/>
              </a:rPr>
              <a:t>+</a:t>
            </a:r>
            <a:r>
              <a:rPr lang="zh-CN" altLang="en-US" sz="4000">
                <a:latin typeface="Calibri" panose="020F0502020204030204" charset="0"/>
                <a:sym typeface="+mn-ea"/>
              </a:rPr>
              <a:t>做题技巧</a:t>
            </a:r>
            <a:endParaRPr lang="zh-CN" altLang="en-US" sz="400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  <a:sym typeface="+mn-ea"/>
              </a:rPr>
              <a:t>3.</a:t>
            </a:r>
            <a:r>
              <a:rPr lang="zh-CN" altLang="en-US" sz="4000">
                <a:latin typeface="Calibri" panose="020F0502020204030204" charset="0"/>
                <a:sym typeface="+mn-ea"/>
              </a:rPr>
              <a:t>选择实战精练</a:t>
            </a: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4000">
                <a:latin typeface="Calibri" panose="020F0502020204030204" charset="0"/>
                <a:sym typeface="+mn-ea"/>
              </a:rPr>
              <a:t>4.</a:t>
            </a:r>
            <a:r>
              <a:rPr lang="en-US" altLang="en-US" sz="4000">
                <a:latin typeface="Calibri" panose="020F0502020204030204" charset="0"/>
                <a:sym typeface="+mn-ea"/>
              </a:rPr>
              <a:t>地图</a:t>
            </a:r>
            <a:r>
              <a:rPr lang="zh-CN" altLang="en-US" sz="4000">
                <a:latin typeface="Calibri" panose="020F0502020204030204" charset="0"/>
                <a:sym typeface="+mn-ea"/>
              </a:rPr>
              <a:t>题技巧</a:t>
            </a:r>
            <a:r>
              <a:rPr lang="en-US" altLang="zh-CN" sz="4000">
                <a:latin typeface="Calibri" panose="020F0502020204030204" charset="0"/>
                <a:sym typeface="+mn-ea"/>
              </a:rPr>
              <a:t>+</a:t>
            </a:r>
            <a:r>
              <a:rPr lang="zh-CN" altLang="en-US" sz="4000">
                <a:latin typeface="Calibri" panose="020F0502020204030204" charset="0"/>
                <a:sym typeface="+mn-ea"/>
              </a:rPr>
              <a:t>词汇积累</a:t>
            </a: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endParaRPr lang="en-US" altLang="zh-CN" sz="4000">
              <a:latin typeface="Calibri" panose="020F0502020204030204" charset="0"/>
            </a:endParaRPr>
          </a:p>
          <a:p>
            <a:pPr marL="0" indent="0">
              <a:buNone/>
            </a:pPr>
            <a:endParaRPr lang="zh-CN" altLang="en-US" sz="4800">
              <a:latin typeface="Calibri" panose="020F0502020204030204" charset="0"/>
            </a:endParaRPr>
          </a:p>
        </p:txBody>
      </p:sp>
      <p:pic>
        <p:nvPicPr>
          <p:cNvPr id="23554" name="图片 3" descr="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429000"/>
            <a:ext cx="2447925" cy="2332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en-US" dirty="0"/>
          </a:p>
        </p:txBody>
      </p:sp>
      <p:sp>
        <p:nvSpPr>
          <p:cNvPr id="68610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68611" name="Picture 4" descr="QQ图片201606011509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图片 6" descr="Thank 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8" y="817563"/>
            <a:ext cx="5359400" cy="534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3" name="TextBox 4"/>
          <p:cNvSpPr txBox="1"/>
          <p:nvPr/>
        </p:nvSpPr>
        <p:spPr>
          <a:xfrm>
            <a:off x="5256848" y="3136583"/>
            <a:ext cx="3960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雅思我预测  </a:t>
            </a:r>
            <a:r>
              <a:rPr lang="en-US" altLang="zh-CN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Janice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714375" y="785813"/>
            <a:ext cx="4714875" cy="5715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</a:rPr>
              <a:t>【1】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电子版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（手机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）预测题库</a:t>
            </a:r>
            <a:endParaRPr lang="zh-CN" altLang="en-US" sz="2200" dirty="0">
              <a:solidFill>
                <a:srgbClr val="E46C0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6" name="TextBox 12"/>
          <p:cNvSpPr txBox="1"/>
          <p:nvPr/>
        </p:nvSpPr>
        <p:spPr>
          <a:xfrm>
            <a:off x="2643188" y="1714500"/>
            <a:ext cx="330358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ClrTx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我预测官网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)-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随时随地看预测</a:t>
            </a:r>
            <a:endParaRPr lang="zh-CN" altLang="en-US" dirty="0">
              <a:latin typeface="Calibri" panose="020F0502020204030204" charset="0"/>
            </a:endParaRPr>
          </a:p>
        </p:txBody>
      </p:sp>
      <p:pic>
        <p:nvPicPr>
          <p:cNvPr id="21507" name="Picture 4" descr="appimgrigh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1500188"/>
            <a:ext cx="1428750" cy="452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5" descr="捕获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5" y="2236788"/>
            <a:ext cx="4648200" cy="390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3200" dirty="0"/>
              <a:t>面授见面集训营（</a:t>
            </a:r>
            <a:r>
              <a:rPr lang="zh-CN" altLang="en-US" sz="3200" b="1" dirty="0">
                <a:solidFill>
                  <a:schemeClr val="hlink"/>
                </a:solidFill>
              </a:rPr>
              <a:t>北京，西安，</a:t>
            </a:r>
            <a:r>
              <a:rPr lang="zh-CN" altLang="en-US" sz="3200" b="1" dirty="0">
                <a:solidFill>
                  <a:srgbClr val="FF3300"/>
                </a:solidFill>
              </a:rPr>
              <a:t>厦门</a:t>
            </a:r>
            <a:r>
              <a:rPr lang="en-US" altLang="zh-CN" sz="3200" b="1" dirty="0">
                <a:solidFill>
                  <a:srgbClr val="FF3300"/>
                </a:solidFill>
              </a:rPr>
              <a:t>……..</a:t>
            </a:r>
            <a:r>
              <a:rPr lang="zh-CN" altLang="en-US" sz="3200" dirty="0"/>
              <a:t>）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en-US" dirty="0"/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675" y="1484313"/>
            <a:ext cx="8569325" cy="490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Line 7"/>
          <p:cNvSpPr/>
          <p:nvPr/>
        </p:nvSpPr>
        <p:spPr>
          <a:xfrm flipH="1">
            <a:off x="2843213" y="1268413"/>
            <a:ext cx="4033837" cy="1008062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21350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en-US" altLang="zh-CN" sz="5400">
                <a:solidFill>
                  <a:srgbClr val="0000FF"/>
                </a:solidFill>
                <a:latin typeface="迷你简剪纸" panose="03000509000000000000" charset="-122"/>
                <a:ea typeface="迷你简剪纸" panose="03000509000000000000" charset="-122"/>
              </a:rPr>
              <a:t>1.</a:t>
            </a:r>
            <a:r>
              <a:rPr lang="zh-CN" altLang="en-US" sz="5400">
                <a:solidFill>
                  <a:srgbClr val="0000FF"/>
                </a:solidFill>
                <a:latin typeface="迷你简剪纸" panose="03000509000000000000" charset="-122"/>
                <a:ea typeface="迷你简剪纸" panose="03000509000000000000" charset="-122"/>
              </a:rPr>
              <a:t>雅思听力题型汇总</a:t>
            </a:r>
            <a:endParaRPr lang="en-US" altLang="zh-CN" sz="4800">
              <a:solidFill>
                <a:srgbClr val="0000FF"/>
              </a:solidFill>
              <a:latin typeface="Calibri" panose="020F0502020204030204" charset="0"/>
            </a:endParaRPr>
          </a:p>
          <a:p>
            <a:pPr marL="0" indent="0"/>
            <a:r>
              <a:rPr lang="zh-CN" altLang="en-US" sz="4800">
                <a:latin typeface="Calibri" panose="020F0502020204030204" charset="0"/>
              </a:rPr>
              <a:t>填空题</a:t>
            </a:r>
            <a:r>
              <a:rPr lang="en-US" altLang="zh-CN" sz="4800">
                <a:latin typeface="Calibri" panose="020F0502020204030204" charset="0"/>
              </a:rPr>
              <a:t> </a:t>
            </a:r>
          </a:p>
          <a:p>
            <a:pPr marL="0" indent="0"/>
            <a:r>
              <a:rPr lang="zh-CN" altLang="en-US" sz="4800">
                <a:latin typeface="Calibri" panose="020F0502020204030204" charset="0"/>
              </a:rPr>
              <a:t>选择题</a:t>
            </a:r>
            <a:r>
              <a:rPr lang="en-US" altLang="zh-CN" sz="4800">
                <a:latin typeface="Calibri" panose="020F0502020204030204" charset="0"/>
              </a:rPr>
              <a:t>  </a:t>
            </a:r>
            <a:r>
              <a:rPr lang="zh-CN" altLang="en-US" sz="4800">
                <a:latin typeface="Calibri" panose="020F0502020204030204" charset="0"/>
              </a:rPr>
              <a:t>单选</a:t>
            </a:r>
            <a:r>
              <a:rPr lang="en-US" altLang="zh-CN" sz="4800">
                <a:latin typeface="Calibri" panose="020F0502020204030204" charset="0"/>
              </a:rPr>
              <a:t>/</a:t>
            </a:r>
            <a:r>
              <a:rPr lang="zh-CN" altLang="en-US" sz="4800">
                <a:latin typeface="Calibri" panose="020F0502020204030204" charset="0"/>
              </a:rPr>
              <a:t>多选</a:t>
            </a:r>
            <a:endParaRPr lang="en-US" altLang="zh-CN" sz="4800">
              <a:latin typeface="Calibri" panose="020F0502020204030204" charset="0"/>
            </a:endParaRPr>
          </a:p>
          <a:p>
            <a:pPr marL="0" indent="0"/>
            <a:r>
              <a:rPr lang="zh-CN" altLang="en-US" sz="4800">
                <a:latin typeface="Calibri" panose="020F0502020204030204" charset="0"/>
              </a:rPr>
              <a:t>配对题</a:t>
            </a:r>
            <a:r>
              <a:rPr lang="en-US" altLang="zh-CN" sz="4800">
                <a:latin typeface="Calibri" panose="020F0502020204030204" charset="0"/>
              </a:rPr>
              <a:t>  </a:t>
            </a:r>
          </a:p>
          <a:p>
            <a:pPr marL="0" indent="0"/>
            <a:r>
              <a:rPr lang="zh-CN" altLang="en-US" sz="4800">
                <a:latin typeface="Calibri" panose="020F0502020204030204" charset="0"/>
              </a:rPr>
              <a:t>地图题</a:t>
            </a:r>
            <a:r>
              <a:rPr lang="en-US" altLang="zh-CN" sz="4800">
                <a:latin typeface="Calibri" panose="020F0502020204030204" charset="0"/>
              </a:rPr>
              <a:t>  (</a:t>
            </a:r>
            <a:r>
              <a:rPr lang="zh-CN" altLang="en-US" sz="4800">
                <a:latin typeface="Calibri" panose="020F0502020204030204" charset="0"/>
              </a:rPr>
              <a:t>填空</a:t>
            </a:r>
            <a:r>
              <a:rPr lang="en-US" altLang="zh-CN" sz="4800">
                <a:latin typeface="Calibri" panose="020F0502020204030204" charset="0"/>
              </a:rPr>
              <a:t>/</a:t>
            </a:r>
            <a:r>
              <a:rPr lang="zh-CN" altLang="en-US" sz="4800">
                <a:latin typeface="Calibri" panose="020F0502020204030204" charset="0"/>
              </a:rPr>
              <a:t>配对</a:t>
            </a:r>
            <a:r>
              <a:rPr lang="en-US" altLang="zh-CN" sz="4800">
                <a:latin typeface="Calibri" panose="020F0502020204030204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 wrap="square" lIns="91440" tIns="45720" rIns="91440" bIns="45720" anchor="t"/>
          <a:lstStyle/>
          <a:p>
            <a:pPr marL="0" indent="0" algn="ctr">
              <a:buNone/>
            </a:pPr>
            <a:r>
              <a:rPr lang="en-US" altLang="zh-CN" sz="3600" b="1">
                <a:solidFill>
                  <a:srgbClr val="FF6600"/>
                </a:solidFill>
              </a:rPr>
              <a:t>2. </a:t>
            </a:r>
            <a:r>
              <a:rPr lang="zh-CN" altLang="en-US" sz="3600" b="1">
                <a:solidFill>
                  <a:srgbClr val="FF6600"/>
                </a:solidFill>
              </a:rPr>
              <a:t>雅思听力中的三个核心概念</a:t>
            </a:r>
            <a:r>
              <a:rPr lang="en-US" altLang="zh-CN" sz="3600" b="1">
                <a:solidFill>
                  <a:srgbClr val="FF6600"/>
                </a:solidFill>
              </a:rPr>
              <a:t> </a:t>
            </a:r>
          </a:p>
          <a:p>
            <a:pPr marL="0" indent="0"/>
            <a:r>
              <a:rPr lang="en-US" altLang="zh-CN" sz="3600" b="1">
                <a:solidFill>
                  <a:srgbClr val="3366FF"/>
                </a:solidFill>
              </a:rPr>
              <a:t>A. </a:t>
            </a:r>
            <a:r>
              <a:rPr lang="en-US" altLang="zh-CN" b="1">
                <a:solidFill>
                  <a:srgbClr val="3366FF"/>
                </a:solidFill>
              </a:rPr>
              <a:t> </a:t>
            </a:r>
            <a:r>
              <a:rPr lang="zh-CN" altLang="en-US" b="1">
                <a:solidFill>
                  <a:srgbClr val="3366FF"/>
                </a:solidFill>
              </a:rPr>
              <a:t>听力场景词汇</a:t>
            </a:r>
            <a:r>
              <a:rPr lang="en-US" altLang="zh-CN" b="1">
                <a:solidFill>
                  <a:srgbClr val="3366FF"/>
                </a:solidFill>
              </a:rPr>
              <a:t> </a:t>
            </a:r>
            <a:r>
              <a:rPr lang="zh-CN" altLang="en-US" b="1">
                <a:solidFill>
                  <a:srgbClr val="3366FF"/>
                </a:solidFill>
              </a:rPr>
              <a:t> 基础</a:t>
            </a:r>
            <a:endParaRPr lang="en-US" altLang="zh-CN" b="1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 b="1"/>
              <a:t>作用：</a:t>
            </a:r>
            <a:endParaRPr lang="en-US" altLang="zh-CN" b="1"/>
          </a:p>
          <a:p>
            <a:pPr marL="0" indent="0">
              <a:buNone/>
            </a:pPr>
            <a:r>
              <a:rPr lang="zh-CN" altLang="en-US"/>
              <a:t>雅思听力的核心基础词汇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解决大部分听力关键答案单词的拼写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也是听力机经中高频出现的单词</a:t>
            </a:r>
            <a:endParaRPr lang="en-US" altLang="zh-CN"/>
          </a:p>
          <a:p>
            <a:pPr marL="0" indent="0">
              <a:buNone/>
            </a:pPr>
            <a:r>
              <a:rPr lang="zh-CN" altLang="en-US" b="1">
                <a:solidFill>
                  <a:srgbClr val="3366FF"/>
                </a:solidFill>
              </a:rPr>
              <a:t>场景词汇的要求</a:t>
            </a:r>
            <a:endParaRPr lang="en-US" altLang="zh-CN" b="1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zh-CN" altLang="en-US"/>
              <a:t>发音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拼写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中文</a:t>
            </a:r>
            <a:endParaRPr lang="en-US" altLang="zh-CN"/>
          </a:p>
        </p:txBody>
      </p:sp>
      <p:pic>
        <p:nvPicPr>
          <p:cNvPr id="22530" name="图片 2"/>
          <p:cNvPicPr>
            <a:picLocks noChangeAspect="1"/>
          </p:cNvPicPr>
          <p:nvPr/>
        </p:nvPicPr>
        <p:blipFill>
          <a:blip r:embed="rId2" cstate="print"/>
          <a:srcRect l="4568" t="3606" r="3334" b="-327"/>
          <a:stretch>
            <a:fillRect/>
          </a:stretch>
        </p:blipFill>
        <p:spPr>
          <a:xfrm>
            <a:off x="5486400" y="4267200"/>
            <a:ext cx="3359150" cy="2252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  <a:cs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  <a:cs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全屏显示(4:3)</PresentationFormat>
  <Paragraphs>289</Paragraphs>
  <Slides>52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3" baseType="lpstr">
      <vt:lpstr>默认设计模板</vt:lpstr>
      <vt:lpstr>幻灯片 1</vt:lpstr>
      <vt:lpstr>iyuce.ke.qq.com </vt:lpstr>
      <vt:lpstr>幻灯片 3</vt:lpstr>
      <vt:lpstr>新班变化：非常重要</vt:lpstr>
      <vt:lpstr>教主私人微信：</vt:lpstr>
      <vt:lpstr>【1】电子版（手机app）预测题库</vt:lpstr>
      <vt:lpstr>面授见面集训营（北京，西安，厦门……..）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听力精听训练步骤及技巧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353</cp:revision>
  <dcterms:created xsi:type="dcterms:W3CDTF">2016-06-01T07:09:00Z</dcterms:created>
  <dcterms:modified xsi:type="dcterms:W3CDTF">2018-05-10T11:15:47Z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2052-10.1.0.7346</vt:lpwstr>
  </property>
</Properties>
</file>