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3" r:id="rId3"/>
    <p:sldId id="262" r:id="rId4"/>
    <p:sldId id="256" r:id="rId5"/>
    <p:sldId id="257" r:id="rId6"/>
    <p:sldId id="258" r:id="rId7"/>
    <p:sldId id="259" r:id="rId8"/>
    <p:sldId id="260" r:id="rId9"/>
    <p:sldId id="264" r:id="rId10"/>
    <p:sldId id="265" r:id="rId11"/>
    <p:sldId id="261" r:id="rId12"/>
  </p:sldIdLst>
  <p:sldSz cx="9144000" cy="5143500"/>
  <p:notesSz cx="6858000" cy="9144000"/>
  <p:custDataLst>
    <p:tags r:id="rId1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7055"/>
    <a:srgbClr val="FFD5CD"/>
    <a:srgbClr val="FFE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 hasCustomPrompt="1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/>
          <p:nvPr>
            <p:ph type="title" hasCustomPrompt="1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正文级别 1…"/>
          <p:cNvSpPr txBox="1"/>
          <p:nvPr>
            <p:ph type="body" idx="1" hasCustomPrompt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/>
          <p:nvPr>
            <p:ph type="body" sz="half" idx="1" hasCustomPrompt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40" indent="-320040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/>
          <p:nvPr>
            <p:ph type="body" sz="quarter" idx="1" hasCustomPrompt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/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</a:p>
        </p:txBody>
      </p:sp>
      <p:sp>
        <p:nvSpPr>
          <p:cNvPr id="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/>
          <p:nvPr>
            <p:ph type="title" hasCustomPrompt="1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/>
          <p:nvPr>
            <p:ph type="body" idx="1" hasCustomPrompt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/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/>
          <p:nvPr>
            <p:ph type="title" hasCustomPrompt="1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/>
        </p:txBody>
      </p:sp>
      <p:sp>
        <p:nvSpPr>
          <p:cNvPr id="84" name="正文级别 1…"/>
          <p:cNvSpPr txBox="1"/>
          <p:nvPr>
            <p:ph type="body" sz="quarter" idx="1" hasCustomPrompt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83590" marR="0" indent="-32639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»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661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23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38宣传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802640"/>
            <a:ext cx="5648960" cy="3176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74995" y="802640"/>
            <a:ext cx="3244850" cy="31902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 upright="0">
            <a:spAutoFit/>
          </a:bodyPr>
          <a:p>
            <a:pPr marR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2400" b="0" i="0" u="none" strike="noStrike" cap="none" spc="0" normalizeH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课前小答疑：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Q: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为什么要背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538？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/>
              </a:rPr>
              <a:t>A: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/>
              </a:rPr>
              <a:t>538是从剑4-剑9真题中总结的和答案相关、便于确定答案的词！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Q: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词汇基础薄弱怎么办？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/>
              </a:rPr>
              <a:t>A:可以从538个考试最爱出现且有纲领性作用的单词背起呀！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屠鸭需要努力，努力造就实力，实力主宰成绩"/>
          <p:cNvSpPr txBox="1"/>
          <p:nvPr>
            <p:ph type="ctrTitle"/>
          </p:nvPr>
        </p:nvSpPr>
        <p:spPr>
          <a:xfrm>
            <a:off x="685800" y="1597819"/>
            <a:ext cx="7924552" cy="2476699"/>
          </a:xfrm>
          <a:prstGeom prst="rect">
            <a:avLst/>
          </a:prstGeom>
        </p:spPr>
        <p:txBody>
          <a:bodyPr/>
          <a:lstStyle/>
          <a:p>
            <a:r>
              <a:t>屠鸭需要努力，努力造就实力，实力主宰成绩</a:t>
            </a:r>
          </a:p>
        </p:txBody>
      </p:sp>
      <p:sp>
        <p:nvSpPr>
          <p:cNvPr id="128" name="正文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38宣传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735965"/>
            <a:ext cx="5648960" cy="3176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24195" y="796290"/>
            <a:ext cx="3279775" cy="31902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宋体" panose="02010600030101010101" pitchFamily="2" charset="-122"/>
                <a:sym typeface="Calibri" panose="020F0502020204030204"/>
              </a:rPr>
              <a:t>课前小答疑：</a:t>
            </a:r>
            <a:endParaRPr kumimoji="0" lang="en-US" altLang="zh-CN" sz="1800" b="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Q: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我记不住怎么办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？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/>
              </a:rPr>
              <a:t>A: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/>
              </a:rPr>
              <a:t>比起背字典，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/>
              </a:rPr>
              <a:t>538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/>
              </a:rPr>
              <a:t>个单词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/>
              </a:rPr>
              <a:t>简单太多啦！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Calibri" panose="020F0502020204030204"/>
              </a:rPr>
              <a:t>538内功课可以带着大家一起背诵，并结合真题深入剖析考点词，让你不再惧怕雅思阅读，一眼看到答案位置！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判断题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判断题</a:t>
            </a:r>
          </a:p>
        </p:txBody>
      </p:sp>
      <p:sp>
        <p:nvSpPr>
          <p:cNvPr id="113" name="难点解析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4400">
                <a:solidFill>
                  <a:srgbClr val="000000"/>
                </a:solidFill>
              </a:defRPr>
            </a:lvl1pPr>
          </a:lstStyle>
          <a:p>
            <a:r>
              <a:t>难点解析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Discu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Discussion </a:t>
            </a:r>
          </a:p>
        </p:txBody>
      </p:sp>
      <p:sp>
        <p:nvSpPr>
          <p:cNvPr id="116" name="阅读三大佬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阅读三大佬</a:t>
            </a:r>
          </a:p>
          <a:p/>
          <a:p>
            <a:r>
              <a:t>难点？？？</a:t>
            </a:r>
          </a:p>
          <a:p/>
          <a:p>
            <a:r>
              <a:t>做题方法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510">
              <a:defRPr sz="4355"/>
            </a:pPr>
          </a:p>
        </p:txBody>
      </p:sp>
      <p:sp>
        <p:nvSpPr>
          <p:cNvPr id="119" name="抓住考点—专注重点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抓住考点—专注重点</a:t>
            </a:r>
          </a:p>
          <a:p/>
          <a:p>
            <a:r>
              <a:t>考点词？？？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超级难点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510">
              <a:defRPr sz="4355"/>
            </a:lvl1pPr>
          </a:lstStyle>
          <a:p>
            <a:r>
              <a:t>超级难点</a:t>
            </a:r>
          </a:p>
        </p:txBody>
      </p:sp>
      <p:sp>
        <p:nvSpPr>
          <p:cNvPr id="122" name="比较关系考点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比较关系考点</a:t>
            </a:r>
          </a:p>
          <a:p/>
          <a:p>
            <a:r>
              <a:t>题干三要素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905510">
              <a:defRPr sz="4355"/>
            </a:pPr>
          </a:p>
        </p:txBody>
      </p:sp>
      <p:sp>
        <p:nvSpPr>
          <p:cNvPr id="125" name="1.A or 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68680">
              <a:spcBef>
                <a:spcPts val="0"/>
              </a:spcBef>
              <a:buSzTx/>
              <a:buNone/>
              <a:defRPr sz="3990" strike="sngStrike"/>
            </a:pPr>
            <a:r>
              <a:rPr strike="noStrike"/>
              <a:t>1.</a:t>
            </a:r>
            <a:r>
              <a:t>A </a:t>
            </a:r>
            <a:r>
              <a:rPr strike="noStrike"/>
              <a:t>or </a:t>
            </a:r>
            <a:r>
              <a:t>B</a:t>
            </a:r>
          </a:p>
          <a:p>
            <a:pPr marL="0" indent="0" defTabSz="868680">
              <a:spcBef>
                <a:spcPts val="0"/>
              </a:spcBef>
              <a:buSzTx/>
              <a:buNone/>
              <a:defRPr sz="3990"/>
            </a:pPr>
            <a:r>
              <a:t>2.A and B, </a:t>
            </a:r>
            <a:r>
              <a:rPr strike="sngStrike"/>
              <a:t>than/as</a:t>
            </a:r>
            <a:endParaRPr strike="sngStrike"/>
          </a:p>
          <a:p>
            <a:pPr marL="0" indent="0" defTabSz="868680">
              <a:spcBef>
                <a:spcPts val="0"/>
              </a:spcBef>
              <a:buSzTx/>
              <a:buNone/>
              <a:defRPr sz="3990"/>
            </a:pPr>
            <a:r>
              <a:t>3.A and B，than/as，但比较项不一样</a:t>
            </a:r>
          </a:p>
          <a:p>
            <a:pPr marL="0" indent="0" defTabSz="868680">
              <a:spcBef>
                <a:spcPts val="0"/>
              </a:spcBef>
              <a:buSzTx/>
              <a:buNone/>
              <a:defRPr sz="3990"/>
            </a:pPr>
            <a:r>
              <a:t>4.A and B，than/as，比较项一样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38宣传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1280" y="802640"/>
            <a:ext cx="5648960" cy="3176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74995" y="802640"/>
            <a:ext cx="3244850" cy="10864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 upright="0">
            <a:spAutoFit/>
          </a:bodyPr>
          <a:p>
            <a:pPr marR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" name="图片 1" descr="课表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644" r="1561"/>
          <a:stretch>
            <a:fillRect/>
          </a:stretch>
        </p:blipFill>
        <p:spPr>
          <a:xfrm>
            <a:off x="5516245" y="802640"/>
            <a:ext cx="3403600" cy="32912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老师介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" y="855980"/>
            <a:ext cx="3581400" cy="2717800"/>
          </a:xfrm>
          <a:prstGeom prst="rect">
            <a:avLst/>
          </a:prstGeom>
        </p:spPr>
      </p:pic>
      <p:pic>
        <p:nvPicPr>
          <p:cNvPr id="5" name="图片 4" descr="课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505" y="179705"/>
            <a:ext cx="3422015" cy="1804670"/>
          </a:xfrm>
          <a:prstGeom prst="rect">
            <a:avLst/>
          </a:prstGeom>
        </p:spPr>
      </p:pic>
      <p:pic>
        <p:nvPicPr>
          <p:cNvPr id="7" name="图片 6" descr="专属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765" y="1912620"/>
            <a:ext cx="3554095" cy="138557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4245610" y="3369749"/>
            <a:ext cx="3265805" cy="1161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 cmpd="sng">
            <a:solidFill>
              <a:schemeClr val="bg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Overflow="overflow" horzOverflow="overflow" vert="horz" wrap="square" lIns="45719" tIns="45719" rIns="45719" bIns="45719" numCol="1" spcCol="38100" rtlCol="0" anchor="ctr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另有保分课程：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内功班结束</a:t>
            </a:r>
            <a:r>
              <a:rPr kumimoji="0" lang="en-US" altLang="zh-CN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30</a:t>
            </a: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天内，上对应的高分班课程，并于高分班结束后</a:t>
            </a:r>
            <a:r>
              <a:rPr kumimoji="0" lang="en-US" altLang="zh-CN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30</a:t>
            </a: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Calibri" panose="020F0502020204030204"/>
              </a:rPr>
              <a:t>天内参加考试。（每天均要完整听完课和做作业）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DOC_GUID" val="{7b9639ad-8023-4e92-9424-6d7d0f23b0b8}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/>
  <Paragraphs>48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Arial</vt:lpstr>
      <vt:lpstr>华文新魏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判断题</vt:lpstr>
      <vt:lpstr>Discussion </vt:lpstr>
      <vt:lpstr>PowerPoint 演示文稿</vt:lpstr>
      <vt:lpstr>超级难点</vt:lpstr>
      <vt:lpstr>PowerPoint 演示文稿</vt:lpstr>
      <vt:lpstr>PowerPoint 演示文稿</vt:lpstr>
      <vt:lpstr>PowerPoint 演示文稿</vt:lpstr>
      <vt:lpstr>屠鸭需要努力，努力造就实力，实力主宰成绩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</cp:lastModifiedBy>
  <cp:revision>5</cp:revision>
  <dcterms:created xsi:type="dcterms:W3CDTF">2019-04-02T09:11:00Z</dcterms:created>
  <dcterms:modified xsi:type="dcterms:W3CDTF">2019-04-02T09:25:35Z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