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5" r:id="rId4"/>
    <p:sldId id="266" r:id="rId5"/>
    <p:sldId id="267"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10" r:id="rId27"/>
    <p:sldId id="311" r:id="rId28"/>
    <p:sldId id="312" r:id="rId29"/>
    <p:sldId id="313" r:id="rId30"/>
    <p:sldId id="314" r:id="rId31"/>
    <p:sldId id="315" r:id="rId32"/>
    <p:sldId id="316" r:id="rId33"/>
    <p:sldId id="317" r:id="rId34"/>
    <p:sldId id="318" r:id="rId35"/>
    <p:sldId id="334" r:id="rId36"/>
    <p:sldId id="335" r:id="rId37"/>
    <p:sldId id="319" r:id="rId38"/>
    <p:sldId id="320" r:id="rId39"/>
    <p:sldId id="321" r:id="rId40"/>
    <p:sldId id="322" r:id="rId41"/>
    <p:sldId id="323" r:id="rId42"/>
    <p:sldId id="324" r:id="rId43"/>
    <p:sldId id="325" r:id="rId44"/>
    <p:sldId id="326" r:id="rId45"/>
    <p:sldId id="327" r:id="rId46"/>
    <p:sldId id="328" r:id="rId47"/>
    <p:sldId id="330" r:id="rId48"/>
    <p:sldId id="331" r:id="rId49"/>
    <p:sldId id="288" r:id="rId50"/>
    <p:sldId id="333" r:id="rId5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40" autoAdjust="0"/>
  </p:normalViewPr>
  <p:slideViewPr>
    <p:cSldViewPr>
      <p:cViewPr varScale="1">
        <p:scale>
          <a:sx n="67" d="100"/>
          <a:sy n="67" d="100"/>
        </p:scale>
        <p:origin x="-60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zh-CN" altLang="en-US" smtClean="0"/>
              <a:t>单击此处编辑母版标题样式</a:t>
            </a:r>
            <a:endParaRPr kumimoji="0" lang="en-US"/>
          </a:p>
        </p:txBody>
      </p:sp>
      <p:sp>
        <p:nvSpPr>
          <p:cNvPr id="28" name="日期占位符 27"/>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17" name="页脚占位符 16"/>
          <p:cNvSpPr>
            <a:spLocks noGrp="1"/>
          </p:cNvSpPr>
          <p:nvPr>
            <p:ph type="ftr" sz="quarter" idx="11"/>
          </p:nvPr>
        </p:nvSpPr>
        <p:spPr/>
        <p:txBody>
          <a:bodyPr/>
          <a:lstStyle/>
          <a:p>
            <a:endParaRPr lang="zh-CN" altLang="en-US"/>
          </a:p>
        </p:txBody>
      </p:sp>
      <p:sp>
        <p:nvSpPr>
          <p:cNvPr id="29" name="灯片编号占位符 28"/>
          <p:cNvSpPr>
            <a:spLocks noGrp="1"/>
          </p:cNvSpPr>
          <p:nvPr>
            <p:ph type="sldNum" sz="quarter" idx="12"/>
          </p:nvPr>
        </p:nvSpPr>
        <p:spPr/>
        <p:txBody>
          <a:bodyPr/>
          <a:lstStyle/>
          <a:p>
            <a:fld id="{DA00FD77-B57E-43DE-9596-A25B8DF0EF27}" type="slidenum">
              <a:rPr lang="zh-CN" altLang="en-US" smtClean="0"/>
              <a:t>‹#›</a:t>
            </a:fld>
            <a:endParaRPr lang="zh-CN" altLang="en-US"/>
          </a:p>
        </p:txBody>
      </p:sp>
      <p:sp>
        <p:nvSpPr>
          <p:cNvPr id="9" name="副标题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7924800" y="6416675"/>
            <a:ext cx="762000" cy="365125"/>
          </a:xfrm>
        </p:spPr>
        <p:txBody>
          <a:bodyPr/>
          <a:lstStyle/>
          <a:p>
            <a:fld id="{DA00FD77-B57E-43DE-9596-A25B8DF0EF27}"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zh-CN" altLang="en-US" smtClean="0">
                <a:solidFill>
                  <a:schemeClr val="lt1"/>
                </a:solidFill>
                <a:latin typeface="+mn-lt"/>
                <a:ea typeface="+mn-ea"/>
                <a:cs typeface="+mn-cs"/>
              </a:rPr>
              <a:t>单击图标添加图片</a:t>
            </a:r>
            <a:endParaRPr kumimoji="0" lang="en-US" dirty="0">
              <a:solidFill>
                <a:schemeClr val="lt1"/>
              </a:solidFill>
              <a:latin typeface="+mn-lt"/>
              <a:ea typeface="+mn-ea"/>
              <a:cs typeface="+mn-cs"/>
            </a:endParaRPr>
          </a:p>
        </p:txBody>
      </p:sp>
      <p:sp>
        <p:nvSpPr>
          <p:cNvPr id="4" name="文本占位符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D9B47648-31E0-411A-A31E-93A00B397776}" type="datetimeFigureOut">
              <a:rPr lang="zh-CN" altLang="en-US" smtClean="0"/>
              <a:t>2012-10-15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00FD77-B57E-43DE-9596-A25B8DF0EF2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9B47648-31E0-411A-A31E-93A00B397776}" type="datetimeFigureOut">
              <a:rPr lang="zh-CN" altLang="en-US" smtClean="0"/>
              <a:t>2012-10-15</a:t>
            </a:fld>
            <a:endParaRPr lang="zh-CN" altLang="en-US"/>
          </a:p>
        </p:txBody>
      </p:sp>
      <p:sp>
        <p:nvSpPr>
          <p:cNvPr id="3" name="页脚占位符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zh-CN" altLang="en-US"/>
          </a:p>
        </p:txBody>
      </p:sp>
      <p:sp>
        <p:nvSpPr>
          <p:cNvPr id="23" name="灯片编号占位符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A00FD77-B57E-43DE-9596-A25B8DF0EF27}" type="slidenum">
              <a:rPr lang="zh-CN" altLang="en-US" smtClean="0"/>
              <a:t>‹#›</a:t>
            </a:fld>
            <a:endParaRPr lang="zh-CN"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729201" y="3212976"/>
            <a:ext cx="5638082" cy="1015663"/>
          </a:xfrm>
          <a:prstGeom prst="rect">
            <a:avLst/>
          </a:prstGeom>
          <a:noFill/>
          <a:ln>
            <a:noFill/>
          </a:ln>
          <a:effectLst>
            <a:glow rad="63500">
              <a:schemeClr val="accent3">
                <a:satMod val="175000"/>
                <a:alpha val="40000"/>
              </a:schemeClr>
            </a:glow>
            <a:outerShdw blurRad="44450" dist="27940" dir="5400000" algn="ctr">
              <a:srgbClr val="000000">
                <a:alpha val="32000"/>
              </a:srgbClr>
            </a:outerShdw>
            <a:reflection blurRad="6350" stA="50000" endA="300" endPos="55500" dist="127000" dir="5400000" sy="-100000" algn="bl" rotWithShape="0"/>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zh-CN" alt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ea"/>
                <a:ea typeface="+mj-ea"/>
              </a:rPr>
              <a:t>最简化雅思写作</a:t>
            </a:r>
            <a:endParaRPr lang="zh-CN" altLang="en-US" sz="6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ea"/>
              <a:ea typeface="+mj-ea"/>
            </a:endParaRPr>
          </a:p>
        </p:txBody>
      </p:sp>
      <p:sp>
        <p:nvSpPr>
          <p:cNvPr id="5" name="矩形 4"/>
          <p:cNvSpPr/>
          <p:nvPr/>
        </p:nvSpPr>
        <p:spPr>
          <a:xfrm>
            <a:off x="1115616" y="2846132"/>
            <a:ext cx="937442" cy="1446550"/>
          </a:xfrm>
          <a:prstGeom prst="rect">
            <a:avLst/>
          </a:prstGeom>
          <a:noFill/>
          <a:effectLst>
            <a:reflection blurRad="6350" stA="50000" endA="275" endPos="40000" dist="101600" dir="5400000" sy="-100000" algn="bl" rotWithShape="0"/>
          </a:effectLst>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altLang="zh-CN" sz="8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方正细等线简体" pitchFamily="2" charset="-122"/>
                <a:ea typeface="方正细等线简体" pitchFamily="2" charset="-122"/>
              </a:rPr>
              <a:t>{</a:t>
            </a:r>
            <a:endParaRPr lang="zh-CN" altLang="en-US" sz="8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方正细等线简体" pitchFamily="2" charset="-122"/>
              <a:ea typeface="方正细等线简体" pitchFamily="2" charset="-122"/>
            </a:endParaRPr>
          </a:p>
        </p:txBody>
      </p:sp>
      <p:sp>
        <p:nvSpPr>
          <p:cNvPr id="7" name="矩形 6"/>
          <p:cNvSpPr/>
          <p:nvPr/>
        </p:nvSpPr>
        <p:spPr>
          <a:xfrm rot="10800000">
            <a:off x="7236296" y="2997532"/>
            <a:ext cx="577402" cy="144655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altLang="zh-CN" sz="8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方正细等线简体" pitchFamily="2" charset="-122"/>
                <a:ea typeface="方正细等线简体" pitchFamily="2" charset="-122"/>
              </a:rPr>
              <a:t>{</a:t>
            </a:r>
            <a:endParaRPr lang="zh-CN" altLang="en-US" sz="8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方正细等线简体" pitchFamily="2" charset="-122"/>
              <a:ea typeface="方正细等线简体" pitchFamily="2"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1784264161"/>
              </p:ext>
            </p:extLst>
          </p:nvPr>
        </p:nvGraphicFramePr>
        <p:xfrm>
          <a:off x="2676034" y="5013176"/>
          <a:ext cx="3744416" cy="370840"/>
        </p:xfrm>
        <a:graphic>
          <a:graphicData uri="http://schemas.openxmlformats.org/drawingml/2006/table">
            <a:tbl>
              <a:tblPr firstRow="1" bandRow="1">
                <a:tableStyleId>{5C22544A-7EE6-4342-B048-85BDC9FD1C3A}</a:tableStyleId>
              </a:tblPr>
              <a:tblGrid>
                <a:gridCol w="3744416"/>
              </a:tblGrid>
              <a:tr h="370840">
                <a:tc>
                  <a:txBody>
                    <a:bodyPr/>
                    <a:lstStyle/>
                    <a:p>
                      <a:pPr algn="ctr"/>
                      <a:r>
                        <a:rPr lang="zh-CN" altLang="en-US" dirty="0" smtClean="0"/>
                        <a:t>新浪微博：</a:t>
                      </a:r>
                      <a:r>
                        <a:rPr lang="en-US" altLang="zh-CN" dirty="0" smtClean="0"/>
                        <a:t>@</a:t>
                      </a:r>
                      <a:r>
                        <a:rPr lang="zh-CN" altLang="en-US" dirty="0" smtClean="0"/>
                        <a:t>刘洪波</a:t>
                      </a:r>
                      <a:r>
                        <a:rPr lang="en-US" altLang="zh-CN" dirty="0" smtClean="0"/>
                        <a:t>-</a:t>
                      </a:r>
                      <a:r>
                        <a:rPr lang="zh-CN" altLang="en-US" dirty="0" smtClean="0"/>
                        <a:t>贵学</a:t>
                      </a:r>
                      <a:endParaRPr lang="zh-CN" altLang="en-US" dirty="0"/>
                    </a:p>
                  </a:txBody>
                  <a:tcPr>
                    <a:noFill/>
                  </a:tcPr>
                </a:tc>
              </a:tr>
            </a:tbl>
          </a:graphicData>
        </a:graphic>
      </p:graphicFrame>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6" y="5805264"/>
            <a:ext cx="9286876"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168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a:t>
            </a:r>
            <a:r>
              <a:rPr lang="en-US" altLang="zh-CN" sz="2400" dirty="0" smtClean="0">
                <a:solidFill>
                  <a:schemeClr val="bg1"/>
                </a:solidFill>
              </a:rPr>
              <a:t>.</a:t>
            </a:r>
            <a:r>
              <a:rPr lang="zh-CN" altLang="en-US" sz="2400" dirty="0">
                <a:solidFill>
                  <a:schemeClr val="bg1"/>
                </a:solidFill>
              </a:rPr>
              <a:t>我看评分标准</a:t>
            </a: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19" y="1916832"/>
            <a:ext cx="8277562" cy="452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65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 </a:t>
            </a:r>
            <a:r>
              <a:rPr lang="zh-CN" altLang="en-US" sz="2400" dirty="0">
                <a:solidFill>
                  <a:schemeClr val="bg1"/>
                </a:solidFill>
              </a:rPr>
              <a:t>评分标准的</a:t>
            </a:r>
            <a:r>
              <a:rPr lang="zh-CN" altLang="en-US" sz="2400" dirty="0" smtClean="0">
                <a:solidFill>
                  <a:schemeClr val="bg1"/>
                </a:solidFill>
              </a:rPr>
              <a:t>背后</a:t>
            </a: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809179"/>
            <a:ext cx="8321799" cy="450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003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 </a:t>
            </a:r>
            <a:r>
              <a:rPr lang="zh-CN" altLang="en-US" sz="2400" dirty="0" smtClean="0">
                <a:solidFill>
                  <a:schemeClr val="bg1"/>
                </a:solidFill>
              </a:rPr>
              <a:t>我看评分标准</a:t>
            </a:r>
            <a:r>
              <a:rPr lang="en-US" altLang="zh-CN" sz="2400" dirty="0" smtClean="0">
                <a:solidFill>
                  <a:schemeClr val="bg1"/>
                </a:solidFill>
              </a:rPr>
              <a:t>—</a:t>
            </a:r>
            <a:r>
              <a:rPr lang="zh-CN" altLang="en-US" sz="2400" dirty="0" smtClean="0">
                <a:solidFill>
                  <a:schemeClr val="bg1"/>
                </a:solidFill>
              </a:rPr>
              <a:t>结论</a:t>
            </a:r>
            <a:endParaRPr lang="en-US" altLang="zh-CN" sz="2400" dirty="0" smtClean="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159405360"/>
              </p:ext>
            </p:extLst>
          </p:nvPr>
        </p:nvGraphicFramePr>
        <p:xfrm>
          <a:off x="2411760" y="2060848"/>
          <a:ext cx="3960440" cy="3600400"/>
        </p:xfrm>
        <a:graphic>
          <a:graphicData uri="http://schemas.openxmlformats.org/drawingml/2006/table">
            <a:tbl>
              <a:tblPr firstRow="1" bandRow="1">
                <a:tableStyleId>{5C22544A-7EE6-4342-B048-85BDC9FD1C3A}</a:tableStyleId>
              </a:tblPr>
              <a:tblGrid>
                <a:gridCol w="3960440"/>
              </a:tblGrid>
              <a:tr h="720080">
                <a:tc>
                  <a:txBody>
                    <a:bodyPr/>
                    <a:lstStyle/>
                    <a:p>
                      <a:r>
                        <a:rPr lang="en-US" altLang="zh-CN" dirty="0" smtClean="0"/>
                        <a:t>           -------------------------  #</a:t>
                      </a:r>
                      <a:endParaRPr lang="zh-CN" altLang="en-US" dirty="0"/>
                    </a:p>
                  </a:txBody>
                  <a:tcPr/>
                </a:tc>
              </a:tr>
              <a:tr h="720080">
                <a:tc>
                  <a:txBody>
                    <a:bodyPr/>
                    <a:lstStyle/>
                    <a:p>
                      <a:r>
                        <a:rPr lang="en-US" altLang="zh-CN" dirty="0" smtClean="0"/>
                        <a:t>         </a:t>
                      </a:r>
                      <a:r>
                        <a:rPr lang="en-US" altLang="zh-CN" baseline="0" dirty="0" smtClean="0"/>
                        <a:t> </a:t>
                      </a:r>
                      <a:r>
                        <a:rPr lang="en-US" altLang="zh-CN" baseline="0" dirty="0" smtClean="0">
                          <a:solidFill>
                            <a:srgbClr val="FF0000"/>
                          </a:solidFill>
                        </a:rPr>
                        <a:t>  ---------------$---------------</a:t>
                      </a:r>
                      <a:endParaRPr lang="en-US" altLang="zh-CN" dirty="0" smtClean="0"/>
                    </a:p>
                  </a:txBody>
                  <a:tcPr/>
                </a:tc>
              </a:tr>
              <a:tr h="720080">
                <a:tc>
                  <a:txBody>
                    <a:bodyPr/>
                    <a:lstStyle/>
                    <a:p>
                      <a:endParaRPr lang="en-US" altLang="zh-CN" dirty="0" smtClean="0"/>
                    </a:p>
                    <a:p>
                      <a:r>
                        <a:rPr lang="en-US" altLang="zh-CN" u="none" dirty="0" smtClean="0">
                          <a:solidFill>
                            <a:schemeClr val="bg1"/>
                          </a:solidFill>
                        </a:rPr>
                        <a:t>     </a:t>
                      </a:r>
                      <a:r>
                        <a:rPr lang="en-US" altLang="zh-CN" u="none" dirty="0" smtClean="0">
                          <a:solidFill>
                            <a:srgbClr val="3333CC"/>
                          </a:solidFill>
                        </a:rPr>
                        <a:t>------------------------#</a:t>
                      </a:r>
                      <a:endParaRPr lang="zh-CN" altLang="en-US" u="none" dirty="0">
                        <a:solidFill>
                          <a:schemeClr val="bg1"/>
                        </a:solidFill>
                      </a:endParaRPr>
                    </a:p>
                  </a:txBody>
                  <a:tcPr/>
                </a:tc>
              </a:tr>
              <a:tr h="720080">
                <a:tc>
                  <a:txBody>
                    <a:bodyPr/>
                    <a:lstStyle/>
                    <a:p>
                      <a:r>
                        <a:rPr lang="en-US" altLang="zh-CN" dirty="0" smtClean="0"/>
                        <a:t>  </a:t>
                      </a:r>
                      <a:r>
                        <a:rPr lang="en-US" altLang="zh-CN" baseline="0" dirty="0" smtClean="0">
                          <a:solidFill>
                            <a:srgbClr val="FFFF00"/>
                          </a:solidFill>
                        </a:rPr>
                        <a:t> </a:t>
                      </a:r>
                      <a:r>
                        <a:rPr lang="en-US" altLang="zh-CN" baseline="0" dirty="0" smtClean="0">
                          <a:solidFill>
                            <a:srgbClr val="92D050"/>
                          </a:solidFill>
                        </a:rPr>
                        <a:t>--------------------------      $</a:t>
                      </a:r>
                      <a:endParaRPr lang="zh-CN" altLang="en-US" dirty="0"/>
                    </a:p>
                  </a:txBody>
                  <a:tcPr/>
                </a:tc>
              </a:tr>
              <a:tr h="720080">
                <a:tc>
                  <a:txBody>
                    <a:bodyPr/>
                    <a:lstStyle/>
                    <a:p>
                      <a:r>
                        <a:rPr lang="en-US" altLang="zh-CN" dirty="0" smtClean="0"/>
                        <a:t>  </a:t>
                      </a:r>
                      <a:r>
                        <a:rPr lang="en-US" altLang="zh-CN" dirty="0" smtClean="0">
                          <a:solidFill>
                            <a:schemeClr val="bg1"/>
                          </a:solidFill>
                        </a:rPr>
                        <a:t>#</a:t>
                      </a:r>
                      <a:endParaRPr lang="zh-CN" altLang="en-US" dirty="0"/>
                    </a:p>
                  </a:txBody>
                  <a:tcPr/>
                </a:tc>
              </a:tr>
            </a:tbl>
          </a:graphicData>
        </a:graphic>
      </p:graphicFrame>
    </p:spTree>
    <p:extLst>
      <p:ext uri="{BB962C8B-B14F-4D97-AF65-F5344CB8AC3E}">
        <p14:creationId xmlns:p14="http://schemas.microsoft.com/office/powerpoint/2010/main" val="1723805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为什么总是</a:t>
            </a:r>
            <a:r>
              <a:rPr lang="en-US" altLang="zh-CN" sz="2400" dirty="0" smtClean="0">
                <a:solidFill>
                  <a:schemeClr val="bg1"/>
                </a:solidFill>
              </a:rPr>
              <a:t>5——</a:t>
            </a:r>
            <a:r>
              <a:rPr lang="zh-CN" altLang="en-US" sz="2400" dirty="0" smtClean="0">
                <a:solidFill>
                  <a:schemeClr val="bg1"/>
                </a:solidFill>
              </a:rPr>
              <a:t>还原</a:t>
            </a:r>
            <a:r>
              <a:rPr lang="zh-CN" altLang="en-US" sz="2400" dirty="0">
                <a:solidFill>
                  <a:schemeClr val="bg1"/>
                </a:solidFill>
              </a:rPr>
              <a:t>雅思考官评分</a:t>
            </a:r>
            <a:r>
              <a:rPr lang="zh-CN" altLang="en-US" sz="2400" dirty="0" smtClean="0">
                <a:solidFill>
                  <a:schemeClr val="bg1"/>
                </a:solidFill>
              </a:rPr>
              <a:t>过程</a:t>
            </a:r>
            <a:endParaRPr lang="en-US" altLang="zh-CN" sz="2400" dirty="0" smtClean="0">
              <a:solidFill>
                <a:schemeClr val="bg1"/>
              </a:solidFill>
            </a:endParaRPr>
          </a:p>
          <a:p>
            <a:r>
              <a:rPr lang="en-US" altLang="zh-CN" sz="2400" dirty="0" smtClean="0">
                <a:solidFill>
                  <a:schemeClr val="bg1"/>
                </a:solidFill>
              </a:rPr>
              <a:t>《</a:t>
            </a:r>
            <a:r>
              <a:rPr lang="zh-CN" altLang="en-US" sz="2400" dirty="0" smtClean="0">
                <a:solidFill>
                  <a:schemeClr val="bg1"/>
                </a:solidFill>
              </a:rPr>
              <a:t>剑</a:t>
            </a:r>
            <a:r>
              <a:rPr lang="en-US" altLang="zh-CN" sz="2400" dirty="0" smtClean="0">
                <a:solidFill>
                  <a:schemeClr val="bg1"/>
                </a:solidFill>
              </a:rPr>
              <a:t>7》p169</a:t>
            </a:r>
            <a:endParaRPr lang="en-US" altLang="zh-CN" sz="2400" dirty="0">
              <a:solidFill>
                <a:schemeClr val="bg1"/>
              </a:solidFill>
            </a:endParaRPr>
          </a:p>
          <a:p>
            <a:endParaRPr lang="en-US" altLang="zh-CN" sz="2400" b="1" dirty="0">
              <a:solidFill>
                <a:schemeClr val="bg1"/>
              </a:solidFill>
            </a:endParaRPr>
          </a:p>
          <a:p>
            <a:r>
              <a:rPr lang="en-US" altLang="zh-CN" sz="2400" b="1" dirty="0">
                <a:solidFill>
                  <a:schemeClr val="bg1"/>
                </a:solidFill>
              </a:rPr>
              <a:t>Some people think that universities should provide graduates with the knowledge and skills needed in the workplace. Others think that the true function of a university should be to give access to knowledge for its own sake, regardless of whether the course is useful to an employer. </a:t>
            </a:r>
            <a:endParaRPr lang="zh-CN" altLang="zh-CN" sz="2400" b="1" dirty="0">
              <a:solidFill>
                <a:schemeClr val="bg1"/>
              </a:solidFill>
            </a:endParaRPr>
          </a:p>
          <a:p>
            <a:endParaRPr lang="en-US" altLang="zh-CN" sz="2400" b="1" i="1" dirty="0">
              <a:solidFill>
                <a:schemeClr val="bg1"/>
              </a:solidFill>
            </a:endParaRPr>
          </a:p>
          <a:p>
            <a:r>
              <a:rPr lang="en-US" altLang="zh-CN" sz="2400" b="1" i="1" dirty="0">
                <a:solidFill>
                  <a:schemeClr val="bg1"/>
                </a:solidFill>
              </a:rPr>
              <a:t>What, in your opinion, should be the man function of a university?</a:t>
            </a:r>
            <a:endParaRPr lang="zh-CN" altLang="zh-CN" sz="2400"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055757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i="1" u="sng" dirty="0">
                <a:solidFill>
                  <a:schemeClr val="bg1"/>
                </a:solidFill>
                <a:latin typeface="Times New Roman" pitchFamily="18" charset="0"/>
                <a:cs typeface="Times New Roman" pitchFamily="18" charset="0"/>
              </a:rPr>
              <a:t>What knowledge and skills should universities provide</a:t>
            </a:r>
            <a:r>
              <a:rPr lang="en-US" altLang="zh-CN" i="1" dirty="0">
                <a:solidFill>
                  <a:schemeClr val="bg1"/>
                </a:solidFill>
                <a:latin typeface="Times New Roman" pitchFamily="18" charset="0"/>
                <a:cs typeface="Times New Roman" pitchFamily="18" charset="0"/>
              </a:rPr>
              <a:t> has been argued for many years. Some people think that the </a:t>
            </a:r>
            <a:r>
              <a:rPr lang="en-US" altLang="zh-CN" i="1" u="sng" dirty="0">
                <a:solidFill>
                  <a:schemeClr val="bg1"/>
                </a:solidFill>
                <a:latin typeface="Times New Roman" pitchFamily="18" charset="0"/>
                <a:cs typeface="Times New Roman" pitchFamily="18" charset="0"/>
              </a:rPr>
              <a:t>true function of universities provide knowledge</a:t>
            </a:r>
            <a:r>
              <a:rPr lang="en-US" altLang="zh-CN" i="1" dirty="0">
                <a:solidFill>
                  <a:schemeClr val="bg1"/>
                </a:solidFill>
                <a:latin typeface="Times New Roman" pitchFamily="18" charset="0"/>
                <a:cs typeface="Times New Roman" pitchFamily="18" charset="0"/>
              </a:rPr>
              <a:t> for their own purpose, but nowadays, more and more people point out that universities should provide graduates with the knowledge and skills according to the workplace.</a:t>
            </a:r>
            <a:endParaRPr lang="zh-CN" altLang="zh-CN"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134347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i="1" u="sng" dirty="0">
                <a:solidFill>
                  <a:schemeClr val="bg1"/>
                </a:solidFill>
              </a:rPr>
              <a:t>The first reason for universities should provide these knowledge and skill is the students’ needs</a:t>
            </a:r>
            <a:r>
              <a:rPr lang="en-US" altLang="zh-CN" i="1" dirty="0">
                <a:solidFill>
                  <a:schemeClr val="bg1"/>
                </a:solidFill>
              </a:rPr>
              <a:t>. Obviously,</a:t>
            </a:r>
            <a:r>
              <a:rPr lang="en-US" altLang="zh-CN" i="1" u="sng" dirty="0">
                <a:solidFill>
                  <a:schemeClr val="bg1"/>
                </a:solidFill>
              </a:rPr>
              <a:t> the most of the students</a:t>
            </a:r>
            <a:r>
              <a:rPr lang="en-US" altLang="zh-CN" i="1" dirty="0">
                <a:solidFill>
                  <a:schemeClr val="bg1"/>
                </a:solidFill>
              </a:rPr>
              <a:t> </a:t>
            </a:r>
            <a:r>
              <a:rPr lang="en-US" altLang="zh-CN" i="1" u="sng" dirty="0">
                <a:solidFill>
                  <a:schemeClr val="bg1"/>
                </a:solidFill>
              </a:rPr>
              <a:t>go</a:t>
            </a:r>
            <a:r>
              <a:rPr lang="en-US" altLang="zh-CN" i="1" dirty="0">
                <a:solidFill>
                  <a:schemeClr val="bg1"/>
                </a:solidFill>
              </a:rPr>
              <a:t> to university purpose of </a:t>
            </a:r>
            <a:r>
              <a:rPr lang="en-US" altLang="zh-CN" i="1" u="sng" dirty="0">
                <a:solidFill>
                  <a:schemeClr val="bg1"/>
                </a:solidFill>
              </a:rPr>
              <a:t>is</a:t>
            </a:r>
            <a:r>
              <a:rPr lang="en-US" altLang="zh-CN" i="1" dirty="0">
                <a:solidFill>
                  <a:schemeClr val="bg1"/>
                </a:solidFill>
              </a:rPr>
              <a:t> to get some knowledge and skills which could make them have the ability to get a job. If a university does not provide these knowledge and skills, the students might not get a job and they would be very disappointed. As a result, the university would lose its students.</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479123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i="1" dirty="0">
                <a:solidFill>
                  <a:schemeClr val="bg1"/>
                </a:solidFill>
              </a:rPr>
              <a:t>Moreover, providing knowledge and skills needed in the workplace </a:t>
            </a:r>
            <a:r>
              <a:rPr lang="en-US" altLang="zh-CN" i="1" u="sng" dirty="0" err="1">
                <a:solidFill>
                  <a:schemeClr val="bg1"/>
                </a:solidFill>
              </a:rPr>
              <a:t>maks</a:t>
            </a:r>
            <a:r>
              <a:rPr lang="en-US" altLang="zh-CN" i="1" dirty="0">
                <a:solidFill>
                  <a:schemeClr val="bg1"/>
                </a:solidFill>
              </a:rPr>
              <a:t> a university progress. The new skills and information always are initiated in the workplace, so focusing on the needs of the workplace the university could get sound strategies to do research and make it </a:t>
            </a:r>
            <a:r>
              <a:rPr lang="en-US" altLang="zh-CN" i="1" u="sng" dirty="0">
                <a:solidFill>
                  <a:schemeClr val="bg1"/>
                </a:solidFill>
              </a:rPr>
              <a:t>more </a:t>
            </a:r>
            <a:r>
              <a:rPr lang="en-US" altLang="zh-CN" i="1" u="sng" dirty="0" err="1">
                <a:solidFill>
                  <a:schemeClr val="bg1"/>
                </a:solidFill>
              </a:rPr>
              <a:t>mordenization</a:t>
            </a:r>
            <a:r>
              <a:rPr lang="en-US" altLang="zh-CN" i="1" dirty="0">
                <a:solidFill>
                  <a:schemeClr val="bg1"/>
                </a:solidFill>
              </a:rPr>
              <a:t>.</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588856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fontScale="92500"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i="1" dirty="0">
                <a:solidFill>
                  <a:schemeClr val="bg1"/>
                </a:solidFill>
              </a:rPr>
              <a:t>Lastly, providing these knowledge and </a:t>
            </a:r>
            <a:r>
              <a:rPr lang="en-US" altLang="zh-CN" i="1" u="sng" dirty="0">
                <a:solidFill>
                  <a:schemeClr val="bg1"/>
                </a:solidFill>
              </a:rPr>
              <a:t>sills</a:t>
            </a:r>
            <a:r>
              <a:rPr lang="en-US" altLang="zh-CN" i="1" dirty="0">
                <a:solidFill>
                  <a:schemeClr val="bg1"/>
                </a:solidFill>
              </a:rPr>
              <a:t> could benefit our country which usually gives a financial support to universities. Having these knowledge and skills, students are</a:t>
            </a:r>
            <a:r>
              <a:rPr lang="en-US" altLang="zh-CN" i="1" u="sng" dirty="0">
                <a:solidFill>
                  <a:schemeClr val="bg1"/>
                </a:solidFill>
              </a:rPr>
              <a:t> more easy</a:t>
            </a:r>
            <a:r>
              <a:rPr lang="en-US" altLang="zh-CN" i="1" dirty="0">
                <a:solidFill>
                  <a:schemeClr val="bg1"/>
                </a:solidFill>
              </a:rPr>
              <a:t> to get a job, and this can make our </a:t>
            </a:r>
            <a:r>
              <a:rPr lang="en-US" altLang="zh-CN" i="1" u="sng" dirty="0">
                <a:solidFill>
                  <a:schemeClr val="bg1"/>
                </a:solidFill>
              </a:rPr>
              <a:t>countries’ </a:t>
            </a:r>
            <a:r>
              <a:rPr lang="en-US" altLang="zh-CN" i="1" dirty="0">
                <a:solidFill>
                  <a:schemeClr val="bg1"/>
                </a:solidFill>
              </a:rPr>
              <a:t>economy strong.</a:t>
            </a:r>
            <a:endParaRPr lang="en-US" altLang="zh-CN" dirty="0">
              <a:solidFill>
                <a:schemeClr val="bg1"/>
              </a:solidFill>
            </a:endParaRPr>
          </a:p>
          <a:p>
            <a:endParaRPr lang="zh-CN" altLang="zh-CN" dirty="0">
              <a:solidFill>
                <a:schemeClr val="bg1"/>
              </a:solidFill>
            </a:endParaRPr>
          </a:p>
          <a:p>
            <a:r>
              <a:rPr lang="en-US" altLang="zh-CN" i="1" dirty="0">
                <a:solidFill>
                  <a:schemeClr val="bg1"/>
                </a:solidFill>
              </a:rPr>
              <a:t>In conclusion, it can be said that providing the knowledge and skills which the workplace needs is </a:t>
            </a:r>
            <a:r>
              <a:rPr lang="en-US" altLang="zh-CN" i="1" u="sng" dirty="0">
                <a:solidFill>
                  <a:schemeClr val="bg1"/>
                </a:solidFill>
              </a:rPr>
              <a:t>every universities’</a:t>
            </a:r>
            <a:r>
              <a:rPr lang="en-US" altLang="zh-CN" i="1" dirty="0">
                <a:solidFill>
                  <a:schemeClr val="bg1"/>
                </a:solidFill>
              </a:rPr>
              <a:t> basic function.            (232 words)</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529428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sz="2400" b="1" dirty="0">
                <a:solidFill>
                  <a:schemeClr val="bg1"/>
                </a:solidFill>
              </a:rPr>
              <a:t>The examiner’s comment:</a:t>
            </a:r>
            <a:endParaRPr lang="zh-CN" altLang="zh-CN" sz="2400" dirty="0">
              <a:solidFill>
                <a:schemeClr val="bg1"/>
              </a:solidFill>
            </a:endParaRPr>
          </a:p>
          <a:p>
            <a:endParaRPr lang="en-US" altLang="zh-CN" sz="2400" dirty="0">
              <a:solidFill>
                <a:schemeClr val="bg1"/>
              </a:solidFill>
            </a:endParaRPr>
          </a:p>
          <a:p>
            <a:r>
              <a:rPr lang="en-US" altLang="zh-CN" dirty="0">
                <a:solidFill>
                  <a:schemeClr val="bg1"/>
                </a:solidFill>
              </a:rPr>
              <a:t>SCORE: </a:t>
            </a:r>
            <a:r>
              <a:rPr lang="en-US" altLang="zh-CN" dirty="0">
                <a:solidFill>
                  <a:srgbClr val="FF0000"/>
                </a:solidFill>
              </a:rPr>
              <a:t>5</a:t>
            </a:r>
          </a:p>
          <a:p>
            <a:endParaRPr lang="en-US" altLang="zh-CN" sz="2400" dirty="0">
              <a:solidFill>
                <a:schemeClr val="bg1"/>
              </a:solidFill>
            </a:endParaRPr>
          </a:p>
          <a:p>
            <a:r>
              <a:rPr lang="en-US" altLang="zh-CN" dirty="0">
                <a:solidFill>
                  <a:schemeClr val="bg1"/>
                </a:solidFill>
              </a:rPr>
              <a:t>This answer is </a:t>
            </a:r>
            <a:r>
              <a:rPr lang="en-US" altLang="zh-CN" b="1" dirty="0">
                <a:solidFill>
                  <a:schemeClr val="bg1"/>
                </a:solidFill>
              </a:rPr>
              <a:t>less than 250 words</a:t>
            </a:r>
            <a:r>
              <a:rPr lang="en-US" altLang="zh-CN" dirty="0">
                <a:solidFill>
                  <a:schemeClr val="bg1"/>
                </a:solidFill>
              </a:rPr>
              <a:t> and </a:t>
            </a:r>
            <a:r>
              <a:rPr lang="en-US" altLang="zh-CN" b="1" dirty="0">
                <a:solidFill>
                  <a:schemeClr val="bg1"/>
                </a:solidFill>
              </a:rPr>
              <a:t>it does not address all parts of the question</a:t>
            </a:r>
            <a:r>
              <a:rPr lang="en-US" altLang="zh-CN" dirty="0">
                <a:solidFill>
                  <a:schemeClr val="bg1"/>
                </a:solidFill>
              </a:rPr>
              <a:t>, so it loses marks. </a:t>
            </a: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689447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a:t>
            </a:r>
            <a:r>
              <a:rPr lang="zh-CN" altLang="en-US" sz="2400" dirty="0" smtClean="0">
                <a:solidFill>
                  <a:schemeClr val="bg1"/>
                </a:solidFill>
              </a:rPr>
              <a:t>还原</a:t>
            </a:r>
            <a:r>
              <a:rPr lang="zh-CN" altLang="en-US" sz="2400" dirty="0">
                <a:solidFill>
                  <a:schemeClr val="bg1"/>
                </a:solidFill>
              </a:rPr>
              <a:t>雅思考官评分过程</a:t>
            </a:r>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r>
              <a:rPr lang="en-US" altLang="zh-CN" sz="2400" b="1" dirty="0">
                <a:solidFill>
                  <a:schemeClr val="bg1"/>
                </a:solidFill>
              </a:rPr>
              <a:t>The examiner’s comment:</a:t>
            </a:r>
            <a:endParaRPr lang="zh-CN" altLang="zh-CN" sz="2400" dirty="0">
              <a:solidFill>
                <a:schemeClr val="bg1"/>
              </a:solidFill>
            </a:endParaRPr>
          </a:p>
          <a:p>
            <a:endParaRPr lang="en-US" altLang="zh-CN" sz="2400" dirty="0">
              <a:solidFill>
                <a:schemeClr val="bg1"/>
              </a:solidFill>
            </a:endParaRPr>
          </a:p>
          <a:p>
            <a:r>
              <a:rPr lang="en-US" altLang="zh-CN" dirty="0">
                <a:solidFill>
                  <a:schemeClr val="bg1"/>
                </a:solidFill>
              </a:rPr>
              <a:t>SCORE: 5</a:t>
            </a:r>
          </a:p>
          <a:p>
            <a:endParaRPr lang="en-US" altLang="zh-CN" sz="2400" dirty="0">
              <a:solidFill>
                <a:schemeClr val="bg1"/>
              </a:solidFill>
            </a:endParaRPr>
          </a:p>
          <a:p>
            <a:r>
              <a:rPr lang="en-US" altLang="zh-CN" dirty="0">
                <a:solidFill>
                  <a:schemeClr val="bg1"/>
                </a:solidFill>
              </a:rPr>
              <a:t>This answer is </a:t>
            </a:r>
            <a:r>
              <a:rPr lang="en-US" altLang="zh-CN" b="1" dirty="0">
                <a:solidFill>
                  <a:schemeClr val="bg1"/>
                </a:solidFill>
              </a:rPr>
              <a:t>less than 250 words</a:t>
            </a:r>
            <a:r>
              <a:rPr lang="en-US" altLang="zh-CN" dirty="0">
                <a:solidFill>
                  <a:schemeClr val="bg1"/>
                </a:solidFill>
              </a:rPr>
              <a:t> and </a:t>
            </a:r>
            <a:r>
              <a:rPr lang="en-US" altLang="zh-CN" b="1" dirty="0">
                <a:solidFill>
                  <a:schemeClr val="bg1"/>
                </a:solidFill>
              </a:rPr>
              <a:t>it does not address all parts of the question</a:t>
            </a:r>
            <a:r>
              <a:rPr lang="en-US" altLang="zh-CN" dirty="0">
                <a:solidFill>
                  <a:schemeClr val="bg1"/>
                </a:solidFill>
              </a:rPr>
              <a:t>, so it loses marks. </a:t>
            </a: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42" y="2191"/>
            <a:ext cx="9138758" cy="6854069"/>
          </a:xfrm>
          <a:prstGeom prst="rect">
            <a:avLst/>
          </a:prstGeom>
        </p:spPr>
      </p:pic>
    </p:spTree>
    <p:extLst>
      <p:ext uri="{BB962C8B-B14F-4D97-AF65-F5344CB8AC3E}">
        <p14:creationId xmlns:p14="http://schemas.microsoft.com/office/powerpoint/2010/main" val="1983880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23728" y="1412776"/>
            <a:ext cx="4248472" cy="4616648"/>
          </a:xfrm>
          <a:prstGeom prst="rect">
            <a:avLst/>
          </a:prstGeom>
          <a:noFill/>
        </p:spPr>
        <p:txBody>
          <a:bodyPr wrap="square" rtlCol="0">
            <a:spAutoFit/>
          </a:bodyPr>
          <a:lstStyle/>
          <a:p>
            <a:pPr marL="571500" indent="-571500">
              <a:lnSpc>
                <a:spcPct val="150000"/>
              </a:lnSpc>
              <a:buFont typeface="+mj-lt"/>
              <a:buAutoNum type="romanUcPeriod"/>
            </a:pPr>
            <a:r>
              <a:rPr lang="zh-CN" altLang="en-US" sz="2800" dirty="0" smtClean="0">
                <a:solidFill>
                  <a:schemeClr val="bg1"/>
                </a:solidFill>
                <a:latin typeface="微软雅黑" pitchFamily="34" charset="-122"/>
                <a:ea typeface="微软雅黑" pitchFamily="34" charset="-122"/>
              </a:rPr>
              <a:t>我看评分标准</a:t>
            </a:r>
            <a:endParaRPr lang="en-US" altLang="zh-CN" sz="2800" dirty="0" smtClean="0">
              <a:solidFill>
                <a:schemeClr val="bg1"/>
              </a:solidFill>
              <a:latin typeface="微软雅黑" pitchFamily="34" charset="-122"/>
              <a:ea typeface="微软雅黑" pitchFamily="34" charset="-122"/>
            </a:endParaRPr>
          </a:p>
          <a:p>
            <a:pPr marL="571500" indent="-571500">
              <a:lnSpc>
                <a:spcPct val="150000"/>
              </a:lnSpc>
              <a:buFont typeface="+mj-lt"/>
              <a:buAutoNum type="romanUcPeriod"/>
            </a:pPr>
            <a:r>
              <a:rPr lang="zh-CN" altLang="en-US" sz="2800" dirty="0" smtClean="0">
                <a:solidFill>
                  <a:schemeClr val="bg1"/>
                </a:solidFill>
                <a:latin typeface="微软雅黑" pitchFamily="34" charset="-122"/>
                <a:ea typeface="微软雅黑" pitchFamily="34" charset="-122"/>
              </a:rPr>
              <a:t>为什么总是</a:t>
            </a:r>
            <a:r>
              <a:rPr lang="en-US" altLang="zh-CN" sz="2800" dirty="0" smtClean="0">
                <a:solidFill>
                  <a:schemeClr val="bg1"/>
                </a:solidFill>
                <a:latin typeface="微软雅黑" pitchFamily="34" charset="-122"/>
                <a:ea typeface="微软雅黑" pitchFamily="34" charset="-122"/>
              </a:rPr>
              <a:t>5</a:t>
            </a:r>
            <a:r>
              <a:rPr lang="zh-CN" altLang="en-US" sz="2800" dirty="0" smtClean="0">
                <a:solidFill>
                  <a:schemeClr val="bg1"/>
                </a:solidFill>
                <a:latin typeface="微软雅黑" pitchFamily="34" charset="-122"/>
                <a:ea typeface="微软雅黑" pitchFamily="34" charset="-122"/>
              </a:rPr>
              <a:t>分</a:t>
            </a:r>
            <a:endParaRPr lang="en-US" altLang="zh-CN" sz="2800" dirty="0" smtClean="0">
              <a:solidFill>
                <a:schemeClr val="bg1"/>
              </a:solidFill>
              <a:latin typeface="微软雅黑" pitchFamily="34" charset="-122"/>
              <a:ea typeface="微软雅黑" pitchFamily="34" charset="-122"/>
            </a:endParaRPr>
          </a:p>
          <a:p>
            <a:pPr marL="571500" indent="-571500">
              <a:lnSpc>
                <a:spcPct val="150000"/>
              </a:lnSpc>
              <a:buFont typeface="+mj-lt"/>
              <a:buAutoNum type="romanUcPeriod"/>
            </a:pPr>
            <a:r>
              <a:rPr lang="zh-CN" altLang="en-US" sz="2800" dirty="0" smtClean="0">
                <a:solidFill>
                  <a:schemeClr val="bg1"/>
                </a:solidFill>
                <a:latin typeface="微软雅黑" pitchFamily="34" charset="-122"/>
                <a:ea typeface="微软雅黑" pitchFamily="34" charset="-122"/>
              </a:rPr>
              <a:t>从</a:t>
            </a:r>
            <a:r>
              <a:rPr lang="en-US" altLang="zh-CN" sz="2800" dirty="0" smtClean="0">
                <a:solidFill>
                  <a:schemeClr val="bg1"/>
                </a:solidFill>
                <a:latin typeface="微软雅黑" pitchFamily="34" charset="-122"/>
                <a:ea typeface="微软雅黑" pitchFamily="34" charset="-122"/>
              </a:rPr>
              <a:t>5</a:t>
            </a:r>
            <a:r>
              <a:rPr lang="zh-CN" altLang="en-US" sz="2800" dirty="0" smtClean="0">
                <a:solidFill>
                  <a:schemeClr val="bg1"/>
                </a:solidFill>
                <a:latin typeface="微软雅黑" pitchFamily="34" charset="-122"/>
                <a:ea typeface="微软雅黑" pitchFamily="34" charset="-122"/>
              </a:rPr>
              <a:t>到</a:t>
            </a:r>
            <a:r>
              <a:rPr lang="en-US" altLang="zh-CN" sz="2800" dirty="0" smtClean="0">
                <a:solidFill>
                  <a:schemeClr val="bg1"/>
                </a:solidFill>
                <a:latin typeface="微软雅黑" pitchFamily="34" charset="-122"/>
                <a:ea typeface="微软雅黑" pitchFamily="34" charset="-122"/>
              </a:rPr>
              <a:t>6</a:t>
            </a:r>
          </a:p>
          <a:p>
            <a:pPr marL="571500" indent="-571500">
              <a:lnSpc>
                <a:spcPct val="150000"/>
              </a:lnSpc>
              <a:buFont typeface="+mj-lt"/>
              <a:buAutoNum type="romanUcPeriod"/>
            </a:pPr>
            <a:r>
              <a:rPr lang="en-US" altLang="zh-CN" sz="2800" dirty="0" smtClean="0">
                <a:solidFill>
                  <a:schemeClr val="bg1"/>
                </a:solidFill>
                <a:latin typeface="微软雅黑" pitchFamily="34" charset="-122"/>
                <a:ea typeface="微软雅黑" pitchFamily="34" charset="-122"/>
              </a:rPr>
              <a:t>7</a:t>
            </a:r>
            <a:r>
              <a:rPr lang="zh-CN" altLang="en-US" sz="2800" dirty="0" smtClean="0">
                <a:solidFill>
                  <a:schemeClr val="bg1"/>
                </a:solidFill>
                <a:latin typeface="微软雅黑" pitchFamily="34" charset="-122"/>
                <a:ea typeface="微软雅黑" pitchFamily="34" charset="-122"/>
              </a:rPr>
              <a:t>分以上</a:t>
            </a:r>
            <a:endParaRPr lang="en-US" altLang="zh-CN" sz="2800" dirty="0" smtClean="0">
              <a:solidFill>
                <a:schemeClr val="bg1"/>
              </a:solidFill>
              <a:latin typeface="微软雅黑" pitchFamily="34" charset="-122"/>
              <a:ea typeface="微软雅黑" pitchFamily="34" charset="-122"/>
            </a:endParaRPr>
          </a:p>
          <a:p>
            <a:pPr>
              <a:lnSpc>
                <a:spcPct val="150000"/>
              </a:lnSpc>
            </a:pPr>
            <a:r>
              <a:rPr lang="en-US" altLang="zh-CN" sz="2800" dirty="0">
                <a:solidFill>
                  <a:schemeClr val="bg1"/>
                </a:solidFill>
                <a:latin typeface="微软雅黑" pitchFamily="34" charset="-122"/>
                <a:ea typeface="微软雅黑" pitchFamily="34" charset="-122"/>
              </a:rPr>
              <a:t> </a:t>
            </a:r>
            <a:r>
              <a:rPr lang="en-US" altLang="zh-CN" sz="2800" dirty="0" smtClean="0">
                <a:solidFill>
                  <a:schemeClr val="bg1"/>
                </a:solidFill>
                <a:latin typeface="微软雅黑" pitchFamily="34" charset="-122"/>
                <a:ea typeface="微软雅黑" pitchFamily="34" charset="-122"/>
              </a:rPr>
              <a:t>    15</a:t>
            </a:r>
            <a:r>
              <a:rPr lang="zh-CN" altLang="en-US" sz="2800" dirty="0" smtClean="0">
                <a:solidFill>
                  <a:schemeClr val="bg1"/>
                </a:solidFill>
                <a:latin typeface="微软雅黑" pitchFamily="34" charset="-122"/>
                <a:ea typeface="微软雅黑" pitchFamily="34" charset="-122"/>
              </a:rPr>
              <a:t>句思路框架介绍</a:t>
            </a:r>
            <a:endParaRPr lang="en-US" altLang="zh-CN" sz="2800" dirty="0" smtClean="0">
              <a:solidFill>
                <a:schemeClr val="bg1"/>
              </a:solidFill>
              <a:latin typeface="微软雅黑" pitchFamily="34" charset="-122"/>
              <a:ea typeface="微软雅黑" pitchFamily="34" charset="-122"/>
            </a:endParaRPr>
          </a:p>
          <a:p>
            <a:pPr>
              <a:lnSpc>
                <a:spcPct val="150000"/>
              </a:lnSpc>
            </a:pPr>
            <a:r>
              <a:rPr lang="en-US" altLang="zh-CN" sz="2800" dirty="0" smtClean="0">
                <a:solidFill>
                  <a:schemeClr val="bg1"/>
                </a:solidFill>
                <a:latin typeface="微软雅黑" pitchFamily="34" charset="-122"/>
                <a:ea typeface="微软雅黑" pitchFamily="34" charset="-122"/>
              </a:rPr>
              <a:t>V.   2</a:t>
            </a:r>
            <a:r>
              <a:rPr lang="zh-CN" altLang="en-US" sz="2800" dirty="0" smtClean="0">
                <a:solidFill>
                  <a:schemeClr val="bg1"/>
                </a:solidFill>
                <a:latin typeface="微软雅黑" pitchFamily="34" charset="-122"/>
                <a:ea typeface="微软雅黑" pitchFamily="34" charset="-122"/>
              </a:rPr>
              <a:t>篇范文解析</a:t>
            </a:r>
            <a:endParaRPr lang="en-US" altLang="zh-CN" sz="2800" dirty="0" smtClean="0">
              <a:solidFill>
                <a:schemeClr val="bg1"/>
              </a:solidFill>
              <a:latin typeface="微软雅黑" pitchFamily="34" charset="-122"/>
              <a:ea typeface="微软雅黑" pitchFamily="34" charset="-122"/>
            </a:endParaRPr>
          </a:p>
          <a:p>
            <a:pPr marL="571500" indent="-571500">
              <a:lnSpc>
                <a:spcPct val="150000"/>
              </a:lnSpc>
              <a:buFont typeface="+mj-lt"/>
              <a:buAutoNum type="romanUcPeriod"/>
            </a:pPr>
            <a:endParaRPr lang="en-US" altLang="zh-CN" sz="2800" dirty="0" smtClean="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479950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b="1" dirty="0">
              <a:solidFill>
                <a:schemeClr val="bg1"/>
              </a:solidFill>
              <a:latin typeface="Times New Roman" pitchFamily="18" charset="0"/>
              <a:cs typeface="Times New Roman" pitchFamily="18" charset="0"/>
            </a:endParaRPr>
          </a:p>
          <a:p>
            <a:endParaRPr lang="en-US" altLang="zh-CN" sz="2000" dirty="0">
              <a:solidFill>
                <a:schemeClr val="bg1"/>
              </a:solidFill>
            </a:endParaRPr>
          </a:p>
          <a:p>
            <a:endParaRPr lang="en-US" altLang="zh-CN" sz="2000" dirty="0">
              <a:solidFill>
                <a:schemeClr val="bg1"/>
              </a:solidFill>
            </a:endParaRPr>
          </a:p>
        </p:txBody>
      </p:sp>
      <p:pic>
        <p:nvPicPr>
          <p:cNvPr id="5"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1053901"/>
            <a:ext cx="3803981" cy="5376294"/>
          </a:xfrm>
          <a:prstGeom prst="rect">
            <a:avLst/>
          </a:prstGeom>
        </p:spPr>
      </p:pic>
    </p:spTree>
    <p:extLst>
      <p:ext uri="{BB962C8B-B14F-4D97-AF65-F5344CB8AC3E}">
        <p14:creationId xmlns:p14="http://schemas.microsoft.com/office/powerpoint/2010/main" val="3551097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b="1" dirty="0">
              <a:solidFill>
                <a:schemeClr val="bg1"/>
              </a:solidFill>
              <a:latin typeface="Times New Roman" pitchFamily="18" charset="0"/>
              <a:cs typeface="Times New Roman" pitchFamily="18" charset="0"/>
            </a:endParaRPr>
          </a:p>
          <a:p>
            <a:r>
              <a:rPr lang="zh-CN" altLang="en-US" sz="2400" dirty="0" smtClean="0">
                <a:solidFill>
                  <a:schemeClr val="bg1"/>
                </a:solidFill>
              </a:rPr>
              <a:t>参考：</a:t>
            </a: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r>
              <a:rPr lang="en-US" altLang="zh-CN" sz="2400" dirty="0" smtClean="0">
                <a:solidFill>
                  <a:schemeClr val="bg1"/>
                </a:solidFill>
              </a:rPr>
              <a:t>               p144</a:t>
            </a:r>
            <a:endParaRPr lang="zh-CN" altLang="en-US" sz="2400" dirty="0">
              <a:solidFill>
                <a:schemeClr val="bg1"/>
              </a:solidFill>
            </a:endParaRPr>
          </a:p>
        </p:txBody>
      </p:sp>
      <p:pic>
        <p:nvPicPr>
          <p:cNvPr id="4" name="Picture 4" descr="100_8451"/>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0" y="-7200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26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b="1" dirty="0">
              <a:solidFill>
                <a:schemeClr val="bg1"/>
              </a:solidFill>
              <a:latin typeface="Times New Roman" pitchFamily="18" charset="0"/>
              <a:cs typeface="Times New Roman" pitchFamily="18" charset="0"/>
            </a:endParaRPr>
          </a:p>
          <a:p>
            <a:endParaRPr lang="en-US" altLang="zh-CN" sz="2000" dirty="0">
              <a:solidFill>
                <a:schemeClr val="bg1"/>
              </a:solidFill>
            </a:endParaRPr>
          </a:p>
          <a:p>
            <a:endParaRPr lang="en-US" altLang="zh-CN" sz="2000" dirty="0">
              <a:solidFill>
                <a:schemeClr val="bg1"/>
              </a:solidFill>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10399"/>
          <a:stretch/>
        </p:blipFill>
        <p:spPr>
          <a:xfrm>
            <a:off x="2051720" y="1201328"/>
            <a:ext cx="4599322" cy="5133156"/>
          </a:xfrm>
          <a:prstGeom prst="rect">
            <a:avLst/>
          </a:prstGeom>
        </p:spPr>
      </p:pic>
    </p:spTree>
    <p:extLst>
      <p:ext uri="{BB962C8B-B14F-4D97-AF65-F5344CB8AC3E}">
        <p14:creationId xmlns:p14="http://schemas.microsoft.com/office/powerpoint/2010/main" val="3642415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b="1" dirty="0">
              <a:solidFill>
                <a:schemeClr val="bg1"/>
              </a:solidFill>
              <a:latin typeface="Times New Roman" pitchFamily="18" charset="0"/>
              <a:cs typeface="Times New Roman" pitchFamily="18" charset="0"/>
            </a:endParaRPr>
          </a:p>
          <a:p>
            <a:r>
              <a:rPr lang="en-US" altLang="zh-CN" sz="2400" b="1" dirty="0">
                <a:solidFill>
                  <a:schemeClr val="bg1"/>
                </a:solidFill>
              </a:rPr>
              <a:t>The examiner’s comment:</a:t>
            </a:r>
            <a:endParaRPr lang="zh-CN" altLang="zh-CN" sz="2400" dirty="0">
              <a:solidFill>
                <a:schemeClr val="bg1"/>
              </a:solidFill>
            </a:endParaRPr>
          </a:p>
          <a:p>
            <a:endParaRPr lang="en-US" altLang="zh-CN" sz="2000" dirty="0">
              <a:solidFill>
                <a:schemeClr val="bg1"/>
              </a:solidFill>
            </a:endParaRPr>
          </a:p>
          <a:p>
            <a:r>
              <a:rPr lang="en-US" altLang="zh-CN" dirty="0">
                <a:solidFill>
                  <a:srgbClr val="FF0000"/>
                </a:solidFill>
              </a:rPr>
              <a:t>Nevertheless</a:t>
            </a:r>
            <a:r>
              <a:rPr lang="en-US" altLang="zh-CN" dirty="0">
                <a:solidFill>
                  <a:schemeClr val="bg1"/>
                </a:solidFill>
              </a:rPr>
              <a:t>, some relevant ideas and a position on the issue are presented. Ideas are organized and the structure of the answer is clearly </a:t>
            </a:r>
            <a:r>
              <a:rPr lang="en-US" altLang="zh-CN" dirty="0" err="1">
                <a:solidFill>
                  <a:schemeClr val="bg1"/>
                </a:solidFill>
              </a:rPr>
              <a:t>signalled</a:t>
            </a:r>
            <a:r>
              <a:rPr lang="en-US" altLang="zh-CN" dirty="0">
                <a:solidFill>
                  <a:schemeClr val="bg1"/>
                </a:solidFill>
              </a:rPr>
              <a:t>. There is some good use of linkers but there is also a lot of </a:t>
            </a:r>
            <a:r>
              <a:rPr lang="en-US" altLang="zh-CN" b="1" dirty="0">
                <a:solidFill>
                  <a:schemeClr val="bg1"/>
                </a:solidFill>
              </a:rPr>
              <a:t>repetition due to inadequate use of referencing and substitution</a:t>
            </a:r>
            <a:r>
              <a:rPr lang="en-US" altLang="zh-CN" dirty="0">
                <a:solidFill>
                  <a:schemeClr val="bg1"/>
                </a:solidFill>
              </a:rPr>
              <a:t>. </a:t>
            </a:r>
          </a:p>
          <a:p>
            <a:endParaRPr lang="en-US" altLang="zh-CN" sz="2000" dirty="0">
              <a:solidFill>
                <a:schemeClr val="bg1"/>
              </a:solidFill>
            </a:endParaRPr>
          </a:p>
          <a:p>
            <a:endParaRPr lang="en-US" altLang="zh-CN" sz="2000" dirty="0">
              <a:solidFill>
                <a:schemeClr val="bg1"/>
              </a:solidFill>
            </a:endParaRPr>
          </a:p>
        </p:txBody>
      </p:sp>
    </p:spTree>
    <p:extLst>
      <p:ext uri="{BB962C8B-B14F-4D97-AF65-F5344CB8AC3E}">
        <p14:creationId xmlns:p14="http://schemas.microsoft.com/office/powerpoint/2010/main" val="2084248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000" b="1" dirty="0">
                <a:solidFill>
                  <a:schemeClr val="bg1"/>
                </a:solidFill>
              </a:rPr>
              <a:t>The examiner’s comment:</a:t>
            </a:r>
            <a:endParaRPr lang="zh-CN" altLang="zh-CN" sz="2000" dirty="0">
              <a:solidFill>
                <a:schemeClr val="bg1"/>
              </a:solidFill>
            </a:endParaRPr>
          </a:p>
          <a:p>
            <a:r>
              <a:rPr lang="en-US" altLang="zh-CN" sz="2400" dirty="0">
                <a:solidFill>
                  <a:schemeClr val="bg1"/>
                </a:solidFill>
              </a:rPr>
              <a:t>The high level of repetition [</a:t>
            </a:r>
            <a:r>
              <a:rPr lang="en-US" altLang="zh-CN" sz="2400" b="1" dirty="0">
                <a:solidFill>
                  <a:schemeClr val="bg1"/>
                </a:solidFill>
              </a:rPr>
              <a:t>‘knowledge and skills’ is repeated nine times</a:t>
            </a:r>
            <a:r>
              <a:rPr lang="en-US" altLang="zh-CN" sz="2400" dirty="0">
                <a:solidFill>
                  <a:schemeClr val="bg1"/>
                </a:solidFill>
              </a:rPr>
              <a:t>] also indicates </a:t>
            </a:r>
            <a:r>
              <a:rPr lang="en-US" altLang="zh-CN" sz="2400" b="1" dirty="0">
                <a:solidFill>
                  <a:schemeClr val="bg1"/>
                </a:solidFill>
              </a:rPr>
              <a:t>limitations</a:t>
            </a:r>
            <a:r>
              <a:rPr lang="en-US" altLang="zh-CN" sz="2400" dirty="0">
                <a:solidFill>
                  <a:schemeClr val="bg1"/>
                </a:solidFill>
              </a:rPr>
              <a:t> in range of vocabulary although, apart from language given in the rubric, there is just sufficient additional vocabulary for the task. </a:t>
            </a:r>
          </a:p>
          <a:p>
            <a:r>
              <a:rPr lang="en-US" altLang="zh-CN" sz="2400" dirty="0">
                <a:solidFill>
                  <a:schemeClr val="bg1"/>
                </a:solidFill>
              </a:rPr>
              <a:t>The answer includes </a:t>
            </a:r>
            <a:r>
              <a:rPr lang="en-US" altLang="zh-CN" sz="2400" b="1" dirty="0">
                <a:solidFill>
                  <a:schemeClr val="bg1"/>
                </a:solidFill>
              </a:rPr>
              <a:t>attempts at complex sentence forms</a:t>
            </a:r>
            <a:r>
              <a:rPr lang="en-US" altLang="zh-CN" sz="2400" dirty="0">
                <a:solidFill>
                  <a:schemeClr val="bg1"/>
                </a:solidFill>
              </a:rPr>
              <a:t>, but these are generally awkwardly phrased and tend to require some re-reading to understand. </a:t>
            </a:r>
            <a:r>
              <a:rPr lang="en-US" altLang="zh-CN" sz="2400" dirty="0">
                <a:solidFill>
                  <a:srgbClr val="FF0000"/>
                </a:solidFill>
              </a:rPr>
              <a:t>Nevertheless</a:t>
            </a:r>
            <a:r>
              <a:rPr lang="en-US" altLang="zh-CN" sz="2400" dirty="0">
                <a:solidFill>
                  <a:schemeClr val="bg1"/>
                </a:solidFill>
              </a:rPr>
              <a:t>, there are examples of accurate complex structures</a:t>
            </a:r>
            <a:r>
              <a:rPr lang="en-US" altLang="zh-CN" sz="2400" b="1" dirty="0">
                <a:solidFill>
                  <a:schemeClr val="bg1"/>
                </a:solidFill>
              </a:rPr>
              <a:t>. </a:t>
            </a:r>
            <a:endParaRPr lang="zh-CN" altLang="en-US" sz="2400" dirty="0">
              <a:solidFill>
                <a:schemeClr val="bg1"/>
              </a:solidFill>
            </a:endParaRPr>
          </a:p>
          <a:p>
            <a:endParaRPr lang="en-US" altLang="zh-CN" sz="2000" dirty="0">
              <a:solidFill>
                <a:schemeClr val="bg1"/>
              </a:solidFill>
            </a:endParaRPr>
          </a:p>
          <a:p>
            <a:endParaRPr lang="en-US" altLang="zh-CN" sz="2000" dirty="0">
              <a:solidFill>
                <a:schemeClr val="bg1"/>
              </a:solidFill>
            </a:endParaRPr>
          </a:p>
        </p:txBody>
      </p:sp>
    </p:spTree>
    <p:extLst>
      <p:ext uri="{BB962C8B-B14F-4D97-AF65-F5344CB8AC3E}">
        <p14:creationId xmlns:p14="http://schemas.microsoft.com/office/powerpoint/2010/main" val="17462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000" dirty="0">
              <a:solidFill>
                <a:schemeClr val="bg1"/>
              </a:solidFill>
            </a:endParaRPr>
          </a:p>
          <a:p>
            <a:r>
              <a:rPr lang="zh-CN" altLang="en-US" sz="3600" dirty="0" smtClean="0">
                <a:solidFill>
                  <a:schemeClr val="bg1"/>
                </a:solidFill>
              </a:rPr>
              <a:t>（</a:t>
            </a:r>
            <a:r>
              <a:rPr lang="en-US" altLang="zh-CN" sz="3600" dirty="0" smtClean="0">
                <a:solidFill>
                  <a:schemeClr val="bg1"/>
                </a:solidFill>
              </a:rPr>
              <a:t>5+5.5+5+5.5</a:t>
            </a:r>
            <a:r>
              <a:rPr lang="zh-CN" altLang="en-US" sz="3600" dirty="0" smtClean="0">
                <a:solidFill>
                  <a:schemeClr val="bg1"/>
                </a:solidFill>
              </a:rPr>
              <a:t>）</a:t>
            </a:r>
            <a:r>
              <a:rPr lang="en-US" altLang="zh-CN" sz="3600" dirty="0" smtClean="0">
                <a:solidFill>
                  <a:schemeClr val="bg1"/>
                </a:solidFill>
              </a:rPr>
              <a:t>/ 4 = 5.25  ≈ 5.5</a:t>
            </a:r>
          </a:p>
          <a:p>
            <a:r>
              <a:rPr lang="en-US" altLang="zh-CN" sz="3600" dirty="0">
                <a:solidFill>
                  <a:schemeClr val="bg1"/>
                </a:solidFill>
              </a:rPr>
              <a:t> </a:t>
            </a:r>
            <a:r>
              <a:rPr lang="en-US" altLang="zh-CN" sz="3600" dirty="0" smtClean="0">
                <a:solidFill>
                  <a:schemeClr val="bg1"/>
                </a:solidFill>
              </a:rPr>
              <a:t> 5.5 – 0.5  = 5</a:t>
            </a:r>
            <a:endParaRPr lang="en-US" altLang="zh-CN" sz="3600" dirty="0">
              <a:solidFill>
                <a:schemeClr val="bg1"/>
              </a:solidFill>
            </a:endParaRPr>
          </a:p>
        </p:txBody>
      </p:sp>
    </p:spTree>
    <p:extLst>
      <p:ext uri="{BB962C8B-B14F-4D97-AF65-F5344CB8AC3E}">
        <p14:creationId xmlns:p14="http://schemas.microsoft.com/office/powerpoint/2010/main" val="4207031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dirty="0" smtClean="0">
                <a:solidFill>
                  <a:schemeClr val="bg1"/>
                </a:solidFill>
              </a:rPr>
              <a:t>III. </a:t>
            </a:r>
            <a:r>
              <a:rPr lang="zh-CN" altLang="en-US" dirty="0" smtClean="0">
                <a:solidFill>
                  <a:schemeClr val="bg1"/>
                </a:solidFill>
              </a:rPr>
              <a:t>从</a:t>
            </a:r>
            <a:r>
              <a:rPr lang="en-US" altLang="zh-CN" dirty="0" smtClean="0">
                <a:solidFill>
                  <a:schemeClr val="bg1"/>
                </a:solidFill>
              </a:rPr>
              <a:t>5</a:t>
            </a:r>
            <a:r>
              <a:rPr lang="zh-CN" altLang="en-US" dirty="0" smtClean="0">
                <a:solidFill>
                  <a:schemeClr val="bg1"/>
                </a:solidFill>
              </a:rPr>
              <a:t>到</a:t>
            </a:r>
            <a:r>
              <a:rPr lang="en-US" altLang="zh-CN" dirty="0" smtClean="0">
                <a:solidFill>
                  <a:schemeClr val="bg1"/>
                </a:solidFill>
              </a:rPr>
              <a:t>6</a:t>
            </a:r>
            <a:endParaRPr lang="en-US" altLang="zh-CN" b="1" dirty="0">
              <a:solidFill>
                <a:schemeClr val="bg1"/>
              </a:solidFill>
              <a:latin typeface="Times New Roman" pitchFamily="18" charset="0"/>
              <a:cs typeface="Times New Roman" pitchFamily="18" charset="0"/>
            </a:endParaRPr>
          </a:p>
          <a:p>
            <a:r>
              <a:rPr lang="en-US" altLang="zh-CN" i="1" u="sng" dirty="0">
                <a:solidFill>
                  <a:schemeClr val="bg1"/>
                </a:solidFill>
                <a:latin typeface="Times New Roman" pitchFamily="18" charset="0"/>
                <a:cs typeface="Times New Roman" pitchFamily="18" charset="0"/>
              </a:rPr>
              <a:t>What knowledge and skills should universities provide</a:t>
            </a:r>
            <a:r>
              <a:rPr lang="en-US" altLang="zh-CN" i="1" dirty="0">
                <a:solidFill>
                  <a:schemeClr val="bg1"/>
                </a:solidFill>
                <a:latin typeface="Times New Roman" pitchFamily="18" charset="0"/>
                <a:cs typeface="Times New Roman" pitchFamily="18" charset="0"/>
              </a:rPr>
              <a:t> has been argued for many years. Some people think that the </a:t>
            </a:r>
            <a:r>
              <a:rPr lang="en-US" altLang="zh-CN" i="1" u="sng" dirty="0">
                <a:solidFill>
                  <a:schemeClr val="bg1"/>
                </a:solidFill>
                <a:latin typeface="Times New Roman" pitchFamily="18" charset="0"/>
                <a:cs typeface="Times New Roman" pitchFamily="18" charset="0"/>
              </a:rPr>
              <a:t>true function of universities provide knowledge</a:t>
            </a:r>
            <a:r>
              <a:rPr lang="en-US" altLang="zh-CN" i="1" dirty="0">
                <a:solidFill>
                  <a:schemeClr val="bg1"/>
                </a:solidFill>
                <a:latin typeface="Times New Roman" pitchFamily="18" charset="0"/>
                <a:cs typeface="Times New Roman" pitchFamily="18" charset="0"/>
              </a:rPr>
              <a:t> for their own purpose, but nowadays, more and more people point out that universities should provide graduates with the knowledge and skills according to the workplace.</a:t>
            </a:r>
            <a:endParaRPr lang="zh-CN" altLang="zh-CN"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273938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III. </a:t>
            </a:r>
            <a:r>
              <a:rPr lang="zh-CN" altLang="en-US" sz="2400" dirty="0">
                <a:solidFill>
                  <a:schemeClr val="bg1"/>
                </a:solidFill>
              </a:rPr>
              <a:t>从</a:t>
            </a:r>
            <a:r>
              <a:rPr lang="en-US" altLang="zh-CN" sz="2400" dirty="0">
                <a:solidFill>
                  <a:schemeClr val="bg1"/>
                </a:solidFill>
              </a:rPr>
              <a:t>5</a:t>
            </a:r>
            <a:r>
              <a:rPr lang="zh-CN" altLang="en-US" sz="2400" dirty="0">
                <a:solidFill>
                  <a:schemeClr val="bg1"/>
                </a:solidFill>
              </a:rPr>
              <a:t>到</a:t>
            </a:r>
            <a:r>
              <a:rPr lang="en-US" altLang="zh-CN" sz="2400" dirty="0">
                <a:solidFill>
                  <a:schemeClr val="bg1"/>
                </a:solidFill>
              </a:rPr>
              <a:t>6</a:t>
            </a:r>
            <a:endParaRPr lang="en-US" altLang="zh-CN" sz="2400" b="1" dirty="0">
              <a:solidFill>
                <a:schemeClr val="bg1"/>
              </a:solidFill>
              <a:latin typeface="Times New Roman" pitchFamily="18" charset="0"/>
              <a:cs typeface="Times New Roman" pitchFamily="18" charset="0"/>
            </a:endParaRPr>
          </a:p>
          <a:p>
            <a:endParaRPr lang="en-US" altLang="zh-CN" sz="2400" b="1" dirty="0">
              <a:solidFill>
                <a:schemeClr val="bg1"/>
              </a:solidFill>
              <a:latin typeface="Times New Roman" pitchFamily="18" charset="0"/>
              <a:cs typeface="Times New Roman" pitchFamily="18" charset="0"/>
            </a:endParaRPr>
          </a:p>
          <a:p>
            <a:r>
              <a:rPr lang="en-US" altLang="zh-CN" i="1" u="sng" dirty="0">
                <a:solidFill>
                  <a:schemeClr val="bg1"/>
                </a:solidFill>
              </a:rPr>
              <a:t>The first reason for universities should provide these knowledge and skill is the students’ needs</a:t>
            </a:r>
            <a:r>
              <a:rPr lang="en-US" altLang="zh-CN" i="1" dirty="0">
                <a:solidFill>
                  <a:schemeClr val="bg1"/>
                </a:solidFill>
              </a:rPr>
              <a:t>. Obviously,</a:t>
            </a:r>
            <a:r>
              <a:rPr lang="en-US" altLang="zh-CN" i="1" u="sng" dirty="0">
                <a:solidFill>
                  <a:schemeClr val="bg1"/>
                </a:solidFill>
              </a:rPr>
              <a:t> the most of the students</a:t>
            </a:r>
            <a:r>
              <a:rPr lang="en-US" altLang="zh-CN" i="1" dirty="0">
                <a:solidFill>
                  <a:schemeClr val="bg1"/>
                </a:solidFill>
              </a:rPr>
              <a:t> </a:t>
            </a:r>
            <a:r>
              <a:rPr lang="en-US" altLang="zh-CN" i="1" u="sng" dirty="0">
                <a:solidFill>
                  <a:schemeClr val="bg1"/>
                </a:solidFill>
              </a:rPr>
              <a:t>go</a:t>
            </a:r>
            <a:r>
              <a:rPr lang="en-US" altLang="zh-CN" i="1" dirty="0">
                <a:solidFill>
                  <a:schemeClr val="bg1"/>
                </a:solidFill>
              </a:rPr>
              <a:t> to university purpose of </a:t>
            </a:r>
            <a:r>
              <a:rPr lang="en-US" altLang="zh-CN" i="1" u="sng" dirty="0">
                <a:solidFill>
                  <a:schemeClr val="bg1"/>
                </a:solidFill>
              </a:rPr>
              <a:t>is</a:t>
            </a:r>
            <a:r>
              <a:rPr lang="en-US" altLang="zh-CN" i="1" dirty="0">
                <a:solidFill>
                  <a:schemeClr val="bg1"/>
                </a:solidFill>
              </a:rPr>
              <a:t> to get some knowledge and skills which could make them have the ability to get a job. If a university does not provide these knowledge and skills, the students might not get a job and they would be very disappointed. As a result, the university would lose its students.</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948266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III. </a:t>
            </a:r>
            <a:r>
              <a:rPr lang="zh-CN" altLang="en-US" sz="2400" dirty="0">
                <a:solidFill>
                  <a:schemeClr val="bg1"/>
                </a:solidFill>
              </a:rPr>
              <a:t>从</a:t>
            </a:r>
            <a:r>
              <a:rPr lang="en-US" altLang="zh-CN" sz="2400" dirty="0">
                <a:solidFill>
                  <a:schemeClr val="bg1"/>
                </a:solidFill>
              </a:rPr>
              <a:t>5</a:t>
            </a:r>
            <a:r>
              <a:rPr lang="zh-CN" altLang="en-US" sz="2400" dirty="0">
                <a:solidFill>
                  <a:schemeClr val="bg1"/>
                </a:solidFill>
              </a:rPr>
              <a:t>到</a:t>
            </a:r>
            <a:r>
              <a:rPr lang="en-US" altLang="zh-CN" sz="2400" dirty="0">
                <a:solidFill>
                  <a:schemeClr val="bg1"/>
                </a:solidFill>
              </a:rPr>
              <a:t>6</a:t>
            </a:r>
            <a:endParaRPr lang="en-US" altLang="zh-CN" sz="2400" b="1" dirty="0">
              <a:solidFill>
                <a:schemeClr val="bg1"/>
              </a:solidFill>
              <a:latin typeface="Times New Roman" pitchFamily="18" charset="0"/>
              <a:cs typeface="Times New Roman" pitchFamily="18" charset="0"/>
            </a:endParaRPr>
          </a:p>
          <a:p>
            <a:endParaRPr lang="en-US" altLang="zh-CN" sz="2400" b="1" dirty="0">
              <a:solidFill>
                <a:schemeClr val="bg1"/>
              </a:solidFill>
              <a:latin typeface="Times New Roman" pitchFamily="18" charset="0"/>
              <a:cs typeface="Times New Roman" pitchFamily="18" charset="0"/>
            </a:endParaRPr>
          </a:p>
          <a:p>
            <a:r>
              <a:rPr lang="en-US" altLang="zh-CN" i="1" dirty="0">
                <a:solidFill>
                  <a:schemeClr val="bg1"/>
                </a:solidFill>
              </a:rPr>
              <a:t>Moreover, providing knowledge and skills needed in the workplace </a:t>
            </a:r>
            <a:r>
              <a:rPr lang="en-US" altLang="zh-CN" i="1" u="sng" dirty="0" err="1">
                <a:solidFill>
                  <a:schemeClr val="bg1"/>
                </a:solidFill>
              </a:rPr>
              <a:t>maks</a:t>
            </a:r>
            <a:r>
              <a:rPr lang="en-US" altLang="zh-CN" i="1" dirty="0">
                <a:solidFill>
                  <a:schemeClr val="bg1"/>
                </a:solidFill>
              </a:rPr>
              <a:t> a university progress. The new skills and information always are initiated in the workplace, so focusing on the needs of the workplace the university could get sound strategies to do research and make it </a:t>
            </a:r>
            <a:r>
              <a:rPr lang="en-US" altLang="zh-CN" i="1" u="sng" dirty="0">
                <a:solidFill>
                  <a:schemeClr val="bg1"/>
                </a:solidFill>
              </a:rPr>
              <a:t>more </a:t>
            </a:r>
            <a:r>
              <a:rPr lang="en-US" altLang="zh-CN" i="1" u="sng" dirty="0" err="1">
                <a:solidFill>
                  <a:schemeClr val="bg1"/>
                </a:solidFill>
              </a:rPr>
              <a:t>mordenization</a:t>
            </a:r>
            <a:r>
              <a:rPr lang="en-US" altLang="zh-CN" i="1" dirty="0">
                <a:solidFill>
                  <a:schemeClr val="bg1"/>
                </a:solidFill>
              </a:rPr>
              <a:t>.</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211993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fontScale="92500"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III. </a:t>
            </a:r>
            <a:r>
              <a:rPr lang="zh-CN" altLang="en-US" sz="2400" dirty="0">
                <a:solidFill>
                  <a:schemeClr val="bg1"/>
                </a:solidFill>
              </a:rPr>
              <a:t>从</a:t>
            </a:r>
            <a:r>
              <a:rPr lang="en-US" altLang="zh-CN" sz="2400" dirty="0">
                <a:solidFill>
                  <a:schemeClr val="bg1"/>
                </a:solidFill>
              </a:rPr>
              <a:t>5</a:t>
            </a:r>
            <a:r>
              <a:rPr lang="zh-CN" altLang="en-US" sz="2400" dirty="0">
                <a:solidFill>
                  <a:schemeClr val="bg1"/>
                </a:solidFill>
              </a:rPr>
              <a:t>到</a:t>
            </a:r>
            <a:r>
              <a:rPr lang="en-US" altLang="zh-CN" sz="2400" dirty="0">
                <a:solidFill>
                  <a:schemeClr val="bg1"/>
                </a:solidFill>
              </a:rPr>
              <a:t>6</a:t>
            </a:r>
            <a:endParaRPr lang="en-US" altLang="zh-CN" sz="2400" b="1" dirty="0">
              <a:solidFill>
                <a:schemeClr val="bg1"/>
              </a:solidFill>
              <a:latin typeface="Times New Roman" pitchFamily="18" charset="0"/>
              <a:cs typeface="Times New Roman" pitchFamily="18" charset="0"/>
            </a:endParaRPr>
          </a:p>
          <a:p>
            <a:endParaRPr lang="en-US" altLang="zh-CN" sz="2400" b="1" dirty="0">
              <a:solidFill>
                <a:schemeClr val="bg1"/>
              </a:solidFill>
              <a:latin typeface="Times New Roman" pitchFamily="18" charset="0"/>
              <a:cs typeface="Times New Roman" pitchFamily="18" charset="0"/>
            </a:endParaRPr>
          </a:p>
          <a:p>
            <a:r>
              <a:rPr lang="en-US" altLang="zh-CN" i="1" dirty="0">
                <a:solidFill>
                  <a:schemeClr val="bg1"/>
                </a:solidFill>
              </a:rPr>
              <a:t>Lastly, providing these knowledge and </a:t>
            </a:r>
            <a:r>
              <a:rPr lang="en-US" altLang="zh-CN" i="1" u="sng" dirty="0">
                <a:solidFill>
                  <a:schemeClr val="bg1"/>
                </a:solidFill>
              </a:rPr>
              <a:t>sills</a:t>
            </a:r>
            <a:r>
              <a:rPr lang="en-US" altLang="zh-CN" i="1" dirty="0">
                <a:solidFill>
                  <a:schemeClr val="bg1"/>
                </a:solidFill>
              </a:rPr>
              <a:t> could benefit our country which usually gives a financial support to universities. Having these knowledge and skills, students are</a:t>
            </a:r>
            <a:r>
              <a:rPr lang="en-US" altLang="zh-CN" i="1" u="sng" dirty="0">
                <a:solidFill>
                  <a:schemeClr val="bg1"/>
                </a:solidFill>
              </a:rPr>
              <a:t> more easy</a:t>
            </a:r>
            <a:r>
              <a:rPr lang="en-US" altLang="zh-CN" i="1" dirty="0">
                <a:solidFill>
                  <a:schemeClr val="bg1"/>
                </a:solidFill>
              </a:rPr>
              <a:t> to get a job, and this can make our </a:t>
            </a:r>
            <a:r>
              <a:rPr lang="en-US" altLang="zh-CN" i="1" u="sng" dirty="0">
                <a:solidFill>
                  <a:schemeClr val="bg1"/>
                </a:solidFill>
              </a:rPr>
              <a:t>countries’ </a:t>
            </a:r>
            <a:r>
              <a:rPr lang="en-US" altLang="zh-CN" i="1" dirty="0">
                <a:solidFill>
                  <a:schemeClr val="bg1"/>
                </a:solidFill>
              </a:rPr>
              <a:t>economy strong.</a:t>
            </a:r>
            <a:endParaRPr lang="en-US" altLang="zh-CN" dirty="0">
              <a:solidFill>
                <a:schemeClr val="bg1"/>
              </a:solidFill>
            </a:endParaRPr>
          </a:p>
          <a:p>
            <a:endParaRPr lang="zh-CN" altLang="zh-CN" dirty="0">
              <a:solidFill>
                <a:schemeClr val="bg1"/>
              </a:solidFill>
            </a:endParaRPr>
          </a:p>
          <a:p>
            <a:r>
              <a:rPr lang="en-US" altLang="zh-CN" i="1" dirty="0">
                <a:solidFill>
                  <a:schemeClr val="bg1"/>
                </a:solidFill>
              </a:rPr>
              <a:t>In conclusion, it can be said that providing the knowledge and skills which the workplace needs is </a:t>
            </a:r>
            <a:r>
              <a:rPr lang="en-US" altLang="zh-CN" i="1" u="sng" dirty="0">
                <a:solidFill>
                  <a:schemeClr val="bg1"/>
                </a:solidFill>
              </a:rPr>
              <a:t>every universities’</a:t>
            </a:r>
            <a:r>
              <a:rPr lang="en-US" altLang="zh-CN" i="1" dirty="0">
                <a:solidFill>
                  <a:schemeClr val="bg1"/>
                </a:solidFill>
              </a:rPr>
              <a:t> basic function.            (232 words)</a:t>
            </a:r>
            <a:endParaRPr lang="zh-CN" altLang="zh-CN"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72708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II. How to read faster</a:t>
            </a:r>
          </a:p>
          <a:p>
            <a:r>
              <a:rPr lang="en-US" altLang="zh-CN" sz="2400" dirty="0" smtClean="0">
                <a:solidFill>
                  <a:schemeClr val="bg1"/>
                </a:solidFill>
              </a:rPr>
              <a:t>1.  </a:t>
            </a:r>
            <a:r>
              <a:rPr lang="zh-CN" altLang="en-US" sz="2400" dirty="0" smtClean="0">
                <a:solidFill>
                  <a:schemeClr val="bg1"/>
                </a:solidFill>
              </a:rPr>
              <a:t>物理疗法</a:t>
            </a:r>
            <a:r>
              <a:rPr lang="en-US" altLang="zh-CN" sz="2400" dirty="0">
                <a:solidFill>
                  <a:schemeClr val="bg1"/>
                </a:solidFill>
              </a:rPr>
              <a:t> </a:t>
            </a:r>
            <a:r>
              <a:rPr lang="en-US" altLang="zh-CN" sz="2400" dirty="0" smtClean="0">
                <a:solidFill>
                  <a:schemeClr val="bg1"/>
                </a:solidFill>
              </a:rPr>
              <a:t> NO SOUND</a:t>
            </a:r>
          </a:p>
          <a:p>
            <a:endParaRPr lang="en-US" altLang="zh-CN" sz="2400" dirty="0">
              <a:solidFill>
                <a:schemeClr val="bg1"/>
              </a:solidFill>
            </a:endParaRPr>
          </a:p>
          <a:p>
            <a:pPr marL="137160" indent="0" algn="ctr">
              <a:buNone/>
            </a:pPr>
            <a:r>
              <a:rPr lang="en-US" altLang="zh-CN" sz="4800" dirty="0" smtClean="0">
                <a:solidFill>
                  <a:schemeClr val="bg1"/>
                </a:solidFill>
              </a:rPr>
              <a:t>What  a nice car!</a:t>
            </a:r>
          </a:p>
          <a:p>
            <a:endParaRPr lang="zh-CN" altLang="en-US" sz="2400" dirty="0">
              <a:solidFill>
                <a:schemeClr val="bg1"/>
              </a:solidFill>
            </a:endParaRPr>
          </a:p>
        </p:txBody>
      </p:sp>
      <p:pic>
        <p:nvPicPr>
          <p:cNvPr id="4" name="内容占位符 3"/>
          <p:cNvPicPr>
            <a:picLocks noChangeAspect="1"/>
          </p:cNvPicPr>
          <p:nvPr/>
        </p:nvPicPr>
        <p:blipFill rotWithShape="1">
          <a:blip r:embed="rId3" cstate="print">
            <a:extLst>
              <a:ext uri="{28A0092B-C50C-407E-A947-70E740481C1C}">
                <a14:useLocalDpi xmlns:a14="http://schemas.microsoft.com/office/drawing/2010/main" val="0"/>
              </a:ext>
            </a:extLst>
          </a:blip>
          <a:srcRect l="7579" t="5595" r="5094"/>
          <a:stretch/>
        </p:blipFill>
        <p:spPr>
          <a:xfrm>
            <a:off x="0" y="0"/>
            <a:ext cx="9144000" cy="7180319"/>
          </a:xfrm>
          <a:prstGeom prst="rect">
            <a:avLst/>
          </a:prstGeom>
        </p:spPr>
      </p:pic>
    </p:spTree>
    <p:extLst>
      <p:ext uri="{BB962C8B-B14F-4D97-AF65-F5344CB8AC3E}">
        <p14:creationId xmlns:p14="http://schemas.microsoft.com/office/powerpoint/2010/main" val="381811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IV. 7</a:t>
            </a:r>
            <a:r>
              <a:rPr lang="zh-CN" altLang="en-US" sz="2400" dirty="0" smtClean="0">
                <a:solidFill>
                  <a:schemeClr val="bg1"/>
                </a:solidFill>
              </a:rPr>
              <a:t>分以上</a:t>
            </a:r>
            <a:endParaRPr lang="en-US" altLang="zh-CN" sz="2400" dirty="0" smtClean="0">
              <a:solidFill>
                <a:schemeClr val="bg1"/>
              </a:solidFill>
            </a:endParaRPr>
          </a:p>
          <a:p>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8" y="1862138"/>
            <a:ext cx="8100788" cy="452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456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4" name="内容占位符 3"/>
          <p:cNvPicPr>
            <a:picLocks noChangeAspect="1"/>
          </p:cNvPicPr>
          <p:nvPr/>
        </p:nvPicPr>
        <p:blipFill rotWithShape="1">
          <a:blip r:embed="rId3" cstate="print">
            <a:extLst>
              <a:ext uri="{28A0092B-C50C-407E-A947-70E740481C1C}">
                <a14:useLocalDpi xmlns:a14="http://schemas.microsoft.com/office/drawing/2010/main" val="0"/>
              </a:ext>
            </a:extLst>
          </a:blip>
          <a:srcRect l="5891" t="19955" b="7835"/>
          <a:stretch/>
        </p:blipFill>
        <p:spPr>
          <a:xfrm>
            <a:off x="55108" y="1556791"/>
            <a:ext cx="9051990" cy="5187779"/>
          </a:xfrm>
          <a:prstGeom prst="rect">
            <a:avLst/>
          </a:prstGeom>
        </p:spPr>
      </p:pic>
    </p:spTree>
    <p:extLst>
      <p:ext uri="{BB962C8B-B14F-4D97-AF65-F5344CB8AC3E}">
        <p14:creationId xmlns:p14="http://schemas.microsoft.com/office/powerpoint/2010/main" val="1912663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72008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5" name="内容占位符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256" t="26791" r="1330" b="10607"/>
          <a:stretch/>
        </p:blipFill>
        <p:spPr>
          <a:xfrm>
            <a:off x="24011" y="1628800"/>
            <a:ext cx="9145714" cy="5229200"/>
          </a:xfrm>
          <a:prstGeom prst="rect">
            <a:avLst/>
          </a:prstGeom>
        </p:spPr>
      </p:pic>
    </p:spTree>
    <p:extLst>
      <p:ext uri="{BB962C8B-B14F-4D97-AF65-F5344CB8AC3E}">
        <p14:creationId xmlns:p14="http://schemas.microsoft.com/office/powerpoint/2010/main" val="1515649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72008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endParaRPr lang="en-US" altLang="zh-CN" sz="2400" b="1"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4" name="内容占位符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348" t="31903"/>
          <a:stretch/>
        </p:blipFill>
        <p:spPr>
          <a:xfrm>
            <a:off x="0" y="1412776"/>
            <a:ext cx="9167793" cy="5229200"/>
          </a:xfrm>
          <a:prstGeom prst="rect">
            <a:avLst/>
          </a:prstGeom>
        </p:spPr>
      </p:pic>
    </p:spTree>
    <p:extLst>
      <p:ext uri="{BB962C8B-B14F-4D97-AF65-F5344CB8AC3E}">
        <p14:creationId xmlns:p14="http://schemas.microsoft.com/office/powerpoint/2010/main" val="1235944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pPr marL="137160" indent="0" algn="ctr">
              <a:buNone/>
            </a:pPr>
            <a:r>
              <a:rPr lang="en-US" altLang="zh-CN" sz="3600" b="1" dirty="0" smtClean="0">
                <a:solidFill>
                  <a:schemeClr val="bg1"/>
                </a:solidFill>
                <a:latin typeface="Times New Roman" pitchFamily="18" charset="0"/>
                <a:cs typeface="Times New Roman" pitchFamily="18" charset="0"/>
              </a:rPr>
              <a:t>Harvey</a:t>
            </a:r>
          </a:p>
          <a:p>
            <a:pPr marL="137160" indent="0" algn="ctr">
              <a:buNone/>
            </a:pPr>
            <a:r>
              <a:rPr lang="zh-CN" altLang="en-US" sz="3600" b="1" dirty="0" smtClean="0">
                <a:solidFill>
                  <a:schemeClr val="bg1"/>
                </a:solidFill>
                <a:latin typeface="Times New Roman" pitchFamily="18" charset="0"/>
                <a:cs typeface="Times New Roman" pitchFamily="18" charset="0"/>
              </a:rPr>
              <a:t>之</a:t>
            </a:r>
            <a:endParaRPr lang="en-US" altLang="zh-CN" sz="3600" b="1" dirty="0" smtClean="0">
              <a:solidFill>
                <a:schemeClr val="bg1"/>
              </a:solidFill>
              <a:latin typeface="Times New Roman" pitchFamily="18" charset="0"/>
              <a:cs typeface="Times New Roman" pitchFamily="18" charset="0"/>
            </a:endParaRPr>
          </a:p>
          <a:p>
            <a:pPr marL="137160" indent="0" algn="ctr">
              <a:buNone/>
            </a:pPr>
            <a:r>
              <a:rPr lang="zh-CN" altLang="en-US" sz="3600" b="1" dirty="0" smtClean="0">
                <a:solidFill>
                  <a:schemeClr val="bg1"/>
                </a:solidFill>
                <a:latin typeface="Times New Roman" pitchFamily="18" charset="0"/>
                <a:cs typeface="Times New Roman" pitchFamily="18" charset="0"/>
              </a:rPr>
              <a:t>雅思写作游泳理论</a:t>
            </a:r>
            <a:endParaRPr lang="en-US" altLang="zh-CN" sz="3600" b="1" dirty="0" smtClean="0">
              <a:solidFill>
                <a:schemeClr val="bg1"/>
              </a:solidFill>
              <a:latin typeface="Times New Roman" pitchFamily="18" charset="0"/>
              <a:cs typeface="Times New Roman" pitchFamily="18" charset="0"/>
            </a:endParaRPr>
          </a:p>
          <a:p>
            <a:pPr marL="137160" indent="0" algn="ctr">
              <a:buNone/>
            </a:pPr>
            <a:r>
              <a:rPr lang="zh-CN" altLang="en-US" sz="3600" b="1" dirty="0">
                <a:solidFill>
                  <a:schemeClr val="bg1"/>
                </a:solidFill>
                <a:latin typeface="Times New Roman" pitchFamily="18" charset="0"/>
                <a:cs typeface="Times New Roman" pitchFamily="18" charset="0"/>
              </a:rPr>
              <a:t>雅</a:t>
            </a:r>
            <a:r>
              <a:rPr lang="zh-CN" altLang="en-US" sz="3600" b="1" dirty="0" smtClean="0">
                <a:solidFill>
                  <a:schemeClr val="bg1"/>
                </a:solidFill>
                <a:latin typeface="Times New Roman" pitchFamily="18" charset="0"/>
                <a:cs typeface="Times New Roman" pitchFamily="18" charset="0"/>
              </a:rPr>
              <a:t>思写作境界理论</a:t>
            </a:r>
            <a:endParaRPr lang="en-US" altLang="zh-CN" sz="3600" b="1" dirty="0">
              <a:solidFill>
                <a:schemeClr val="bg1"/>
              </a:solidFill>
              <a:latin typeface="Times New Roman" pitchFamily="18" charset="0"/>
              <a:cs typeface="Times New Roman" pitchFamily="18" charset="0"/>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99715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4" name="Picture 2" descr="2009副本"/>
          <p:cNvPicPr>
            <a:picLocks noChangeAspect="1" noChangeArrowheads="1"/>
          </p:cNvPicPr>
          <p:nvPr/>
        </p:nvPicPr>
        <p:blipFill>
          <a:blip r:embed="rId3">
            <a:extLst>
              <a:ext uri="{28A0092B-C50C-407E-A947-70E740481C1C}">
                <a14:useLocalDpi xmlns:a14="http://schemas.microsoft.com/office/drawing/2010/main" val="0"/>
              </a:ext>
            </a:extLst>
          </a:blip>
          <a:srcRect l="1990" t="17973" r="4521" b="37070"/>
          <a:stretch>
            <a:fillRect/>
          </a:stretch>
        </p:blipFill>
        <p:spPr bwMode="auto">
          <a:xfrm>
            <a:off x="-18256" y="577468"/>
            <a:ext cx="9162256" cy="624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527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endParaRPr lang="en-US" altLang="zh-CN" sz="2400" dirty="0">
              <a:solidFill>
                <a:schemeClr val="bg1"/>
              </a:solidFill>
            </a:endParaRPr>
          </a:p>
          <a:p>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5" name="Picture 2" descr="2010副本"/>
          <p:cNvPicPr>
            <a:picLocks noChangeAspect="1" noChangeArrowheads="1"/>
          </p:cNvPicPr>
          <p:nvPr/>
        </p:nvPicPr>
        <p:blipFill>
          <a:blip r:embed="rId3">
            <a:extLst>
              <a:ext uri="{28A0092B-C50C-407E-A947-70E740481C1C}">
                <a14:useLocalDpi xmlns:a14="http://schemas.microsoft.com/office/drawing/2010/main" val="0"/>
              </a:ext>
            </a:extLst>
          </a:blip>
          <a:srcRect l="5786" t="17575" r="7414" b="37971"/>
          <a:stretch>
            <a:fillRect/>
          </a:stretch>
        </p:blipFill>
        <p:spPr bwMode="auto">
          <a:xfrm>
            <a:off x="-41843" y="179127"/>
            <a:ext cx="9185843" cy="66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76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Some people think that parents should teach children how to be good members of society. Others, however, believe that school is the place to learn this. </a:t>
            </a:r>
          </a:p>
          <a:p>
            <a:endParaRPr lang="en-US" altLang="zh-CN" b="1" dirty="0">
              <a:solidFill>
                <a:schemeClr val="bg1"/>
              </a:solidFill>
            </a:endParaRPr>
          </a:p>
          <a:p>
            <a:r>
              <a:rPr lang="en-US" altLang="zh-CN" i="1" dirty="0">
                <a:solidFill>
                  <a:schemeClr val="bg1"/>
                </a:solidFill>
              </a:rPr>
              <a:t>Discuss both these views and give your own opinion.</a:t>
            </a:r>
            <a:endParaRPr lang="zh-CN" altLang="en-US" i="1" dirty="0">
              <a:solidFill>
                <a:schemeClr val="bg1"/>
              </a:solidFill>
            </a:endParaRPr>
          </a:p>
          <a:p>
            <a:pPr marL="137160" indent="0">
              <a:buNone/>
            </a:pPr>
            <a:endParaRPr lang="en-US" altLang="zh-CN"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99955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dirty="0">
                <a:solidFill>
                  <a:schemeClr val="bg1"/>
                </a:solidFill>
              </a:rPr>
              <a:t>A child’s education has never been about learning information and basic skills only. </a:t>
            </a:r>
            <a:endParaRPr lang="en-US" altLang="zh-CN" dirty="0" smtClean="0">
              <a:solidFill>
                <a:schemeClr val="bg1"/>
              </a:solidFill>
            </a:endParaRPr>
          </a:p>
          <a:p>
            <a:r>
              <a:rPr lang="en-US" altLang="zh-CN" dirty="0" smtClean="0">
                <a:solidFill>
                  <a:schemeClr val="bg1"/>
                </a:solidFill>
              </a:rPr>
              <a:t>It </a:t>
            </a:r>
            <a:r>
              <a:rPr lang="en-US" altLang="zh-CN" dirty="0">
                <a:solidFill>
                  <a:schemeClr val="bg1"/>
                </a:solidFill>
              </a:rPr>
              <a:t>has always included teaching the next generation how to be good members of society. </a:t>
            </a:r>
            <a:endParaRPr lang="en-US" altLang="zh-CN" dirty="0" smtClean="0">
              <a:solidFill>
                <a:schemeClr val="bg1"/>
              </a:solidFill>
            </a:endParaRPr>
          </a:p>
          <a:p>
            <a:r>
              <a:rPr lang="en-US" altLang="zh-CN" dirty="0" smtClean="0">
                <a:solidFill>
                  <a:schemeClr val="bg1"/>
                </a:solidFill>
              </a:rPr>
              <a:t>Therefore</a:t>
            </a:r>
            <a:r>
              <a:rPr lang="en-US" altLang="zh-CN" dirty="0">
                <a:solidFill>
                  <a:schemeClr val="bg1"/>
                </a:solidFill>
              </a:rPr>
              <a:t>, this cannot be the responsibility of the parents alone.</a:t>
            </a:r>
            <a:endParaRPr lang="zh-CN" altLang="zh-CN"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056315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In order to be a good member of any society the individual must respect and obey the rules of their community and share their values. Educating children to understand the need to obey rules and respect others always begins in the home and is widely thought to be the responsibility of parents. They will certainly be the first to help children learn what is important in life, how they are expected to behave and what role they will play in their world. </a:t>
            </a:r>
            <a:endParaRPr lang="zh-CN" altLang="zh-CN" sz="24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80735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smtClean="0">
                <a:solidFill>
                  <a:schemeClr val="bg1"/>
                </a:solidFill>
              </a:rPr>
              <a:t>I. </a:t>
            </a:r>
            <a:r>
              <a:rPr lang="zh-CN" altLang="en-US" sz="2400" dirty="0" smtClean="0">
                <a:solidFill>
                  <a:schemeClr val="bg1"/>
                </a:solidFill>
              </a:rPr>
              <a:t>我看评分标准</a:t>
            </a:r>
            <a:endParaRPr lang="zh-CN" altLang="en-US" sz="2400" dirty="0">
              <a:solidFill>
                <a:schemeClr val="bg1"/>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54" t="56452" r="8548" b="8106"/>
          <a:stretch/>
        </p:blipFill>
        <p:spPr bwMode="auto">
          <a:xfrm>
            <a:off x="75233" y="2831790"/>
            <a:ext cx="904076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874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However, learning to understand and share the value system of a whole society cannot be achieved just in the home. Once a child goes to school, they are entering a wider community where teachers and peers will have just as much influence as their parents do at home. At school, children will experience working and living with people from a whole variety of backgrounds from the wider society. This experience should teach them how to co-operate with each other and how to contribute to the life of their community.</a:t>
            </a:r>
            <a:endParaRPr lang="zh-CN" altLang="zh-CN" sz="24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072143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But to be a valuable member of any community is not like learning a simple skill. </a:t>
            </a:r>
            <a:r>
              <a:rPr lang="en-US" altLang="zh-CN" sz="2400" dirty="0" smtClean="0">
                <a:solidFill>
                  <a:schemeClr val="bg1"/>
                </a:solidFill>
              </a:rPr>
              <a:t>It </a:t>
            </a:r>
            <a:r>
              <a:rPr lang="en-US" altLang="zh-CN" sz="2400" dirty="0">
                <a:solidFill>
                  <a:schemeClr val="bg1"/>
                </a:solidFill>
              </a:rPr>
              <a:t>is something that an individual goes on learning throughout life and is the responsibility of every member of a society to take responsibility for helping the younger generation to become active and able members of that society.</a:t>
            </a:r>
            <a:endParaRPr lang="zh-CN" altLang="zh-CN" sz="24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920136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b="1" dirty="0">
                <a:solidFill>
                  <a:schemeClr val="bg1"/>
                </a:solidFill>
              </a:rPr>
              <a:t>WRITING TASK 2</a:t>
            </a:r>
            <a:endParaRPr lang="zh-CN" altLang="zh-CN" sz="2400" dirty="0">
              <a:solidFill>
                <a:schemeClr val="bg1"/>
              </a:solidFill>
            </a:endParaRPr>
          </a:p>
          <a:p>
            <a:r>
              <a:rPr lang="en-US" altLang="zh-CN" sz="2400" dirty="0">
                <a:solidFill>
                  <a:schemeClr val="bg1"/>
                </a:solidFill>
              </a:rPr>
              <a:t>You should spend about 40 minutes on this task.</a:t>
            </a:r>
            <a:endParaRPr lang="zh-CN" altLang="zh-CN" sz="2400" dirty="0">
              <a:solidFill>
                <a:schemeClr val="bg1"/>
              </a:solidFill>
            </a:endParaRPr>
          </a:p>
          <a:p>
            <a:r>
              <a:rPr lang="en-US" altLang="zh-CN" sz="2400" dirty="0">
                <a:solidFill>
                  <a:schemeClr val="bg1"/>
                </a:solidFill>
              </a:rPr>
              <a:t>Write about the following topic:</a:t>
            </a:r>
          </a:p>
          <a:p>
            <a:endParaRPr lang="zh-CN" altLang="zh-CN" sz="2400" dirty="0">
              <a:solidFill>
                <a:schemeClr val="bg1"/>
              </a:solidFill>
            </a:endParaRPr>
          </a:p>
          <a:p>
            <a:r>
              <a:rPr lang="en-US" altLang="zh-CN" sz="2400" b="1" i="1" dirty="0">
                <a:solidFill>
                  <a:schemeClr val="bg1"/>
                </a:solidFill>
              </a:rPr>
              <a:t>Individuals can do nothing to improve the environment; only governments and large companies can make a difference. </a:t>
            </a:r>
          </a:p>
          <a:p>
            <a:r>
              <a:rPr lang="en-US" altLang="zh-CN" sz="2400" b="1" i="1" dirty="0">
                <a:solidFill>
                  <a:schemeClr val="bg1"/>
                </a:solidFill>
              </a:rPr>
              <a:t>To what extent do you agree or disagree?</a:t>
            </a:r>
            <a:endParaRPr lang="zh-CN" altLang="zh-CN" sz="24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169817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zh-CN" altLang="zh-CN" sz="2400" b="1" dirty="0">
                <a:solidFill>
                  <a:schemeClr val="bg1"/>
                </a:solidFill>
              </a:rPr>
              <a:t>写作提纲</a:t>
            </a:r>
          </a:p>
          <a:p>
            <a:endParaRPr lang="en-US" altLang="zh-CN" sz="2400" b="1" dirty="0">
              <a:solidFill>
                <a:schemeClr val="bg1"/>
              </a:solidFill>
            </a:endParaRPr>
          </a:p>
          <a:p>
            <a:r>
              <a:rPr lang="zh-CN" altLang="zh-CN" sz="2400" b="1" dirty="0">
                <a:solidFill>
                  <a:schemeClr val="bg1"/>
                </a:solidFill>
              </a:rPr>
              <a:t>观点：每个人都能起作用</a:t>
            </a:r>
          </a:p>
          <a:p>
            <a:endParaRPr lang="en-US" altLang="zh-CN" sz="2400" b="1" dirty="0">
              <a:solidFill>
                <a:schemeClr val="bg1"/>
              </a:solidFill>
            </a:endParaRPr>
          </a:p>
          <a:p>
            <a:r>
              <a:rPr lang="zh-CN" altLang="zh-CN" sz="2400" b="1" dirty="0">
                <a:solidFill>
                  <a:schemeClr val="bg1"/>
                </a:solidFill>
              </a:rPr>
              <a:t>原因</a:t>
            </a:r>
            <a:r>
              <a:rPr lang="en-US" altLang="zh-CN" sz="2400" b="1" dirty="0">
                <a:solidFill>
                  <a:schemeClr val="bg1"/>
                </a:solidFill>
              </a:rPr>
              <a:t>1</a:t>
            </a:r>
            <a:r>
              <a:rPr lang="zh-CN" altLang="zh-CN" sz="2400" b="1" dirty="0" smtClean="0">
                <a:solidFill>
                  <a:schemeClr val="bg1"/>
                </a:solidFill>
              </a:rPr>
              <a:t>：长期</a:t>
            </a:r>
            <a:r>
              <a:rPr lang="zh-CN" altLang="zh-CN" sz="2400" b="1" dirty="0">
                <a:solidFill>
                  <a:schemeClr val="bg1"/>
                </a:solidFill>
              </a:rPr>
              <a:t>人类</a:t>
            </a:r>
            <a:r>
              <a:rPr lang="zh-CN" altLang="zh-CN" sz="2400" b="1" dirty="0" smtClean="0">
                <a:solidFill>
                  <a:schemeClr val="bg1"/>
                </a:solidFill>
              </a:rPr>
              <a:t>活动</a:t>
            </a:r>
            <a:endParaRPr lang="en-US" altLang="zh-CN" sz="2400" b="1" dirty="0" smtClean="0">
              <a:solidFill>
                <a:schemeClr val="bg1"/>
              </a:solidFill>
            </a:endParaRPr>
          </a:p>
          <a:p>
            <a:r>
              <a:rPr lang="zh-CN" altLang="zh-CN" sz="2400" b="1" dirty="0" smtClean="0">
                <a:solidFill>
                  <a:schemeClr val="bg1"/>
                </a:solidFill>
              </a:rPr>
              <a:t>原因</a:t>
            </a:r>
            <a:r>
              <a:rPr lang="en-US" altLang="zh-CN" sz="2400" b="1" dirty="0">
                <a:solidFill>
                  <a:schemeClr val="bg1"/>
                </a:solidFill>
              </a:rPr>
              <a:t>2</a:t>
            </a:r>
            <a:r>
              <a:rPr lang="zh-CN" altLang="zh-CN" sz="2400" b="1" dirty="0">
                <a:solidFill>
                  <a:schemeClr val="bg1"/>
                </a:solidFill>
              </a:rPr>
              <a:t>：个人能影响政府和公司的决定。</a:t>
            </a:r>
            <a:endParaRPr lang="en-US" altLang="zh-CN" sz="2400" b="1" dirty="0">
              <a:solidFill>
                <a:schemeClr val="bg1"/>
              </a:solidFill>
            </a:endParaRPr>
          </a:p>
          <a:p>
            <a:r>
              <a:rPr lang="zh-CN" altLang="zh-CN" sz="2400" b="1" dirty="0">
                <a:solidFill>
                  <a:schemeClr val="bg1"/>
                </a:solidFill>
              </a:rPr>
              <a:t>举例：如果人人不用一次性纸杯</a:t>
            </a:r>
            <a:r>
              <a:rPr lang="zh-CN" altLang="zh-CN" sz="2400" b="1" dirty="0" smtClean="0">
                <a:solidFill>
                  <a:schemeClr val="bg1"/>
                </a:solidFill>
              </a:rPr>
              <a:t>，就</a:t>
            </a:r>
            <a:r>
              <a:rPr lang="zh-CN" altLang="zh-CN" sz="2400" b="1" dirty="0">
                <a:solidFill>
                  <a:schemeClr val="bg1"/>
                </a:solidFill>
              </a:rPr>
              <a:t>没有公司生产。</a:t>
            </a:r>
            <a:endParaRPr lang="zh-CN" altLang="en-US" sz="2400" b="1"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662734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Environmental protection is one of the most important challenges almost every country is facing. However, whether only governments and big firms have resources and powers to preserve our environment is a controversial issue. My view is that every single citizen could also make a huge difference.</a:t>
            </a:r>
            <a:endParaRPr lang="zh-CN" altLang="zh-CN" b="1" dirty="0">
              <a:solidFill>
                <a:schemeClr val="bg1"/>
              </a:solidFill>
            </a:endParaRPr>
          </a:p>
          <a:p>
            <a:endParaRPr lang="zh-CN" altLang="en-US" sz="20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345858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First, </a:t>
            </a:r>
            <a:r>
              <a:rPr lang="en-US" altLang="zh-CN" b="1" dirty="0" smtClean="0">
                <a:solidFill>
                  <a:schemeClr val="bg1"/>
                </a:solidFill>
              </a:rPr>
              <a:t>it </a:t>
            </a:r>
            <a:r>
              <a:rPr lang="en-US" altLang="zh-CN" b="1" dirty="0">
                <a:solidFill>
                  <a:schemeClr val="bg1"/>
                </a:solidFill>
              </a:rPr>
              <a:t>is human activities that have the greatest impact on environment throughout the history. Both </a:t>
            </a:r>
            <a:r>
              <a:rPr lang="en-US" altLang="zh-CN" b="1" dirty="0" smtClean="0">
                <a:solidFill>
                  <a:schemeClr val="bg1"/>
                </a:solidFill>
              </a:rPr>
              <a:t>environmental pollution and conservation </a:t>
            </a:r>
            <a:r>
              <a:rPr lang="en-US" altLang="zh-CN" b="1" dirty="0">
                <a:solidFill>
                  <a:schemeClr val="bg1"/>
                </a:solidFill>
              </a:rPr>
              <a:t>are the long-term process, and no single government or big company can meet this challenge alone. So, whoever created the problem should solve it; environmental protection needs every one of us to continuously participate in. </a:t>
            </a:r>
            <a:endParaRPr lang="zh-CN" altLang="zh-CN" b="1" dirty="0">
              <a:solidFill>
                <a:schemeClr val="bg1"/>
              </a:solidFill>
            </a:endParaRPr>
          </a:p>
          <a:p>
            <a:endParaRPr lang="zh-CN" altLang="en-US" sz="20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491807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Moreover, the public’s wills and </a:t>
            </a:r>
            <a:r>
              <a:rPr lang="en-US" altLang="zh-CN" b="1" dirty="0" err="1">
                <a:solidFill>
                  <a:schemeClr val="bg1"/>
                </a:solidFill>
              </a:rPr>
              <a:t>behaviours</a:t>
            </a:r>
            <a:r>
              <a:rPr lang="en-US" altLang="zh-CN" b="1" dirty="0">
                <a:solidFill>
                  <a:schemeClr val="bg1"/>
                </a:solidFill>
              </a:rPr>
              <a:t> have a critical influence on government’s polices and company’s strategies. For example, if everyone says “no” to plastic shopping bags and paper cups, the companies that used to manufacture such products will switch to environmental-friendly substitutes in order to survive in the market. </a:t>
            </a:r>
            <a:endParaRPr lang="zh-CN" altLang="zh-CN" b="1" dirty="0">
              <a:solidFill>
                <a:schemeClr val="bg1"/>
              </a:solidFill>
            </a:endParaRPr>
          </a:p>
          <a:p>
            <a:endParaRPr lang="zh-CN" altLang="en-US" sz="20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270002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That is not to say that governments and large companies can not positively contribute. Indeed governments can enact laws and introduce programs to raise the public’s low carbon awareness; companies can promote green products to change the public’s consuming habits. But they also need every citizen’s appreciation and support to bring good results. </a:t>
            </a:r>
            <a:endParaRPr lang="zh-CN" altLang="zh-CN" b="1" dirty="0">
              <a:solidFill>
                <a:schemeClr val="bg1"/>
              </a:solidFill>
            </a:endParaRPr>
          </a:p>
          <a:p>
            <a:endParaRPr lang="zh-CN" altLang="en-US" sz="20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3131452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340768"/>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b="1" dirty="0">
                <a:solidFill>
                  <a:schemeClr val="bg1"/>
                </a:solidFill>
              </a:rPr>
              <a:t>In sum, no effort is too small when we are protecting environment! Meanwhile, local authorities and organizations must shoulder their responsibility to develop low carbon economy at the macro level. Only by doing so can we assure that we could hand this beautiful planet to our next generation, and the next generation after!</a:t>
            </a:r>
            <a:endParaRPr lang="zh-CN" altLang="zh-CN" b="1" dirty="0">
              <a:solidFill>
                <a:schemeClr val="bg1"/>
              </a:solidFill>
            </a:endParaRPr>
          </a:p>
          <a:p>
            <a:r>
              <a:rPr lang="en-US" altLang="zh-CN" sz="2400" b="1" dirty="0">
                <a:solidFill>
                  <a:schemeClr val="bg1"/>
                </a:solidFill>
              </a:rPr>
              <a:t>(260 words)</a:t>
            </a:r>
            <a:endParaRPr lang="zh-CN" altLang="zh-CN" sz="2400" b="1" dirty="0">
              <a:solidFill>
                <a:schemeClr val="bg1"/>
              </a:solidFill>
            </a:endParaRPr>
          </a:p>
          <a:p>
            <a:endParaRPr lang="zh-CN" altLang="en-US" sz="2000" dirty="0">
              <a:solidFill>
                <a:schemeClr val="bg1"/>
              </a:solidFill>
            </a:endParaRPr>
          </a:p>
          <a:p>
            <a:pPr marL="137160" indent="0">
              <a:buNone/>
            </a:pP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669676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198662"/>
            <a:ext cx="7920880" cy="508136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altLang="zh-CN" sz="2400" dirty="0" smtClean="0">
                <a:solidFill>
                  <a:schemeClr val="bg1"/>
                </a:solidFill>
              </a:rPr>
              <a:t>Where to find me? </a:t>
            </a:r>
          </a:p>
          <a:p>
            <a:pPr marL="137160" indent="0">
              <a:buNone/>
            </a:pPr>
            <a:r>
              <a:rPr lang="en-US" altLang="zh-CN" sz="2400" dirty="0" smtClean="0">
                <a:solidFill>
                  <a:schemeClr val="bg1"/>
                </a:solidFill>
              </a:rPr>
              <a:t>                   </a:t>
            </a:r>
            <a:endParaRPr lang="en-US" altLang="zh-CN" sz="2400" dirty="0">
              <a:solidFill>
                <a:schemeClr val="bg1"/>
              </a:solidFill>
            </a:endParaRPr>
          </a:p>
          <a:p>
            <a:pPr marL="137160" indent="0">
              <a:buNone/>
            </a:pPr>
            <a:endParaRPr lang="en-US" altLang="zh-CN" sz="2400" dirty="0" smtClean="0">
              <a:solidFill>
                <a:schemeClr val="bg1"/>
              </a:solidFill>
            </a:endParaRPr>
          </a:p>
          <a:p>
            <a:pPr marL="137160" indent="0">
              <a:buNone/>
            </a:pPr>
            <a:endParaRPr lang="en-US" altLang="zh-CN" sz="2400" dirty="0">
              <a:solidFill>
                <a:schemeClr val="bg1"/>
              </a:solidFill>
            </a:endParaRPr>
          </a:p>
          <a:p>
            <a:pPr marL="137160" indent="0">
              <a:buNone/>
            </a:pPr>
            <a:r>
              <a:rPr lang="en-US" altLang="zh-CN" sz="2400" dirty="0" smtClean="0">
                <a:solidFill>
                  <a:schemeClr val="bg1"/>
                </a:solidFill>
              </a:rPr>
              <a:t>                                 </a:t>
            </a:r>
          </a:p>
          <a:p>
            <a:pPr marL="137160" indent="0">
              <a:buNone/>
            </a:pPr>
            <a:endParaRPr lang="en-US" altLang="zh-CN" sz="1800" dirty="0" smtClean="0">
              <a:solidFill>
                <a:schemeClr val="bg1"/>
              </a:solidFill>
            </a:endParaRPr>
          </a:p>
          <a:p>
            <a:endParaRPr lang="en-US" altLang="zh-CN" sz="2400" dirty="0" smtClean="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96120"/>
            <a:ext cx="1790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186" y="1246969"/>
            <a:ext cx="2190026" cy="1087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883" y="2321706"/>
            <a:ext cx="7226606" cy="4051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629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 </a:t>
            </a:r>
            <a:r>
              <a:rPr lang="zh-CN" altLang="en-US" sz="2400" dirty="0" smtClean="0">
                <a:solidFill>
                  <a:schemeClr val="bg1"/>
                </a:solidFill>
              </a:rPr>
              <a:t>我看评分标准</a:t>
            </a:r>
            <a:endParaRPr lang="zh-CN" altLang="en-US" sz="2400" dirty="0">
              <a:solidFill>
                <a:schemeClr val="bg1"/>
              </a:solidFill>
            </a:endParaRPr>
          </a:p>
          <a:p>
            <a:endParaRPr lang="en-US" altLang="zh-CN" sz="2400" b="1" dirty="0" smtClean="0">
              <a:solidFill>
                <a:schemeClr val="bg1"/>
              </a:solidFill>
            </a:endParaRPr>
          </a:p>
          <a:p>
            <a:r>
              <a:rPr lang="zh-CN" altLang="en-US" sz="2400" b="1" dirty="0" smtClean="0">
                <a:solidFill>
                  <a:schemeClr val="bg1"/>
                </a:solidFill>
              </a:rPr>
              <a:t>雅</a:t>
            </a:r>
            <a:r>
              <a:rPr lang="zh-CN" altLang="en-US" sz="2400" b="1" dirty="0">
                <a:solidFill>
                  <a:schemeClr val="bg1"/>
                </a:solidFill>
              </a:rPr>
              <a:t>思作文四大评分标准</a:t>
            </a:r>
            <a:endParaRPr lang="en-US" altLang="zh-CN" sz="2400" b="1" dirty="0">
              <a:solidFill>
                <a:schemeClr val="bg1"/>
              </a:solidFill>
            </a:endParaRPr>
          </a:p>
          <a:p>
            <a:endParaRPr lang="en-US" altLang="zh-CN" sz="2400" b="1" dirty="0"/>
          </a:p>
          <a:p>
            <a:pPr marL="137160" indent="0">
              <a:buNone/>
            </a:pPr>
            <a:r>
              <a:rPr lang="en-US" altLang="zh-CN" sz="2400" b="1" dirty="0">
                <a:solidFill>
                  <a:schemeClr val="bg1"/>
                </a:solidFill>
              </a:rPr>
              <a:t>T</a:t>
            </a:r>
            <a:r>
              <a:rPr lang="en-US" altLang="zh-CN" sz="2400" dirty="0">
                <a:solidFill>
                  <a:schemeClr val="bg1"/>
                </a:solidFill>
              </a:rPr>
              <a:t>ask </a:t>
            </a:r>
            <a:r>
              <a:rPr lang="en-US" altLang="zh-CN" sz="2400" b="1" dirty="0">
                <a:solidFill>
                  <a:schemeClr val="bg1"/>
                </a:solidFill>
              </a:rPr>
              <a:t>R</a:t>
            </a:r>
            <a:r>
              <a:rPr lang="en-US" altLang="zh-CN" sz="2400" dirty="0">
                <a:solidFill>
                  <a:schemeClr val="bg1"/>
                </a:solidFill>
              </a:rPr>
              <a:t>esponse</a:t>
            </a:r>
            <a:r>
              <a:rPr lang="zh-CN" altLang="en-US" sz="2400" dirty="0">
                <a:solidFill>
                  <a:schemeClr val="bg1"/>
                </a:solidFill>
              </a:rPr>
              <a:t>  （任务回应）</a:t>
            </a:r>
            <a:endParaRPr lang="en-US" altLang="zh-CN" sz="2400" dirty="0">
              <a:solidFill>
                <a:schemeClr val="bg1"/>
              </a:solidFill>
            </a:endParaRPr>
          </a:p>
          <a:p>
            <a:pPr marL="137160" indent="0">
              <a:buNone/>
            </a:pPr>
            <a:r>
              <a:rPr lang="en-US" altLang="zh-CN" sz="2400" b="1" dirty="0">
                <a:solidFill>
                  <a:schemeClr val="bg1"/>
                </a:solidFill>
              </a:rPr>
              <a:t>C</a:t>
            </a:r>
            <a:r>
              <a:rPr lang="en-US" altLang="zh-CN" sz="2400" dirty="0">
                <a:solidFill>
                  <a:schemeClr val="bg1"/>
                </a:solidFill>
              </a:rPr>
              <a:t>oherence and </a:t>
            </a:r>
            <a:r>
              <a:rPr lang="en-US" altLang="zh-CN" sz="2400" b="1" dirty="0">
                <a:solidFill>
                  <a:schemeClr val="bg1"/>
                </a:solidFill>
              </a:rPr>
              <a:t>C</a:t>
            </a:r>
            <a:r>
              <a:rPr lang="en-US" altLang="zh-CN" sz="2400" dirty="0">
                <a:solidFill>
                  <a:schemeClr val="bg1"/>
                </a:solidFill>
              </a:rPr>
              <a:t>ohesion</a:t>
            </a:r>
            <a:r>
              <a:rPr lang="zh-CN" altLang="zh-CN" sz="2400" dirty="0">
                <a:solidFill>
                  <a:schemeClr val="bg1"/>
                </a:solidFill>
              </a:rPr>
              <a:t>（一致与连接）</a:t>
            </a:r>
            <a:endParaRPr lang="en-US" altLang="zh-CN" sz="2400" dirty="0">
              <a:solidFill>
                <a:schemeClr val="bg1"/>
              </a:solidFill>
            </a:endParaRPr>
          </a:p>
          <a:p>
            <a:pPr marL="137160" indent="0">
              <a:buNone/>
            </a:pPr>
            <a:r>
              <a:rPr lang="en-US" altLang="zh-CN" sz="2400" b="1" dirty="0">
                <a:solidFill>
                  <a:schemeClr val="bg1"/>
                </a:solidFill>
              </a:rPr>
              <a:t>L</a:t>
            </a:r>
            <a:r>
              <a:rPr lang="en-US" altLang="zh-CN" sz="2400" dirty="0">
                <a:solidFill>
                  <a:schemeClr val="bg1"/>
                </a:solidFill>
              </a:rPr>
              <a:t>exical </a:t>
            </a:r>
            <a:r>
              <a:rPr lang="en-US" altLang="zh-CN" sz="2400" b="1" dirty="0">
                <a:solidFill>
                  <a:schemeClr val="bg1"/>
                </a:solidFill>
              </a:rPr>
              <a:t>R</a:t>
            </a:r>
            <a:r>
              <a:rPr lang="en-US" altLang="zh-CN" sz="2400" dirty="0">
                <a:solidFill>
                  <a:schemeClr val="bg1"/>
                </a:solidFill>
              </a:rPr>
              <a:t>esource</a:t>
            </a:r>
            <a:r>
              <a:rPr lang="zh-CN" altLang="zh-CN" sz="2400" dirty="0">
                <a:solidFill>
                  <a:schemeClr val="bg1"/>
                </a:solidFill>
              </a:rPr>
              <a:t>（词汇资源）</a:t>
            </a:r>
            <a:endParaRPr lang="en-US" altLang="zh-CN" sz="2400" dirty="0">
              <a:solidFill>
                <a:schemeClr val="bg1"/>
              </a:solidFill>
            </a:endParaRPr>
          </a:p>
          <a:p>
            <a:pPr marL="137160" indent="0">
              <a:buNone/>
            </a:pPr>
            <a:r>
              <a:rPr lang="en-US" altLang="zh-CN" sz="2400" b="1" dirty="0">
                <a:solidFill>
                  <a:schemeClr val="bg1"/>
                </a:solidFill>
              </a:rPr>
              <a:t>G</a:t>
            </a:r>
            <a:r>
              <a:rPr lang="en-US" altLang="zh-CN" sz="2400" dirty="0">
                <a:solidFill>
                  <a:schemeClr val="bg1"/>
                </a:solidFill>
              </a:rPr>
              <a:t>rammatical </a:t>
            </a:r>
            <a:r>
              <a:rPr lang="en-US" altLang="zh-CN" sz="2400" b="1" dirty="0">
                <a:solidFill>
                  <a:schemeClr val="bg1"/>
                </a:solidFill>
              </a:rPr>
              <a:t>R</a:t>
            </a:r>
            <a:r>
              <a:rPr lang="en-US" altLang="zh-CN" sz="2400" dirty="0">
                <a:solidFill>
                  <a:schemeClr val="bg1"/>
                </a:solidFill>
              </a:rPr>
              <a:t>ange and </a:t>
            </a:r>
            <a:r>
              <a:rPr lang="en-US" altLang="zh-CN" sz="2400" b="1" dirty="0">
                <a:solidFill>
                  <a:schemeClr val="bg1"/>
                </a:solidFill>
              </a:rPr>
              <a:t>A</a:t>
            </a:r>
            <a:r>
              <a:rPr lang="en-US" altLang="zh-CN" sz="2400" dirty="0">
                <a:solidFill>
                  <a:schemeClr val="bg1"/>
                </a:solidFill>
              </a:rPr>
              <a:t>ccuracy</a:t>
            </a:r>
            <a:r>
              <a:rPr lang="zh-CN" altLang="zh-CN" sz="2400" dirty="0">
                <a:solidFill>
                  <a:schemeClr val="bg1"/>
                </a:solidFill>
              </a:rPr>
              <a:t>（语法范围与正确性）</a:t>
            </a:r>
            <a:endParaRPr lang="en-US" altLang="zh-CN" sz="2400" dirty="0">
              <a:solidFill>
                <a:schemeClr val="bg1"/>
              </a:solidFill>
            </a:endParaRPr>
          </a:p>
          <a:p>
            <a:endParaRPr lang="en-US" altLang="zh-CN" sz="2400" dirty="0" smtClean="0">
              <a:solidFill>
                <a:schemeClr val="bg1"/>
              </a:solidFill>
            </a:endParaRPr>
          </a:p>
          <a:p>
            <a:endParaRPr lang="en-US" altLang="zh-CN" sz="2400" dirty="0">
              <a:solidFill>
                <a:schemeClr val="bg1"/>
              </a:solidFill>
            </a:endParaRPr>
          </a:p>
          <a:p>
            <a:endParaRPr lang="en-US" altLang="zh-CN" sz="2400" dirty="0" smtClean="0">
              <a:solidFill>
                <a:schemeClr val="bg1"/>
              </a:solidFill>
            </a:endParaRPr>
          </a:p>
          <a:p>
            <a:endParaRPr lang="en-US" altLang="zh-CN" sz="2400" dirty="0" smtClean="0">
              <a:solidFill>
                <a:schemeClr val="bg1"/>
              </a:solidFill>
            </a:endParaRPr>
          </a:p>
          <a:p>
            <a:endParaRPr lang="en-US" altLang="zh-CN" sz="24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1850329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1198662"/>
            <a:ext cx="7920880" cy="508136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en-US" altLang="zh-CN" sz="2400" dirty="0" smtClean="0">
              <a:solidFill>
                <a:schemeClr val="bg1"/>
              </a:solidFill>
            </a:endParaRPr>
          </a:p>
          <a:p>
            <a:r>
              <a:rPr lang="zh-CN" altLang="en-US" sz="3200" b="1" dirty="0" smtClean="0">
                <a:solidFill>
                  <a:schemeClr val="bg1"/>
                </a:solidFill>
              </a:rPr>
              <a:t>不要像我当年一样选错功法啊！</a:t>
            </a:r>
            <a:endParaRPr lang="en-US" altLang="zh-CN" sz="3200" b="1" dirty="0">
              <a:solidFill>
                <a:schemeClr val="bg1"/>
              </a:solidFill>
            </a:endParaRPr>
          </a:p>
          <a:p>
            <a:r>
              <a:rPr lang="zh-CN" altLang="en-US" sz="3200" b="1" dirty="0" smtClean="0">
                <a:solidFill>
                  <a:schemeClr val="bg1"/>
                </a:solidFill>
              </a:rPr>
              <a:t>加油吧</a:t>
            </a:r>
            <a:r>
              <a:rPr lang="zh-CN" altLang="en-US" sz="3200" b="1" dirty="0">
                <a:solidFill>
                  <a:schemeClr val="bg1"/>
                </a:solidFill>
              </a:rPr>
              <a:t>，</a:t>
            </a:r>
            <a:r>
              <a:rPr lang="zh-CN" altLang="en-US" sz="3200" b="1" dirty="0" smtClean="0">
                <a:solidFill>
                  <a:schemeClr val="bg1"/>
                </a:solidFill>
              </a:rPr>
              <a:t>学弟</a:t>
            </a:r>
            <a:r>
              <a:rPr lang="zh-CN" altLang="en-US" sz="3200" b="1" dirty="0">
                <a:solidFill>
                  <a:schemeClr val="bg1"/>
                </a:solidFill>
              </a:rPr>
              <a:t>学</a:t>
            </a:r>
            <a:r>
              <a:rPr lang="zh-CN" altLang="en-US" sz="3200" b="1" dirty="0" smtClean="0">
                <a:solidFill>
                  <a:schemeClr val="bg1"/>
                </a:solidFill>
              </a:rPr>
              <a:t>妹们，</a:t>
            </a:r>
            <a:endParaRPr lang="en-US" altLang="zh-CN" sz="3200" b="1" dirty="0" smtClean="0">
              <a:solidFill>
                <a:schemeClr val="bg1"/>
              </a:solidFill>
            </a:endParaRPr>
          </a:p>
          <a:p>
            <a:r>
              <a:rPr lang="zh-CN" altLang="en-US" sz="3200" b="1" dirty="0" smtClean="0">
                <a:solidFill>
                  <a:schemeClr val="bg1"/>
                </a:solidFill>
              </a:rPr>
              <a:t>学长</a:t>
            </a:r>
            <a:r>
              <a:rPr lang="zh-CN" altLang="en-US" sz="3200" b="1" dirty="0">
                <a:solidFill>
                  <a:schemeClr val="bg1"/>
                </a:solidFill>
              </a:rPr>
              <a:t>只能帮你到</a:t>
            </a:r>
            <a:r>
              <a:rPr lang="zh-CN" altLang="en-US" sz="3200" b="1" dirty="0" smtClean="0">
                <a:solidFill>
                  <a:schemeClr val="bg1"/>
                </a:solidFill>
              </a:rPr>
              <a:t>这里了！</a:t>
            </a:r>
            <a:endParaRPr lang="en-US" altLang="zh-CN" sz="3200" b="1" dirty="0" smtClean="0">
              <a:solidFill>
                <a:schemeClr val="bg1"/>
              </a:solidFill>
            </a:endParaRPr>
          </a:p>
          <a:p>
            <a:r>
              <a:rPr lang="zh-CN" altLang="en-US" sz="3200" b="1" dirty="0" smtClean="0">
                <a:solidFill>
                  <a:schemeClr val="bg1"/>
                </a:solidFill>
              </a:rPr>
              <a:t>关掉话筒，</a:t>
            </a:r>
            <a:endParaRPr lang="en-US" altLang="zh-CN" sz="3200" b="1" dirty="0" smtClean="0">
              <a:solidFill>
                <a:schemeClr val="bg1"/>
              </a:solidFill>
            </a:endParaRPr>
          </a:p>
          <a:p>
            <a:r>
              <a:rPr lang="zh-CN" altLang="en-US" sz="3200" b="1" dirty="0">
                <a:solidFill>
                  <a:schemeClr val="bg1"/>
                </a:solidFill>
              </a:rPr>
              <a:t>起身</a:t>
            </a:r>
            <a:r>
              <a:rPr lang="zh-CN" altLang="en-US" sz="3200" b="1" dirty="0" smtClean="0">
                <a:solidFill>
                  <a:schemeClr val="bg1"/>
                </a:solidFill>
              </a:rPr>
              <a:t>离去，</a:t>
            </a:r>
            <a:endParaRPr lang="en-US" altLang="zh-CN" sz="3200" b="1" dirty="0">
              <a:solidFill>
                <a:schemeClr val="bg1"/>
              </a:solidFill>
            </a:endParaRPr>
          </a:p>
          <a:p>
            <a:r>
              <a:rPr lang="zh-CN" altLang="en-US" sz="3200" b="1" dirty="0" smtClean="0">
                <a:solidFill>
                  <a:schemeClr val="bg1"/>
                </a:solidFill>
              </a:rPr>
              <a:t>深藏功与名</a:t>
            </a:r>
            <a:r>
              <a:rPr lang="en-US" altLang="zh-CN" sz="3200" b="1" dirty="0" smtClean="0">
                <a:solidFill>
                  <a:schemeClr val="bg1"/>
                </a:solidFill>
              </a:rPr>
              <a:t>……</a:t>
            </a:r>
            <a:endParaRPr lang="zh-CN" altLang="en-US" sz="32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311" y="2348880"/>
            <a:ext cx="2224934" cy="3074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800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 </a:t>
            </a:r>
            <a:r>
              <a:rPr lang="zh-CN" altLang="en-US" sz="2400" dirty="0" smtClean="0">
                <a:solidFill>
                  <a:schemeClr val="bg1"/>
                </a:solidFill>
              </a:rPr>
              <a:t>我看评分标准</a:t>
            </a:r>
            <a:endParaRPr lang="en-US" altLang="zh-CN" sz="2400" dirty="0">
              <a:solidFill>
                <a:schemeClr val="bg1"/>
              </a:solidFill>
            </a:endParaRPr>
          </a:p>
          <a:p>
            <a:r>
              <a:rPr lang="en-US" altLang="zh-CN" sz="2400" dirty="0" smtClean="0">
                <a:solidFill>
                  <a:schemeClr val="bg1"/>
                </a:solidFill>
              </a:rPr>
              <a:t>                                        </a:t>
            </a:r>
            <a:r>
              <a:rPr lang="en-US" altLang="zh-CN" sz="9600" dirty="0" smtClean="0">
                <a:solidFill>
                  <a:schemeClr val="bg1"/>
                </a:solidFill>
              </a:rPr>
              <a:t>7</a:t>
            </a:r>
            <a:endParaRPr lang="en-US" altLang="zh-CN" sz="9600" dirty="0">
              <a:solidFill>
                <a:schemeClr val="bg1"/>
              </a:solidFill>
            </a:endParaRPr>
          </a:p>
          <a:p>
            <a:endParaRPr lang="zh-CN" altLang="en-US" sz="2400" dirty="0">
              <a:solidFill>
                <a:schemeClr val="bg1"/>
              </a:solidFill>
            </a:endParaRPr>
          </a:p>
        </p:txBody>
      </p:sp>
    </p:spTree>
    <p:extLst>
      <p:ext uri="{BB962C8B-B14F-4D97-AF65-F5344CB8AC3E}">
        <p14:creationId xmlns:p14="http://schemas.microsoft.com/office/powerpoint/2010/main" val="891221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 </a:t>
            </a:r>
            <a:r>
              <a:rPr lang="zh-CN" altLang="en-US" sz="2400" dirty="0" smtClean="0">
                <a:solidFill>
                  <a:schemeClr val="bg1"/>
                </a:solidFill>
              </a:rPr>
              <a:t>我看评分标准</a:t>
            </a:r>
            <a:endParaRPr lang="en-US" altLang="zh-CN" sz="2400" dirty="0" smtClean="0">
              <a:solidFill>
                <a:schemeClr val="bg1"/>
              </a:solidFill>
            </a:endParaRPr>
          </a:p>
          <a:p>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72816"/>
            <a:ext cx="8064896" cy="462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206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a:t>
            </a:r>
            <a:r>
              <a:rPr lang="en-US" altLang="zh-CN" sz="2400" dirty="0" smtClean="0">
                <a:solidFill>
                  <a:schemeClr val="bg1"/>
                </a:solidFill>
              </a:rPr>
              <a:t>.</a:t>
            </a:r>
            <a:r>
              <a:rPr lang="zh-CN" altLang="en-US" sz="2400" dirty="0">
                <a:solidFill>
                  <a:schemeClr val="bg1"/>
                </a:solidFill>
              </a:rPr>
              <a:t>我看评分标准</a:t>
            </a:r>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54" y="1844824"/>
            <a:ext cx="8200600" cy="461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441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副标题 2"/>
          <p:cNvSpPr txBox="1">
            <a:spLocks/>
          </p:cNvSpPr>
          <p:nvPr/>
        </p:nvSpPr>
        <p:spPr>
          <a:xfrm>
            <a:off x="467544" y="908720"/>
            <a:ext cx="8208912" cy="489654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altLang="zh-CN" sz="2400" b="1" dirty="0" smtClean="0">
              <a:solidFill>
                <a:schemeClr val="bg1"/>
              </a:solidFill>
              <a:latin typeface="Arial" pitchFamily="34" charset="0"/>
              <a:ea typeface="宋体" pitchFamily="2" charset="-122"/>
              <a:cs typeface="Arial" pitchFamily="34" charset="0"/>
            </a:endParaRPr>
          </a:p>
          <a:p>
            <a:r>
              <a:rPr lang="en-US" altLang="zh-CN" sz="2400" dirty="0">
                <a:solidFill>
                  <a:schemeClr val="bg1"/>
                </a:solidFill>
              </a:rPr>
              <a:t>I</a:t>
            </a:r>
            <a:r>
              <a:rPr lang="en-US" altLang="zh-CN" sz="2400" dirty="0" smtClean="0">
                <a:solidFill>
                  <a:schemeClr val="bg1"/>
                </a:solidFill>
              </a:rPr>
              <a:t>.</a:t>
            </a:r>
            <a:r>
              <a:rPr lang="zh-CN" altLang="en-US" sz="2400" dirty="0">
                <a:solidFill>
                  <a:schemeClr val="bg1"/>
                </a:solidFill>
              </a:rPr>
              <a:t>我看评分标准</a:t>
            </a:r>
            <a:endParaRPr lang="en-US" altLang="zh-CN" sz="2000" dirty="0">
              <a:solidFill>
                <a:schemeClr val="bg1"/>
              </a:solidFill>
            </a:endParaRPr>
          </a:p>
          <a:p>
            <a:endParaRPr lang="en-US" altLang="zh-CN" sz="2000" dirty="0">
              <a:solidFill>
                <a:schemeClr val="bg1"/>
              </a:solidFill>
            </a:endParaRPr>
          </a:p>
          <a:p>
            <a:endParaRPr lang="zh-CN" altLang="en-US" sz="2400"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57363"/>
            <a:ext cx="8208912" cy="470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938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顶峰">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顶峰">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640</TotalTime>
  <Words>1805</Words>
  <Application>Microsoft Office PowerPoint</Application>
  <PresentationFormat>全屏显示(4:3)</PresentationFormat>
  <Paragraphs>277</Paragraphs>
  <Slides>50</Slides>
  <Notes>0</Notes>
  <HiddenSlides>0</HiddenSlides>
  <MMClips>0</MMClips>
  <ScaleCrop>false</ScaleCrop>
  <HeadingPairs>
    <vt:vector size="4" baseType="variant">
      <vt:variant>
        <vt:lpstr>主题</vt:lpstr>
      </vt:variant>
      <vt:variant>
        <vt:i4>1</vt:i4>
      </vt:variant>
      <vt:variant>
        <vt:lpstr>幻灯片标题</vt:lpstr>
      </vt:variant>
      <vt:variant>
        <vt:i4>50</vt:i4>
      </vt:variant>
    </vt:vector>
  </HeadingPairs>
  <TitlesOfParts>
    <vt:vector size="51" baseType="lpstr">
      <vt:lpstr>顶峰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贵学教育</dc:title>
  <dc:creator>微软用户</dc:creator>
  <cp:lastModifiedBy>微软用户</cp:lastModifiedBy>
  <cp:revision>60</cp:revision>
  <dcterms:created xsi:type="dcterms:W3CDTF">2012-09-20T02:01:05Z</dcterms:created>
  <dcterms:modified xsi:type="dcterms:W3CDTF">2012-10-15T10:10:29Z</dcterms:modified>
</cp:coreProperties>
</file>