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64" r:id="rId4"/>
    <p:sldId id="400" r:id="rId5"/>
    <p:sldId id="390" r:id="rId6"/>
    <p:sldId id="391" r:id="rId7"/>
    <p:sldId id="267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56" r:id="rId18"/>
    <p:sldId id="374" r:id="rId19"/>
    <p:sldId id="375" r:id="rId20"/>
    <p:sldId id="376" r:id="rId21"/>
    <p:sldId id="377" r:id="rId22"/>
    <p:sldId id="336" r:id="rId23"/>
    <p:sldId id="379" r:id="rId24"/>
    <p:sldId id="380" r:id="rId25"/>
    <p:sldId id="337" r:id="rId26"/>
    <p:sldId id="381" r:id="rId27"/>
    <p:sldId id="339" r:id="rId28"/>
    <p:sldId id="382" r:id="rId29"/>
    <p:sldId id="341" r:id="rId30"/>
    <p:sldId id="383" r:id="rId31"/>
    <p:sldId id="395" r:id="rId32"/>
    <p:sldId id="384" r:id="rId33"/>
    <p:sldId id="342" r:id="rId34"/>
    <p:sldId id="385" r:id="rId35"/>
    <p:sldId id="396" r:id="rId36"/>
    <p:sldId id="386" r:id="rId37"/>
    <p:sldId id="394" r:id="rId38"/>
    <p:sldId id="387" r:id="rId39"/>
    <p:sldId id="296" r:id="rId40"/>
    <p:sldId id="343" r:id="rId41"/>
    <p:sldId id="393" r:id="rId42"/>
    <p:sldId id="388" r:id="rId43"/>
    <p:sldId id="389" r:id="rId44"/>
    <p:sldId id="363" r:id="rId45"/>
    <p:sldId id="397" r:id="rId46"/>
    <p:sldId id="398" r:id="rId47"/>
    <p:sldId id="288" r:id="rId48"/>
    <p:sldId id="399" r:id="rId4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0" autoAdjust="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7648-31E0-411A-A31E-93A00B397776}" type="datetimeFigureOut">
              <a:rPr lang="zh-CN" altLang="en-US" smtClean="0"/>
              <a:t>2012-10-22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FD77-B57E-43DE-9596-A25B8DF0EF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7648-31E0-411A-A31E-93A00B397776}" type="datetimeFigureOut">
              <a:rPr lang="zh-CN" altLang="en-US" smtClean="0"/>
              <a:t>2012-10-22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FD77-B57E-43DE-9596-A25B8DF0E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7648-31E0-411A-A31E-93A00B397776}" type="datetimeFigureOut">
              <a:rPr lang="zh-CN" altLang="en-US" smtClean="0"/>
              <a:t>2012-10-22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FD77-B57E-43DE-9596-A25B8DF0E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7648-31E0-411A-A31E-93A00B397776}" type="datetimeFigureOut">
              <a:rPr lang="zh-CN" altLang="en-US" smtClean="0"/>
              <a:t>2012-10-22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FD77-B57E-43DE-9596-A25B8DF0E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7648-31E0-411A-A31E-93A00B397776}" type="datetimeFigureOut">
              <a:rPr lang="zh-CN" altLang="en-US" smtClean="0"/>
              <a:t>2012-10-22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00FD77-B57E-43DE-9596-A25B8DF0E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7648-31E0-411A-A31E-93A00B397776}" type="datetimeFigureOut">
              <a:rPr lang="zh-CN" altLang="en-US" smtClean="0"/>
              <a:t>2012-10-22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FD77-B57E-43DE-9596-A25B8DF0E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7648-31E0-411A-A31E-93A00B397776}" type="datetimeFigureOut">
              <a:rPr lang="zh-CN" altLang="en-US" smtClean="0"/>
              <a:t>2012-10-22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FD77-B57E-43DE-9596-A25B8DF0E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7648-31E0-411A-A31E-93A00B397776}" type="datetimeFigureOut">
              <a:rPr lang="zh-CN" altLang="en-US" smtClean="0"/>
              <a:t>2012-10-22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FD77-B57E-43DE-9596-A25B8DF0E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7648-31E0-411A-A31E-93A00B397776}" type="datetimeFigureOut">
              <a:rPr lang="zh-CN" altLang="en-US" smtClean="0"/>
              <a:t>2012-10-22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FD77-B57E-43DE-9596-A25B8DF0E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7648-31E0-411A-A31E-93A00B397776}" type="datetimeFigureOut">
              <a:rPr lang="zh-CN" altLang="en-US" smtClean="0"/>
              <a:t>2012-10-22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FD77-B57E-43DE-9596-A25B8DF0E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zh-CN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单击图标添加图片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7648-31E0-411A-A31E-93A00B397776}" type="datetimeFigureOut">
              <a:rPr lang="zh-CN" altLang="en-US" smtClean="0"/>
              <a:t>2012-10-22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FD77-B57E-43DE-9596-A25B8DF0E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B47648-31E0-411A-A31E-93A00B397776}" type="datetimeFigureOut">
              <a:rPr lang="zh-CN" altLang="en-US" smtClean="0"/>
              <a:t>2012-10-22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00FD77-B57E-43DE-9596-A25B8DF0E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41460" y="3212975"/>
            <a:ext cx="4881465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127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ea"/>
                <a:ea typeface="+mj-ea"/>
              </a:rPr>
              <a:t>雅思听力口语大道真经</a:t>
            </a:r>
            <a:endParaRPr lang="zh-CN" alt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616" y="2846132"/>
            <a:ext cx="937442" cy="1446550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8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方正细等线简体" pitchFamily="2" charset="-122"/>
                <a:ea typeface="方正细等线简体" pitchFamily="2" charset="-122"/>
              </a:rPr>
              <a:t>{</a:t>
            </a:r>
            <a:endParaRPr lang="zh-CN" altLang="en-US" sz="8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方正细等线简体" pitchFamily="2" charset="-122"/>
              <a:ea typeface="方正细等线简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 rot="10800000">
            <a:off x="7236296" y="2997532"/>
            <a:ext cx="5774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8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方正细等线简体" pitchFamily="2" charset="-122"/>
                <a:ea typeface="方正细等线简体" pitchFamily="2" charset="-122"/>
              </a:rPr>
              <a:t>{</a:t>
            </a:r>
            <a:endParaRPr lang="zh-CN" altLang="en-US" sz="8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方正细等线简体" pitchFamily="2" charset="-122"/>
              <a:ea typeface="方正细等线简体" pitchFamily="2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264161"/>
              </p:ext>
            </p:extLst>
          </p:nvPr>
        </p:nvGraphicFramePr>
        <p:xfrm>
          <a:off x="2676034" y="5013176"/>
          <a:ext cx="37444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新浪微博：</a:t>
                      </a:r>
                      <a:r>
                        <a:rPr lang="en-US" altLang="zh-CN" dirty="0" smtClean="0"/>
                        <a:t>@</a:t>
                      </a:r>
                      <a:r>
                        <a:rPr lang="zh-CN" altLang="en-US" dirty="0" smtClean="0"/>
                        <a:t>刘洪波</a:t>
                      </a:r>
                      <a:r>
                        <a:rPr lang="en-US" altLang="zh-CN" dirty="0" smtClean="0"/>
                        <a:t>-</a:t>
                      </a:r>
                      <a:r>
                        <a:rPr lang="zh-CN" altLang="en-US" dirty="0" smtClean="0"/>
                        <a:t>贵学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1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33264" y="1052736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zh-CN" altLang="en-US" sz="9600" dirty="0" smtClean="0">
                <a:solidFill>
                  <a:schemeClr val="bg1"/>
                </a:solidFill>
              </a:rPr>
              <a:t>        目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6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33264" y="1052736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zh-CN" altLang="en-US" sz="9600" dirty="0" smtClean="0">
                <a:solidFill>
                  <a:schemeClr val="bg1"/>
                </a:solidFill>
              </a:rPr>
              <a:t>      木目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8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33264" y="1052736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zh-CN" altLang="en-US" sz="4800" dirty="0" smtClean="0">
                <a:solidFill>
                  <a:schemeClr val="bg1"/>
                </a:solidFill>
              </a:rPr>
              <a:t>                 </a:t>
            </a:r>
            <a:r>
              <a:rPr lang="en-US" altLang="zh-CN" sz="4800" dirty="0" err="1" smtClean="0">
                <a:solidFill>
                  <a:schemeClr val="bg1"/>
                </a:solidFill>
              </a:rPr>
              <a:t>xiang</a:t>
            </a:r>
            <a:endParaRPr lang="en-US" altLang="zh-CN" sz="4800" dirty="0" smtClean="0">
              <a:solidFill>
                <a:schemeClr val="bg1"/>
              </a:solidFill>
            </a:endParaRPr>
          </a:p>
          <a:p>
            <a:r>
              <a:rPr lang="en-US" altLang="zh-CN" sz="9600" dirty="0">
                <a:solidFill>
                  <a:schemeClr val="bg1"/>
                </a:solidFill>
              </a:rPr>
              <a:t> </a:t>
            </a:r>
            <a:r>
              <a:rPr lang="en-US" altLang="zh-CN" sz="9600" dirty="0" smtClean="0">
                <a:solidFill>
                  <a:schemeClr val="bg1"/>
                </a:solidFill>
              </a:rPr>
              <a:t>     </a:t>
            </a:r>
            <a:r>
              <a:rPr lang="zh-CN" altLang="en-US" sz="9600" dirty="0" smtClean="0">
                <a:solidFill>
                  <a:schemeClr val="bg1"/>
                </a:solidFill>
              </a:rPr>
              <a:t>木目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33264" y="1052736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en-US" altLang="zh-CN" sz="4800" dirty="0" smtClean="0">
                <a:solidFill>
                  <a:schemeClr val="bg1"/>
                </a:solidFill>
              </a:rPr>
              <a:t>                 boy</a:t>
            </a:r>
          </a:p>
          <a:p>
            <a:r>
              <a:rPr lang="en-US" altLang="zh-CN" sz="4800" dirty="0">
                <a:solidFill>
                  <a:schemeClr val="bg1"/>
                </a:solidFill>
              </a:rPr>
              <a:t> </a:t>
            </a:r>
            <a:r>
              <a:rPr lang="en-US" altLang="zh-CN" sz="4800" dirty="0" smtClean="0">
                <a:solidFill>
                  <a:schemeClr val="bg1"/>
                </a:solidFill>
              </a:rPr>
              <a:t>                soy</a:t>
            </a:r>
          </a:p>
          <a:p>
            <a:r>
              <a:rPr lang="en-US" altLang="zh-CN" sz="4800" dirty="0">
                <a:solidFill>
                  <a:schemeClr val="bg1"/>
                </a:solidFill>
              </a:rPr>
              <a:t> </a:t>
            </a:r>
            <a:r>
              <a:rPr lang="en-US" altLang="zh-CN" sz="4800" dirty="0" smtClean="0">
                <a:solidFill>
                  <a:schemeClr val="bg1"/>
                </a:solidFill>
              </a:rPr>
              <a:t>                toy</a:t>
            </a:r>
          </a:p>
          <a:p>
            <a:r>
              <a:rPr lang="en-US" altLang="zh-CN" sz="4800" dirty="0">
                <a:solidFill>
                  <a:schemeClr val="bg1"/>
                </a:solidFill>
              </a:rPr>
              <a:t> 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1115616" y="1052736"/>
            <a:ext cx="7526560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en-US" altLang="zh-CN" sz="4800" dirty="0">
                <a:solidFill>
                  <a:schemeClr val="bg1"/>
                </a:solidFill>
              </a:rPr>
              <a:t>s</a:t>
            </a:r>
            <a:r>
              <a:rPr lang="en-US" altLang="zh-CN" sz="4800" dirty="0" smtClean="0">
                <a:solidFill>
                  <a:schemeClr val="bg1"/>
                </a:solidFill>
              </a:rPr>
              <a:t>tatistics</a:t>
            </a:r>
          </a:p>
          <a:p>
            <a:r>
              <a:rPr lang="en-US" altLang="zh-CN" sz="4800" dirty="0">
                <a:solidFill>
                  <a:schemeClr val="bg1"/>
                </a:solidFill>
              </a:rPr>
              <a:t>s</a:t>
            </a:r>
            <a:r>
              <a:rPr lang="en-US" altLang="zh-CN" sz="4800" dirty="0" smtClean="0">
                <a:solidFill>
                  <a:schemeClr val="bg1"/>
                </a:solidFill>
              </a:rPr>
              <a:t>ophisticated</a:t>
            </a:r>
          </a:p>
          <a:p>
            <a:r>
              <a:rPr lang="en-US" altLang="zh-CN" sz="4800" dirty="0">
                <a:solidFill>
                  <a:schemeClr val="bg1"/>
                </a:solidFill>
              </a:rPr>
              <a:t>p</a:t>
            </a:r>
            <a:r>
              <a:rPr lang="en-US" altLang="zh-CN" sz="4800" dirty="0" smtClean="0">
                <a:solidFill>
                  <a:schemeClr val="bg1"/>
                </a:solidFill>
              </a:rPr>
              <a:t>hilosophy</a:t>
            </a:r>
          </a:p>
          <a:p>
            <a:r>
              <a:rPr lang="en-US" altLang="zh-CN" sz="4800" dirty="0" smtClean="0">
                <a:solidFill>
                  <a:schemeClr val="bg1"/>
                </a:solidFill>
              </a:rPr>
              <a:t>characteristic               </a:t>
            </a:r>
          </a:p>
          <a:p>
            <a:r>
              <a:rPr lang="en-US" altLang="zh-CN" sz="4800" dirty="0">
                <a:solidFill>
                  <a:schemeClr val="bg1"/>
                </a:solidFill>
              </a:rPr>
              <a:t> </a:t>
            </a:r>
            <a:r>
              <a:rPr lang="en-US" altLang="zh-CN" sz="4800" dirty="0" smtClean="0">
                <a:solidFill>
                  <a:schemeClr val="bg1"/>
                </a:solidFill>
              </a:rPr>
              <a:t>        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9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1115616" y="1052736"/>
            <a:ext cx="7526560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137160" indent="0"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贵</a:t>
            </a:r>
            <a:r>
              <a:rPr lang="zh-CN" altLang="en-US" sz="2400" b="1" dirty="0" smtClean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学</a:t>
            </a:r>
            <a:r>
              <a:rPr lang="zh-CN" altLang="en-US" sz="24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词汇</a:t>
            </a:r>
            <a:r>
              <a:rPr lang="zh-CN" altLang="en-US" sz="2400" b="1" dirty="0" smtClean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大道法则之</a:t>
            </a:r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endParaRPr lang="en-US" altLang="zh-CN" sz="4800" dirty="0" smtClean="0">
              <a:solidFill>
                <a:schemeClr val="bg1"/>
              </a:solidFill>
            </a:endParaRPr>
          </a:p>
          <a:p>
            <a:r>
              <a:rPr lang="en-US" altLang="zh-CN" sz="4800" dirty="0" smtClean="0">
                <a:solidFill>
                  <a:schemeClr val="bg1"/>
                </a:solidFill>
              </a:rPr>
              <a:t>I. </a:t>
            </a:r>
            <a:r>
              <a:rPr lang="zh-CN" altLang="en-US" sz="4800" dirty="0" smtClean="0">
                <a:solidFill>
                  <a:schemeClr val="bg1"/>
                </a:solidFill>
              </a:rPr>
              <a:t>音</a:t>
            </a:r>
            <a:r>
              <a:rPr lang="en-US" altLang="zh-CN" sz="4800" dirty="0" smtClean="0">
                <a:solidFill>
                  <a:schemeClr val="bg1"/>
                </a:solidFill>
              </a:rPr>
              <a:t>=</a:t>
            </a:r>
            <a:r>
              <a:rPr lang="zh-CN" altLang="en-US" sz="4800" dirty="0" smtClean="0">
                <a:solidFill>
                  <a:schemeClr val="bg1"/>
                </a:solidFill>
              </a:rPr>
              <a:t>义</a:t>
            </a:r>
            <a:r>
              <a:rPr lang="en-US" altLang="zh-CN" sz="4800" dirty="0" smtClean="0">
                <a:solidFill>
                  <a:schemeClr val="bg1"/>
                </a:solidFill>
              </a:rPr>
              <a:t>&gt;</a:t>
            </a:r>
            <a:r>
              <a:rPr lang="zh-CN" altLang="en-US" sz="4800" dirty="0" smtClean="0">
                <a:solidFill>
                  <a:schemeClr val="bg1"/>
                </a:solidFill>
              </a:rPr>
              <a:t>形</a:t>
            </a:r>
            <a:endParaRPr lang="en-US" altLang="zh-CN" sz="4800" dirty="0" smtClean="0">
              <a:solidFill>
                <a:schemeClr val="bg1"/>
              </a:solidFill>
            </a:endParaRPr>
          </a:p>
          <a:p>
            <a:r>
              <a:rPr lang="en-US" altLang="zh-CN" sz="4800" dirty="0">
                <a:solidFill>
                  <a:schemeClr val="bg1"/>
                </a:solidFill>
              </a:rPr>
              <a:t> </a:t>
            </a:r>
            <a:r>
              <a:rPr lang="en-US" altLang="zh-CN" sz="4800" dirty="0" smtClean="0">
                <a:solidFill>
                  <a:schemeClr val="bg1"/>
                </a:solidFill>
              </a:rPr>
              <a:t>        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4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1115616" y="1052736"/>
            <a:ext cx="7526560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en-US" altLang="zh-CN" sz="4800" dirty="0" smtClean="0">
                <a:solidFill>
                  <a:schemeClr val="bg1"/>
                </a:solidFill>
              </a:rPr>
              <a:t>         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83035"/>
            <a:ext cx="5004048" cy="51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2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en-US" altLang="zh-CN" sz="6600" dirty="0" smtClean="0">
                <a:solidFill>
                  <a:schemeClr val="bg1"/>
                </a:solidFill>
              </a:rPr>
              <a:t>         A       W</a:t>
            </a:r>
          </a:p>
          <a:p>
            <a:endParaRPr lang="en-US" altLang="zh-CN" sz="6600" dirty="0" smtClean="0">
              <a:solidFill>
                <a:schemeClr val="bg1"/>
              </a:solidFill>
            </a:endParaRPr>
          </a:p>
          <a:p>
            <a:r>
              <a:rPr lang="en-US" altLang="zh-CN" sz="6600" dirty="0">
                <a:solidFill>
                  <a:schemeClr val="bg1"/>
                </a:solidFill>
              </a:rPr>
              <a:t>e</a:t>
            </a:r>
            <a:r>
              <a:rPr lang="en-US" altLang="zh-CN" sz="6600" dirty="0" smtClean="0">
                <a:solidFill>
                  <a:schemeClr val="bg1"/>
                </a:solidFill>
              </a:rPr>
              <a:t>ye     bird    swim   </a:t>
            </a:r>
            <a:endParaRPr lang="en-US" altLang="zh-CN" sz="6600" dirty="0">
              <a:solidFill>
                <a:schemeClr val="bg1"/>
              </a:solidFill>
            </a:endParaRPr>
          </a:p>
          <a:p>
            <a:endParaRPr lang="en-US" altLang="zh-CN" sz="2400" dirty="0" smtClean="0">
              <a:solidFill>
                <a:schemeClr val="bg1"/>
              </a:solidFill>
            </a:endParaRPr>
          </a:p>
          <a:p>
            <a:endParaRPr lang="en-US" altLang="zh-CN" sz="2400" dirty="0" smtClean="0">
              <a:solidFill>
                <a:schemeClr val="bg1"/>
              </a:solidFill>
            </a:endParaRPr>
          </a:p>
          <a:p>
            <a:endParaRPr lang="en-US" altLang="zh-CN" sz="2400" dirty="0">
              <a:solidFill>
                <a:schemeClr val="bg1"/>
              </a:solidFill>
            </a:endParaRPr>
          </a:p>
          <a:p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3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en-US" altLang="zh-CN" sz="6600" dirty="0" smtClean="0">
                <a:solidFill>
                  <a:schemeClr val="bg1"/>
                </a:solidFill>
              </a:rPr>
              <a:t>drop </a:t>
            </a:r>
          </a:p>
          <a:p>
            <a:r>
              <a:rPr lang="en-US" altLang="zh-CN" sz="6600" dirty="0" smtClean="0">
                <a:solidFill>
                  <a:schemeClr val="bg1"/>
                </a:solidFill>
              </a:rPr>
              <a:t>reshuffle       </a:t>
            </a:r>
          </a:p>
          <a:p>
            <a:r>
              <a:rPr lang="en-US" altLang="zh-CN" sz="6600" dirty="0" smtClean="0">
                <a:solidFill>
                  <a:schemeClr val="bg1"/>
                </a:solidFill>
              </a:rPr>
              <a:t>spring</a:t>
            </a:r>
          </a:p>
          <a:p>
            <a:endParaRPr lang="en-US" altLang="zh-CN" sz="6600" dirty="0" smtClean="0">
              <a:solidFill>
                <a:schemeClr val="bg1"/>
              </a:solidFill>
            </a:endParaRPr>
          </a:p>
          <a:p>
            <a:endParaRPr lang="en-US" altLang="zh-CN" sz="2400" dirty="0" smtClean="0">
              <a:solidFill>
                <a:schemeClr val="bg1"/>
              </a:solidFill>
            </a:endParaRPr>
          </a:p>
          <a:p>
            <a:endParaRPr lang="en-US" altLang="zh-CN" sz="2400" dirty="0" smtClean="0">
              <a:solidFill>
                <a:schemeClr val="bg1"/>
              </a:solidFill>
            </a:endParaRPr>
          </a:p>
          <a:p>
            <a:endParaRPr lang="en-US" altLang="zh-CN" sz="2400" dirty="0">
              <a:solidFill>
                <a:schemeClr val="bg1"/>
              </a:solidFill>
            </a:endParaRPr>
          </a:p>
          <a:p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en-US" altLang="zh-CN" sz="6600" dirty="0">
                <a:solidFill>
                  <a:schemeClr val="bg1"/>
                </a:solidFill>
              </a:rPr>
              <a:t>s</a:t>
            </a:r>
            <a:r>
              <a:rPr lang="en-US" altLang="zh-CN" sz="6600" dirty="0" smtClean="0">
                <a:solidFill>
                  <a:schemeClr val="bg1"/>
                </a:solidFill>
              </a:rPr>
              <a:t>tar </a:t>
            </a:r>
          </a:p>
          <a:p>
            <a:r>
              <a:rPr lang="en-US" altLang="zh-CN" sz="6600" dirty="0" err="1">
                <a:solidFill>
                  <a:schemeClr val="bg1"/>
                </a:solidFill>
              </a:rPr>
              <a:t>a</a:t>
            </a:r>
            <a:r>
              <a:rPr lang="en-US" altLang="zh-CN" sz="6600" dirty="0" err="1" smtClean="0">
                <a:solidFill>
                  <a:schemeClr val="bg1"/>
                </a:solidFill>
              </a:rPr>
              <a:t>str</a:t>
            </a:r>
            <a:endParaRPr lang="en-US" altLang="zh-CN" sz="6600" dirty="0" smtClean="0">
              <a:solidFill>
                <a:schemeClr val="bg1"/>
              </a:solidFill>
            </a:endParaRPr>
          </a:p>
          <a:p>
            <a:r>
              <a:rPr lang="en-US" altLang="zh-CN" sz="6600" dirty="0" smtClean="0">
                <a:solidFill>
                  <a:schemeClr val="bg1"/>
                </a:solidFill>
              </a:rPr>
              <a:t>aster</a:t>
            </a:r>
          </a:p>
          <a:p>
            <a:endParaRPr lang="en-US" altLang="zh-CN" sz="2400" dirty="0" smtClean="0">
              <a:solidFill>
                <a:schemeClr val="bg1"/>
              </a:solidFill>
            </a:endParaRPr>
          </a:p>
          <a:p>
            <a:endParaRPr lang="en-US" altLang="zh-CN" sz="2400" dirty="0" smtClean="0">
              <a:solidFill>
                <a:schemeClr val="bg1"/>
              </a:solidFill>
            </a:endParaRPr>
          </a:p>
          <a:p>
            <a:endParaRPr lang="en-US" altLang="zh-CN" sz="2400" dirty="0">
              <a:solidFill>
                <a:schemeClr val="bg1"/>
              </a:solidFill>
            </a:endParaRPr>
          </a:p>
          <a:p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9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411089"/>
            <a:ext cx="4248472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大道之前</a:t>
            </a:r>
            <a:endParaRPr lang="en-US" altLang="zh-CN" sz="2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75330"/>
            <a:ext cx="7556361" cy="427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95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</a:p>
          <a:p>
            <a:endParaRPr lang="en-US" altLang="zh-CN" sz="2400" dirty="0">
              <a:solidFill>
                <a:schemeClr val="bg1"/>
              </a:solidFill>
            </a:endParaRPr>
          </a:p>
          <a:p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84" y="1268760"/>
            <a:ext cx="423978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58138"/>
            <a:ext cx="3481918" cy="337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rgbClr val="00206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en-US" altLang="zh-CN" sz="4400" dirty="0">
                <a:solidFill>
                  <a:srgbClr val="002060"/>
                </a:solidFill>
              </a:rPr>
              <a:t>Muses</a:t>
            </a:r>
            <a:br>
              <a:rPr lang="en-US" altLang="zh-CN" sz="4400" dirty="0">
                <a:solidFill>
                  <a:srgbClr val="002060"/>
                </a:solidFill>
              </a:rPr>
            </a:br>
            <a:r>
              <a:rPr lang="en-US" altLang="zh-CN" sz="4400" dirty="0">
                <a:solidFill>
                  <a:srgbClr val="002060"/>
                </a:solidFill>
              </a:rPr>
              <a:t/>
            </a:r>
            <a:br>
              <a:rPr lang="en-US" altLang="zh-CN" sz="4400" dirty="0">
                <a:solidFill>
                  <a:srgbClr val="002060"/>
                </a:solidFill>
              </a:rPr>
            </a:br>
            <a:r>
              <a:rPr lang="en-US" altLang="zh-CN" sz="4400" dirty="0">
                <a:solidFill>
                  <a:srgbClr val="002060"/>
                </a:solidFill>
              </a:rPr>
              <a:t>music</a:t>
            </a:r>
            <a:br>
              <a:rPr lang="en-US" altLang="zh-CN" sz="4400" dirty="0">
                <a:solidFill>
                  <a:srgbClr val="002060"/>
                </a:solidFill>
              </a:rPr>
            </a:br>
            <a:r>
              <a:rPr lang="en-US" altLang="zh-CN" sz="4400" dirty="0">
                <a:solidFill>
                  <a:srgbClr val="002060"/>
                </a:solidFill>
              </a:rPr>
              <a:t>museum</a:t>
            </a:r>
          </a:p>
          <a:p>
            <a:endParaRPr lang="zh-CN" altLang="en-US" sz="2400" dirty="0">
              <a:solidFill>
                <a:srgbClr val="002060"/>
              </a:solidFill>
            </a:endParaRPr>
          </a:p>
        </p:txBody>
      </p:sp>
      <p:pic>
        <p:nvPicPr>
          <p:cNvPr id="5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2776"/>
            <a:ext cx="4092202" cy="4087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86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rgbClr val="00206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en-US" altLang="zh-CN" sz="2400" dirty="0" smtClean="0">
                <a:solidFill>
                  <a:srgbClr val="002060"/>
                </a:solidFill>
              </a:rPr>
              <a:t>. </a:t>
            </a:r>
            <a:r>
              <a:rPr lang="zh-CN" altLang="en-US" sz="2400" dirty="0" smtClean="0">
                <a:solidFill>
                  <a:srgbClr val="002060"/>
                </a:solidFill>
              </a:rPr>
              <a:t>近期阅读总结</a:t>
            </a:r>
            <a:endParaRPr lang="en-US" altLang="zh-CN" sz="2400" b="1" dirty="0" smtClean="0">
              <a:solidFill>
                <a:srgbClr val="002060"/>
              </a:solidFill>
            </a:endParaRPr>
          </a:p>
          <a:p>
            <a:endParaRPr lang="en-US" altLang="zh-CN" sz="2400" dirty="0">
              <a:solidFill>
                <a:srgbClr val="002060"/>
              </a:solidFill>
            </a:endParaRPr>
          </a:p>
          <a:p>
            <a:endParaRPr lang="en-US" altLang="zh-CN" sz="2400" dirty="0" smtClean="0">
              <a:solidFill>
                <a:srgbClr val="002060"/>
              </a:solidFill>
            </a:endParaRPr>
          </a:p>
          <a:p>
            <a:endParaRPr lang="en-US" altLang="zh-CN" sz="2400" dirty="0" smtClean="0">
              <a:solidFill>
                <a:srgbClr val="002060"/>
              </a:solidFill>
            </a:endParaRPr>
          </a:p>
          <a:p>
            <a:endParaRPr lang="en-US" altLang="zh-CN" sz="2400" dirty="0">
              <a:solidFill>
                <a:srgbClr val="002060"/>
              </a:solidFill>
            </a:endParaRPr>
          </a:p>
          <a:p>
            <a:r>
              <a:rPr lang="en-US" altLang="zh-CN" sz="4800" dirty="0">
                <a:solidFill>
                  <a:srgbClr val="002060"/>
                </a:solidFill>
              </a:rPr>
              <a:t>Vulcan</a:t>
            </a:r>
            <a:br>
              <a:rPr lang="en-US" altLang="zh-CN" sz="4800" dirty="0">
                <a:solidFill>
                  <a:srgbClr val="002060"/>
                </a:solidFill>
              </a:rPr>
            </a:br>
            <a:r>
              <a:rPr lang="en-US" altLang="zh-CN" sz="4800" dirty="0">
                <a:solidFill>
                  <a:srgbClr val="002060"/>
                </a:solidFill>
              </a:rPr>
              <a:t>Volcano</a:t>
            </a:r>
            <a:endParaRPr lang="zh-CN" altLang="en-US" sz="4800" dirty="0">
              <a:solidFill>
                <a:srgbClr val="00206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26" y="1484784"/>
            <a:ext cx="4025458" cy="4591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6"/>
          <a:stretch/>
        </p:blipFill>
        <p:spPr>
          <a:xfrm>
            <a:off x="1186744" y="1267410"/>
            <a:ext cx="2254969" cy="142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5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Picture 4" descr="Hercules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9" b="13401"/>
          <a:stretch/>
        </p:blipFill>
        <p:spPr bwMode="auto">
          <a:xfrm>
            <a:off x="1319063" y="1180750"/>
            <a:ext cx="6660232" cy="4958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0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4" descr="Hercules1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728"/>
            <a:ext cx="9612313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37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zh-CN" altLang="en-US" sz="8800" dirty="0" smtClean="0">
                <a:solidFill>
                  <a:srgbClr val="002060"/>
                </a:solidFill>
              </a:rPr>
              <a:t>       </a:t>
            </a:r>
            <a:r>
              <a:rPr lang="en-US" altLang="zh-CN" sz="8800" dirty="0">
                <a:solidFill>
                  <a:srgbClr val="002060"/>
                </a:solidFill>
              </a:rPr>
              <a:t> </a:t>
            </a:r>
            <a:r>
              <a:rPr lang="zh-CN" altLang="en-US" sz="9600" dirty="0" smtClean="0">
                <a:solidFill>
                  <a:srgbClr val="002060"/>
                </a:solidFill>
              </a:rPr>
              <a:t>家</a:t>
            </a:r>
            <a:endParaRPr lang="en-US" altLang="zh-CN" sz="9600" dirty="0">
              <a:solidFill>
                <a:srgbClr val="002060"/>
              </a:solidFill>
            </a:endParaRPr>
          </a:p>
          <a:p>
            <a:endParaRPr lang="en-US" altLang="zh-CN" sz="2400" dirty="0" smtClean="0">
              <a:solidFill>
                <a:schemeClr val="bg1"/>
              </a:solidFill>
            </a:endParaRPr>
          </a:p>
          <a:p>
            <a:endParaRPr lang="en-US" altLang="zh-CN" sz="2400" dirty="0" smtClean="0">
              <a:solidFill>
                <a:schemeClr val="bg1"/>
              </a:solidFill>
            </a:endParaRPr>
          </a:p>
          <a:p>
            <a:endParaRPr lang="en-US" altLang="zh-CN" sz="2400" dirty="0">
              <a:solidFill>
                <a:schemeClr val="bg1"/>
              </a:solidFill>
            </a:endParaRPr>
          </a:p>
          <a:p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zh-CN" altLang="en-US" sz="9600" dirty="0" smtClean="0">
                <a:solidFill>
                  <a:srgbClr val="002060"/>
                </a:solidFill>
              </a:rPr>
              <a:t>     雅</a:t>
            </a:r>
            <a:r>
              <a:rPr lang="zh-CN" altLang="en-US" sz="9600" dirty="0">
                <a:solidFill>
                  <a:srgbClr val="002060"/>
                </a:solidFill>
              </a:rPr>
              <a:t>思</a:t>
            </a:r>
            <a:endParaRPr lang="en-US" altLang="zh-CN" sz="9600" dirty="0">
              <a:solidFill>
                <a:srgbClr val="002060"/>
              </a:solidFill>
            </a:endParaRPr>
          </a:p>
          <a:p>
            <a:endParaRPr lang="en-US" altLang="zh-CN" sz="2400" dirty="0" smtClean="0">
              <a:solidFill>
                <a:schemeClr val="bg1"/>
              </a:solidFill>
            </a:endParaRPr>
          </a:p>
          <a:p>
            <a:endParaRPr lang="en-US" altLang="zh-CN" sz="2400" dirty="0" smtClean="0">
              <a:solidFill>
                <a:schemeClr val="bg1"/>
              </a:solidFill>
            </a:endParaRPr>
          </a:p>
          <a:p>
            <a:endParaRPr lang="en-US" altLang="zh-CN" sz="2400" dirty="0">
              <a:solidFill>
                <a:schemeClr val="bg1"/>
              </a:solidFill>
            </a:endParaRPr>
          </a:p>
          <a:p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1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1484784"/>
            <a:ext cx="763284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贵学词汇大道法则之</a:t>
            </a:r>
            <a:endParaRPr lang="en-US" altLang="zh-CN" sz="4400" b="1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endParaRPr lang="en-US" altLang="zh-CN" sz="4400" dirty="0">
              <a:solidFill>
                <a:schemeClr val="bg1"/>
              </a:solidFill>
            </a:endParaRPr>
          </a:p>
          <a:p>
            <a:r>
              <a:rPr lang="en-US" altLang="zh-CN" sz="4400" dirty="0" smtClean="0">
                <a:solidFill>
                  <a:schemeClr val="bg1"/>
                </a:solidFill>
              </a:rPr>
              <a:t>II.   </a:t>
            </a:r>
            <a:r>
              <a:rPr lang="zh-CN" altLang="en-US" sz="4400" dirty="0" smtClean="0">
                <a:solidFill>
                  <a:schemeClr val="bg1"/>
                </a:solidFill>
              </a:rPr>
              <a:t>反复多遍</a:t>
            </a:r>
            <a:endParaRPr lang="en-US" altLang="zh-CN" sz="4400" dirty="0" smtClean="0">
              <a:solidFill>
                <a:schemeClr val="bg1"/>
              </a:solidFill>
            </a:endParaRPr>
          </a:p>
          <a:p>
            <a:r>
              <a:rPr lang="en-US" altLang="zh-CN" sz="4400" dirty="0" smtClean="0">
                <a:solidFill>
                  <a:schemeClr val="bg1"/>
                </a:solidFill>
              </a:rPr>
              <a:t>III.  </a:t>
            </a:r>
            <a:r>
              <a:rPr lang="zh-CN" altLang="en-US" sz="4400" dirty="0" smtClean="0">
                <a:solidFill>
                  <a:schemeClr val="bg1"/>
                </a:solidFill>
              </a:rPr>
              <a:t>理解记忆</a:t>
            </a:r>
            <a:endParaRPr lang="en-US" altLang="zh-CN" sz="4400" dirty="0" smtClean="0">
              <a:solidFill>
                <a:schemeClr val="bg1"/>
              </a:solidFill>
            </a:endParaRPr>
          </a:p>
          <a:p>
            <a:pPr marL="857250" indent="-857250">
              <a:buAutoNum type="romanUcPeriod" startAt="4"/>
            </a:pPr>
            <a:r>
              <a:rPr lang="zh-CN" altLang="en-US" sz="4400" dirty="0" smtClean="0">
                <a:solidFill>
                  <a:schemeClr val="bg1"/>
                </a:solidFill>
              </a:rPr>
              <a:t> 定量记忆 </a:t>
            </a:r>
            <a:r>
              <a:rPr lang="en-US" altLang="zh-CN" sz="4400" dirty="0" smtClean="0">
                <a:solidFill>
                  <a:schemeClr val="bg1"/>
                </a:solidFill>
              </a:rPr>
              <a:t>X</a:t>
            </a:r>
          </a:p>
          <a:p>
            <a:pPr marL="857250" indent="-857250">
              <a:buAutoNum type="romanUcPeriod" startAt="4"/>
            </a:pPr>
            <a:r>
              <a:rPr lang="en-US" altLang="zh-CN" sz="4400" dirty="0" smtClean="0">
                <a:solidFill>
                  <a:schemeClr val="bg1"/>
                </a:solidFill>
              </a:rPr>
              <a:t> </a:t>
            </a:r>
            <a:r>
              <a:rPr lang="zh-CN" altLang="en-US" sz="4400" dirty="0" smtClean="0">
                <a:solidFill>
                  <a:schemeClr val="bg1"/>
                </a:solidFill>
              </a:rPr>
              <a:t>逻辑记忆</a:t>
            </a:r>
            <a:endParaRPr lang="en-US" altLang="zh-CN" sz="4400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  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6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1484784"/>
            <a:ext cx="763284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贵学词汇大道法则之</a:t>
            </a:r>
            <a:endParaRPr lang="en-US" altLang="zh-CN" sz="4400" b="1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endParaRPr lang="en-US" altLang="zh-CN" sz="4400" dirty="0">
              <a:solidFill>
                <a:schemeClr val="bg1"/>
              </a:solidFill>
            </a:endParaRPr>
          </a:p>
          <a:p>
            <a:r>
              <a:rPr lang="en-US" altLang="zh-CN" sz="4400" dirty="0" smtClean="0">
                <a:solidFill>
                  <a:schemeClr val="bg1"/>
                </a:solidFill>
              </a:rPr>
              <a:t>II.   </a:t>
            </a:r>
            <a:r>
              <a:rPr lang="zh-CN" altLang="en-US" sz="4400" dirty="0" smtClean="0">
                <a:solidFill>
                  <a:schemeClr val="bg1"/>
                </a:solidFill>
              </a:rPr>
              <a:t>反复多遍</a:t>
            </a:r>
            <a:endParaRPr lang="en-US" altLang="zh-CN" sz="4400" dirty="0" smtClean="0">
              <a:solidFill>
                <a:schemeClr val="bg1"/>
              </a:solidFill>
            </a:endParaRPr>
          </a:p>
          <a:p>
            <a:r>
              <a:rPr lang="en-US" altLang="zh-CN" sz="4400" dirty="0" smtClean="0">
                <a:solidFill>
                  <a:schemeClr val="bg1"/>
                </a:solidFill>
              </a:rPr>
              <a:t>III.  </a:t>
            </a:r>
            <a:r>
              <a:rPr lang="zh-CN" altLang="en-US" sz="4400" dirty="0" smtClean="0">
                <a:solidFill>
                  <a:schemeClr val="bg1"/>
                </a:solidFill>
              </a:rPr>
              <a:t>理解记忆</a:t>
            </a:r>
            <a:endParaRPr lang="en-US" altLang="zh-CN" sz="4400" dirty="0" smtClean="0">
              <a:solidFill>
                <a:schemeClr val="bg1"/>
              </a:solidFill>
            </a:endParaRPr>
          </a:p>
          <a:p>
            <a:pPr marL="857250" indent="-857250">
              <a:buAutoNum type="romanUcPeriod" startAt="4"/>
            </a:pPr>
            <a:r>
              <a:rPr lang="zh-CN" altLang="en-US" sz="4400" dirty="0" smtClean="0">
                <a:solidFill>
                  <a:schemeClr val="bg1"/>
                </a:solidFill>
              </a:rPr>
              <a:t> 定量记忆 </a:t>
            </a:r>
            <a:r>
              <a:rPr lang="en-US" altLang="zh-CN" sz="4400" dirty="0" smtClean="0">
                <a:solidFill>
                  <a:schemeClr val="bg1"/>
                </a:solidFill>
              </a:rPr>
              <a:t>X</a:t>
            </a:r>
          </a:p>
          <a:p>
            <a:pPr marL="857250" indent="-857250">
              <a:buAutoNum type="romanUcPeriod" startAt="4"/>
            </a:pPr>
            <a:r>
              <a:rPr lang="en-US" altLang="zh-CN" sz="4400" dirty="0" smtClean="0">
                <a:solidFill>
                  <a:schemeClr val="bg1"/>
                </a:solidFill>
              </a:rPr>
              <a:t> </a:t>
            </a:r>
            <a:r>
              <a:rPr lang="zh-CN" altLang="en-US" sz="4400" dirty="0" smtClean="0">
                <a:solidFill>
                  <a:schemeClr val="bg1"/>
                </a:solidFill>
              </a:rPr>
              <a:t>逻辑记忆</a:t>
            </a:r>
            <a:endParaRPr lang="en-US" altLang="zh-CN" sz="4400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  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3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ctr"/>
            <a:r>
              <a:rPr lang="zh-CN" altLang="en-US" sz="4800" dirty="0">
                <a:solidFill>
                  <a:srgbClr val="00206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学英语的</a:t>
            </a:r>
            <a:r>
              <a:rPr lang="zh-CN" altLang="en-US" sz="4800" dirty="0" smtClean="0">
                <a:solidFill>
                  <a:srgbClr val="00206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天赋</a:t>
            </a:r>
            <a:endParaRPr lang="en-US" altLang="zh-CN" sz="4800" dirty="0" smtClean="0">
              <a:solidFill>
                <a:srgbClr val="00206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ctr"/>
            <a:endParaRPr lang="en-US" altLang="zh-CN" sz="4800" dirty="0">
              <a:solidFill>
                <a:srgbClr val="00206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ctr"/>
            <a:r>
              <a:rPr lang="en-US" altLang="zh-CN" sz="4800" dirty="0" smtClean="0">
                <a:solidFill>
                  <a:srgbClr val="00206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What’s up?</a:t>
            </a:r>
          </a:p>
          <a:p>
            <a:pPr algn="ctr"/>
            <a:endParaRPr lang="en-US" altLang="zh-CN" sz="4800" dirty="0">
              <a:solidFill>
                <a:srgbClr val="00206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ctr"/>
            <a:r>
              <a:rPr lang="en-US" altLang="zh-CN" sz="4800" dirty="0" smtClean="0">
                <a:solidFill>
                  <a:srgbClr val="00206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It’s OK!</a:t>
            </a:r>
            <a:endParaRPr lang="en-US" altLang="zh-CN" sz="4800" dirty="0" smtClean="0">
              <a:solidFill>
                <a:srgbClr val="002060"/>
              </a:solidFill>
            </a:endParaRPr>
          </a:p>
          <a:p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411089"/>
            <a:ext cx="4248472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大道之前</a:t>
            </a:r>
            <a:endParaRPr lang="en-US" altLang="zh-CN" sz="2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73642"/>
            <a:ext cx="7878948" cy="380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34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rgbClr val="00206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137160" indent="0" algn="ctr">
              <a:buNone/>
            </a:pPr>
            <a:r>
              <a:rPr lang="zh-CN" altLang="en-US" sz="4800" dirty="0">
                <a:solidFill>
                  <a:srgbClr val="00206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兴趣的来源</a:t>
            </a:r>
            <a:endParaRPr lang="en-US" altLang="zh-CN" sz="4800" dirty="0" smtClean="0">
              <a:solidFill>
                <a:srgbClr val="00206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 algn="ctr">
              <a:buNone/>
            </a:pPr>
            <a:r>
              <a:rPr lang="en-US" altLang="zh-CN" sz="4800" dirty="0">
                <a:solidFill>
                  <a:srgbClr val="00206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Pronunciation</a:t>
            </a:r>
          </a:p>
          <a:p>
            <a:endParaRPr lang="zh-CN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rgbClr val="00206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endParaRPr lang="en-US" altLang="zh-CN" sz="2400" b="1" dirty="0" smtClean="0">
              <a:solidFill>
                <a:srgbClr val="002060"/>
              </a:solidFill>
            </a:endParaRPr>
          </a:p>
          <a:p>
            <a:endParaRPr lang="en-US" altLang="zh-CN" sz="2400" b="1" dirty="0">
              <a:solidFill>
                <a:srgbClr val="002060"/>
              </a:solidFill>
            </a:endParaRPr>
          </a:p>
          <a:p>
            <a:r>
              <a:rPr lang="en-US" altLang="zh-CN" sz="6600" b="1" dirty="0" smtClean="0">
                <a:solidFill>
                  <a:srgbClr val="002060"/>
                </a:solidFill>
              </a:rPr>
              <a:t> ship   vs. sheep</a:t>
            </a:r>
            <a:endParaRPr lang="zh-CN" altLang="en-U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rgbClr val="00206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89" y="1268760"/>
            <a:ext cx="8277621" cy="475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74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134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5088"/>
            <a:ext cx="7150410" cy="204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4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79" y="2060848"/>
            <a:ext cx="656144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70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ctr"/>
            <a:endParaRPr lang="en-US" altLang="zh-CN" sz="2400" b="1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ctr"/>
            <a:endParaRPr lang="en-US" altLang="zh-CN" sz="2400" b="1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雅思问什么这样？</a:t>
            </a:r>
            <a:endParaRPr lang="en-US" altLang="zh-CN" sz="48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9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1196752"/>
            <a:ext cx="82772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128792" cy="342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99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1196752"/>
            <a:ext cx="82772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128792" cy="342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5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1412776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zh-CN" altLang="en-US" sz="6000" b="1" dirty="0" smtClean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雅思听力考前</a:t>
            </a:r>
            <a:endParaRPr lang="en-US" altLang="zh-CN" sz="60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rgbClr val="00206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endParaRPr lang="en-US" altLang="zh-CN" sz="2400" dirty="0" smtClean="0">
              <a:solidFill>
                <a:srgbClr val="002060"/>
              </a:solidFill>
            </a:endParaRPr>
          </a:p>
          <a:p>
            <a:endParaRPr lang="en-US" altLang="zh-CN" sz="2400" dirty="0">
              <a:solidFill>
                <a:srgbClr val="002060"/>
              </a:solidFill>
            </a:endParaRPr>
          </a:p>
          <a:p>
            <a:endParaRPr lang="en-US" altLang="zh-CN" sz="2400" dirty="0" smtClean="0">
              <a:solidFill>
                <a:srgbClr val="002060"/>
              </a:solidFill>
            </a:endParaRPr>
          </a:p>
          <a:p>
            <a:r>
              <a:rPr lang="zh-CN" altLang="en-US" sz="3600" b="1" dirty="0">
                <a:solidFill>
                  <a:srgbClr val="002060"/>
                </a:solidFill>
                <a:latin typeface="+mn-ea"/>
                <a:cs typeface="Arial Unicode MS" pitchFamily="34" charset="-122"/>
              </a:rPr>
              <a:t>张口说</a:t>
            </a:r>
            <a:endParaRPr lang="en-US" altLang="zh-CN" sz="3600" b="1" dirty="0">
              <a:solidFill>
                <a:srgbClr val="002060"/>
              </a:solidFill>
              <a:latin typeface="+mn-ea"/>
              <a:cs typeface="Arial Unicode MS" pitchFamily="34" charset="-122"/>
            </a:endParaRPr>
          </a:p>
          <a:p>
            <a:r>
              <a:rPr lang="zh-CN" altLang="en-US" sz="3600" b="1" dirty="0">
                <a:solidFill>
                  <a:srgbClr val="002060"/>
                </a:solidFill>
                <a:latin typeface="+mn-ea"/>
                <a:cs typeface="Arial Unicode MS" pitchFamily="34" charset="-122"/>
              </a:rPr>
              <a:t>蹦单词</a:t>
            </a:r>
            <a:endParaRPr lang="en-US" altLang="zh-CN" sz="3600" b="1" dirty="0">
              <a:solidFill>
                <a:srgbClr val="002060"/>
              </a:solidFill>
              <a:latin typeface="+mn-ea"/>
              <a:cs typeface="Arial Unicode MS" pitchFamily="34" charset="-122"/>
            </a:endParaRPr>
          </a:p>
          <a:p>
            <a:r>
              <a:rPr lang="zh-CN" altLang="en-US" sz="3600" b="1" dirty="0">
                <a:solidFill>
                  <a:srgbClr val="002060"/>
                </a:solidFill>
                <a:latin typeface="+mn-ea"/>
                <a:cs typeface="Arial Unicode MS" pitchFamily="34" charset="-122"/>
              </a:rPr>
              <a:t>说句子</a:t>
            </a:r>
            <a:endParaRPr lang="en-US" altLang="zh-CN" sz="3600" b="1" dirty="0">
              <a:solidFill>
                <a:srgbClr val="002060"/>
              </a:solidFill>
              <a:latin typeface="+mn-ea"/>
              <a:cs typeface="Arial Unicode MS" pitchFamily="34" charset="-122"/>
            </a:endParaRPr>
          </a:p>
          <a:p>
            <a:r>
              <a:rPr lang="zh-CN" altLang="en-US" sz="3600" b="1" dirty="0">
                <a:solidFill>
                  <a:srgbClr val="002060"/>
                </a:solidFill>
                <a:latin typeface="+mn-ea"/>
                <a:cs typeface="Arial Unicode MS" pitchFamily="34" charset="-122"/>
              </a:rPr>
              <a:t>从句和副词</a:t>
            </a:r>
            <a:endParaRPr lang="en-US" altLang="zh-CN" sz="3600" b="1" dirty="0">
              <a:solidFill>
                <a:srgbClr val="002060"/>
              </a:solidFill>
              <a:latin typeface="+mn-ea"/>
              <a:cs typeface="Arial Unicode MS" pitchFamily="34" charset="-122"/>
            </a:endParaRPr>
          </a:p>
          <a:p>
            <a:endParaRPr lang="zh-CN" altLang="en-US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179300"/>
            <a:ext cx="5832649" cy="120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75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4086469" cy="27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4035704" cy="2686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3955744"/>
            <a:ext cx="5400600" cy="235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50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137160" indent="0">
              <a:buNone/>
            </a:pPr>
            <a:r>
              <a:rPr lang="zh-CN" altLang="en-US" sz="9600" dirty="0" smtClean="0">
                <a:solidFill>
                  <a:schemeClr val="bg1"/>
                </a:solidFill>
              </a:rPr>
              <a:t>          背</a:t>
            </a:r>
            <a:endParaRPr lang="en-US" altLang="zh-CN" sz="9600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137160" indent="0" algn="ctr">
              <a:buNone/>
            </a:pPr>
            <a:r>
              <a:rPr lang="zh-CN" altLang="en-US" sz="9600" dirty="0" smtClean="0">
                <a:solidFill>
                  <a:schemeClr val="bg1"/>
                </a:solidFill>
              </a:rPr>
              <a:t> </a:t>
            </a:r>
            <a:r>
              <a:rPr lang="zh-CN" altLang="en-US" sz="6000" b="1" dirty="0" smtClean="0">
                <a:solidFill>
                  <a:schemeClr val="bg1"/>
                </a:solidFill>
                <a:latin typeface="+mn-ea"/>
              </a:rPr>
              <a:t>雅思口语考前</a:t>
            </a:r>
            <a:endParaRPr lang="en-US" altLang="zh-CN" sz="6000" b="1" dirty="0">
              <a:solidFill>
                <a:schemeClr val="bg1"/>
              </a:solidFill>
              <a:latin typeface="+mn-ea"/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137160" indent="0"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73" y="1433091"/>
            <a:ext cx="6875254" cy="449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6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683568" y="1268760"/>
            <a:ext cx="7992888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137160" indent="0">
              <a:buNone/>
            </a:pPr>
            <a:endParaRPr lang="en-US" altLang="zh-CN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zh-CN" altLang="en-US" b="1" dirty="0" smtClean="0">
                <a:solidFill>
                  <a:schemeClr val="bg1"/>
                </a:solidFill>
              </a:rPr>
              <a:t>雅思阅读真经   音频 </a:t>
            </a:r>
            <a:r>
              <a:rPr lang="en-US" altLang="zh-CN" b="1" dirty="0" smtClean="0">
                <a:solidFill>
                  <a:schemeClr val="bg1"/>
                </a:solidFill>
              </a:rPr>
              <a:t>+ </a:t>
            </a:r>
            <a:r>
              <a:rPr lang="en-US" altLang="zh-CN" b="1" dirty="0" err="1" smtClean="0">
                <a:solidFill>
                  <a:schemeClr val="bg1"/>
                </a:solidFill>
              </a:rPr>
              <a:t>ppt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zh-CN" altLang="en-US" b="1" dirty="0" smtClean="0">
                <a:solidFill>
                  <a:schemeClr val="bg1"/>
                </a:solidFill>
              </a:rPr>
              <a:t>最简化雅思写作   音频 </a:t>
            </a:r>
            <a:r>
              <a:rPr lang="en-US" altLang="zh-CN" b="1" dirty="0">
                <a:solidFill>
                  <a:schemeClr val="bg1"/>
                </a:solidFill>
              </a:rPr>
              <a:t>+ </a:t>
            </a:r>
            <a:r>
              <a:rPr lang="en-US" altLang="zh-CN" b="1" dirty="0" err="1" smtClean="0">
                <a:solidFill>
                  <a:schemeClr val="bg1"/>
                </a:solidFill>
              </a:rPr>
              <a:t>ppt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zh-CN" altLang="en-US" b="1" dirty="0">
                <a:solidFill>
                  <a:schemeClr val="bg1"/>
                </a:solidFill>
              </a:rPr>
              <a:t>雅</a:t>
            </a:r>
            <a:r>
              <a:rPr lang="zh-CN" altLang="en-US" b="1" dirty="0" smtClean="0">
                <a:solidFill>
                  <a:schemeClr val="bg1"/>
                </a:solidFill>
              </a:rPr>
              <a:t>思听力口语真经   音频 </a:t>
            </a:r>
            <a:r>
              <a:rPr lang="en-US" altLang="zh-CN" b="1" dirty="0">
                <a:solidFill>
                  <a:schemeClr val="bg1"/>
                </a:solidFill>
              </a:rPr>
              <a:t>+ </a:t>
            </a:r>
            <a:r>
              <a:rPr lang="en-US" altLang="zh-CN" b="1" dirty="0" err="1">
                <a:solidFill>
                  <a:schemeClr val="bg1"/>
                </a:solidFill>
              </a:rPr>
              <a:t>ppt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7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272808" cy="519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96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89" y="1556741"/>
            <a:ext cx="772282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1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endParaRPr lang="en-US" altLang="zh-CN" sz="2400" b="1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137160" indent="0" algn="ctr"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Coming next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4" y="4146401"/>
            <a:ext cx="68770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204864"/>
            <a:ext cx="64389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6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1198662"/>
            <a:ext cx="7920880" cy="5081364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n-US" altLang="zh-CN" sz="6400" dirty="0" smtClean="0">
                <a:solidFill>
                  <a:schemeClr val="bg1"/>
                </a:solidFill>
              </a:rPr>
              <a:t>Where to find me?</a:t>
            </a:r>
          </a:p>
          <a:p>
            <a:pPr marL="137160" indent="0">
              <a:buNone/>
            </a:pPr>
            <a:endParaRPr lang="en-US" altLang="zh-CN" sz="24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sz="24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sz="24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sz="24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sz="24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</a:p>
          <a:p>
            <a:pPr marL="137160" indent="0">
              <a:buNone/>
            </a:pPr>
            <a:r>
              <a:rPr lang="en-US" altLang="zh-CN" sz="2400" dirty="0" smtClean="0">
                <a:solidFill>
                  <a:schemeClr val="bg1"/>
                </a:solidFill>
              </a:rPr>
              <a:t>                   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sz="2400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altLang="zh-CN" sz="2400" b="1" dirty="0" smtClean="0">
                <a:solidFill>
                  <a:schemeClr val="bg1"/>
                </a:solidFill>
              </a:rPr>
              <a:t> </a:t>
            </a:r>
          </a:p>
          <a:p>
            <a:pPr marL="137160" indent="0">
              <a:buNone/>
            </a:pPr>
            <a:endParaRPr lang="en-US" altLang="zh-CN" sz="2400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zh-CN" altLang="en-US" sz="5100" b="1" dirty="0" smtClean="0">
                <a:solidFill>
                  <a:schemeClr val="bg1"/>
                </a:solidFill>
              </a:rPr>
              <a:t>全国免费咨询电话：</a:t>
            </a:r>
            <a:r>
              <a:rPr lang="en-US" altLang="zh-CN" sz="5100" b="1" dirty="0" smtClean="0">
                <a:solidFill>
                  <a:schemeClr val="bg1"/>
                </a:solidFill>
              </a:rPr>
              <a:t>400-6236-898       </a:t>
            </a:r>
          </a:p>
          <a:p>
            <a:pPr marL="137160" indent="0">
              <a:buNone/>
            </a:pP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</a:rPr>
              <a:t>      </a:t>
            </a:r>
          </a:p>
          <a:p>
            <a:pPr marL="137160" indent="0">
              <a:buNone/>
            </a:pPr>
            <a:endParaRPr lang="en-US" altLang="zh-CN" sz="24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altLang="zh-CN" sz="2400" dirty="0" smtClean="0">
                <a:solidFill>
                  <a:schemeClr val="bg1"/>
                </a:solidFill>
              </a:rPr>
              <a:t>                                 </a:t>
            </a:r>
          </a:p>
          <a:p>
            <a:pPr marL="137160" indent="0">
              <a:buNone/>
            </a:pPr>
            <a:endParaRPr lang="en-US" altLang="zh-CN" sz="1800" dirty="0" smtClean="0">
              <a:solidFill>
                <a:schemeClr val="bg1"/>
              </a:solidFill>
            </a:endParaRPr>
          </a:p>
          <a:p>
            <a:endParaRPr lang="en-US" altLang="zh-CN" sz="2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58407"/>
            <a:ext cx="17907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90" y="2060848"/>
            <a:ext cx="2910078" cy="1444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15930"/>
            <a:ext cx="809454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6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67544" y="1198662"/>
            <a:ext cx="7920880" cy="508136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6400" b="1" dirty="0" smtClean="0">
              <a:solidFill>
                <a:schemeClr val="bg1"/>
              </a:solidFill>
            </a:endParaRPr>
          </a:p>
          <a:p>
            <a:endParaRPr lang="en-US" altLang="zh-CN" sz="6400" b="1" dirty="0">
              <a:solidFill>
                <a:schemeClr val="bg1"/>
              </a:solidFill>
            </a:endParaRPr>
          </a:p>
          <a:p>
            <a:r>
              <a:rPr lang="zh-CN" altLang="en-US" sz="11100" b="1" dirty="0" smtClean="0">
                <a:solidFill>
                  <a:schemeClr val="bg1"/>
                </a:solidFill>
              </a:rPr>
              <a:t>如果要听课，就听最好的。</a:t>
            </a:r>
            <a:endParaRPr lang="en-US" altLang="zh-CN" sz="11100" b="1" dirty="0" smtClean="0">
              <a:solidFill>
                <a:schemeClr val="bg1"/>
              </a:solidFill>
            </a:endParaRPr>
          </a:p>
          <a:p>
            <a:endParaRPr lang="en-US" altLang="zh-CN" sz="11100" b="1" dirty="0" smtClean="0">
              <a:solidFill>
                <a:schemeClr val="bg1"/>
              </a:solidFill>
            </a:endParaRPr>
          </a:p>
          <a:p>
            <a:r>
              <a:rPr lang="zh-CN" altLang="en-US" sz="11100" b="1" dirty="0" smtClean="0">
                <a:solidFill>
                  <a:schemeClr val="bg1"/>
                </a:solidFill>
              </a:rPr>
              <a:t>如果是错误的，不如自学。</a:t>
            </a:r>
            <a:endParaRPr lang="en-US" altLang="zh-CN" sz="11100" b="1" dirty="0" smtClean="0">
              <a:solidFill>
                <a:schemeClr val="bg1"/>
              </a:solidFill>
            </a:endParaRPr>
          </a:p>
          <a:p>
            <a:endParaRPr lang="en-US" altLang="zh-CN" sz="11100" b="1" dirty="0" smtClean="0">
              <a:solidFill>
                <a:schemeClr val="bg1"/>
              </a:solidFill>
            </a:endParaRPr>
          </a:p>
          <a:p>
            <a:r>
              <a:rPr lang="zh-CN" altLang="en-US" sz="11100" b="1" dirty="0" smtClean="0">
                <a:solidFill>
                  <a:schemeClr val="bg1"/>
                </a:solidFill>
              </a:rPr>
              <a:t>如果我不是最好的，抱歉耽误您的宝贵时间，</a:t>
            </a:r>
            <a:endParaRPr lang="en-US" altLang="zh-CN" sz="11100" b="1" dirty="0" smtClean="0">
              <a:solidFill>
                <a:schemeClr val="bg1"/>
              </a:solidFill>
            </a:endParaRPr>
          </a:p>
          <a:p>
            <a:r>
              <a:rPr lang="zh-CN" altLang="en-US" sz="11100" b="1" dirty="0" smtClean="0">
                <a:solidFill>
                  <a:schemeClr val="bg1"/>
                </a:solidFill>
              </a:rPr>
              <a:t>请你听最好的！</a:t>
            </a:r>
            <a:endParaRPr lang="en-US" altLang="zh-CN" sz="11100" b="1" dirty="0" smtClean="0">
              <a:solidFill>
                <a:schemeClr val="bg1"/>
              </a:solidFill>
            </a:endParaRPr>
          </a:p>
          <a:p>
            <a:endParaRPr lang="en-US" altLang="zh-CN" sz="11100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altLang="zh-CN" sz="11100" b="1" dirty="0">
                <a:solidFill>
                  <a:schemeClr val="bg1"/>
                </a:solidFill>
              </a:rPr>
              <a:t> </a:t>
            </a:r>
            <a:r>
              <a:rPr lang="en-US" altLang="zh-CN" sz="11100" b="1" dirty="0" smtClean="0">
                <a:solidFill>
                  <a:schemeClr val="bg1"/>
                </a:solidFill>
              </a:rPr>
              <a:t>    </a:t>
            </a:r>
            <a:endParaRPr lang="en-US" altLang="zh-CN" sz="11100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sz="24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sz="24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sz="24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sz="24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sz="24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</a:p>
          <a:p>
            <a:pPr marL="137160" indent="0">
              <a:buNone/>
            </a:pPr>
            <a:r>
              <a:rPr lang="en-US" altLang="zh-CN" sz="2400" dirty="0" smtClean="0">
                <a:solidFill>
                  <a:schemeClr val="bg1"/>
                </a:solidFill>
              </a:rPr>
              <a:t>                   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sz="2400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altLang="zh-CN" sz="2400" b="1" dirty="0" smtClean="0">
                <a:solidFill>
                  <a:schemeClr val="bg1"/>
                </a:solidFill>
              </a:rPr>
              <a:t> </a:t>
            </a:r>
          </a:p>
          <a:p>
            <a:pPr marL="137160" indent="0">
              <a:buNone/>
            </a:pPr>
            <a:endParaRPr lang="en-US" altLang="zh-CN" sz="2400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altLang="zh-CN" sz="2400" dirty="0" smtClean="0">
                <a:solidFill>
                  <a:schemeClr val="bg1"/>
                </a:solidFill>
              </a:rPr>
              <a:t>       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zh-CN" sz="24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altLang="zh-CN" sz="2400" dirty="0" smtClean="0">
                <a:solidFill>
                  <a:schemeClr val="bg1"/>
                </a:solidFill>
              </a:rPr>
              <a:t>                                 </a:t>
            </a:r>
          </a:p>
          <a:p>
            <a:pPr marL="137160" indent="0">
              <a:buNone/>
            </a:pPr>
            <a:endParaRPr lang="en-US" altLang="zh-CN" sz="1800" dirty="0" smtClean="0">
              <a:solidFill>
                <a:schemeClr val="bg1"/>
              </a:solidFill>
            </a:endParaRPr>
          </a:p>
          <a:p>
            <a:endParaRPr lang="en-US" altLang="zh-CN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2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33264" y="1052736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           </a:t>
            </a:r>
          </a:p>
          <a:p>
            <a:endParaRPr lang="en-US" altLang="zh-CN" sz="2400" dirty="0">
              <a:solidFill>
                <a:schemeClr val="bg1"/>
              </a:solidFill>
            </a:endParaRPr>
          </a:p>
          <a:p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45" y="1183630"/>
            <a:ext cx="79057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0" y="3212976"/>
            <a:ext cx="6495430" cy="298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3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33264" y="1052736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ctr"/>
            <a:r>
              <a:rPr lang="en-US" altLang="zh-CN" sz="2400" dirty="0" smtClean="0">
                <a:solidFill>
                  <a:schemeClr val="bg1"/>
                </a:solidFill>
              </a:rPr>
              <a:t>                            </a:t>
            </a:r>
          </a:p>
          <a:p>
            <a:pPr algn="ctr"/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88" y="1340594"/>
            <a:ext cx="66960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"/>
          <a:stretch/>
        </p:blipFill>
        <p:spPr bwMode="auto">
          <a:xfrm>
            <a:off x="794989" y="2203349"/>
            <a:ext cx="6772274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03" y="3110853"/>
            <a:ext cx="68484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5" y="4509119"/>
            <a:ext cx="7565404" cy="103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13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33264" y="1052736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           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</a:rPr>
              <a:t>                           </a:t>
            </a:r>
            <a:r>
              <a:rPr lang="zh-CN" altLang="en-US" sz="4400" dirty="0" smtClean="0">
                <a:solidFill>
                  <a:schemeClr val="bg1"/>
                </a:solidFill>
              </a:rPr>
              <a:t>混沌初开</a:t>
            </a:r>
            <a:endParaRPr lang="en-US" altLang="zh-CN" sz="4400" dirty="0">
              <a:solidFill>
                <a:schemeClr val="bg1"/>
              </a:solidFill>
            </a:endParaRPr>
          </a:p>
          <a:p>
            <a:r>
              <a:rPr lang="en-US" altLang="zh-CN" sz="4400" dirty="0" smtClean="0">
                <a:solidFill>
                  <a:schemeClr val="bg1"/>
                </a:solidFill>
              </a:rPr>
              <a:t>               </a:t>
            </a:r>
            <a:r>
              <a:rPr lang="zh-CN" altLang="en-US" sz="4400" dirty="0" smtClean="0">
                <a:solidFill>
                  <a:schemeClr val="bg1"/>
                </a:solidFill>
              </a:rPr>
              <a:t>众生启智</a:t>
            </a:r>
            <a:endParaRPr lang="en-US" altLang="zh-CN" sz="44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zh-CN" altLang="en-US" sz="4400" dirty="0" smtClean="0">
                <a:solidFill>
                  <a:schemeClr val="bg1"/>
                </a:solidFill>
              </a:rPr>
              <a:t>                  如是我闻</a:t>
            </a:r>
            <a:endParaRPr lang="en-US" altLang="zh-CN" sz="4400" dirty="0" smtClean="0">
              <a:solidFill>
                <a:schemeClr val="bg1"/>
              </a:solidFill>
            </a:endParaRPr>
          </a:p>
          <a:p>
            <a:endParaRPr lang="en-US" altLang="zh-CN" sz="2400" dirty="0">
              <a:solidFill>
                <a:schemeClr val="bg1"/>
              </a:solidFill>
            </a:endParaRPr>
          </a:p>
          <a:p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33264" y="1052736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                    </a:t>
            </a:r>
            <a:r>
              <a:rPr lang="en-US" altLang="zh-CN" sz="4800" dirty="0" err="1" smtClean="0">
                <a:solidFill>
                  <a:schemeClr val="bg1"/>
                </a:solidFill>
              </a:rPr>
              <a:t>wo</a:t>
            </a:r>
            <a:endParaRPr lang="en-US" altLang="zh-CN" sz="4800" dirty="0" smtClean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</a:rPr>
              <a:t>                          </a:t>
            </a:r>
            <a:r>
              <a:rPr lang="en-US" altLang="zh-CN" sz="9600" dirty="0" smtClean="0">
                <a:solidFill>
                  <a:schemeClr val="bg1"/>
                </a:solidFill>
              </a:rPr>
              <a:t>  </a:t>
            </a:r>
            <a:r>
              <a:rPr lang="zh-CN" altLang="en-US" sz="9600" dirty="0" smtClean="0">
                <a:solidFill>
                  <a:schemeClr val="bg1"/>
                </a:solidFill>
              </a:rPr>
              <a:t>我</a:t>
            </a:r>
            <a:endParaRPr lang="en-US" altLang="zh-CN" sz="9600" dirty="0">
              <a:solidFill>
                <a:schemeClr val="bg1"/>
              </a:solidFill>
            </a:endParaRPr>
          </a:p>
          <a:p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7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433264" y="1052736"/>
            <a:ext cx="820891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zh-CN" altLang="en-US" sz="9600" dirty="0" smtClean="0">
                <a:solidFill>
                  <a:schemeClr val="bg1"/>
                </a:solidFill>
              </a:rPr>
              <a:t>        木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顶峰">
  <a:themeElements>
    <a:clrScheme name="顶峰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顶峰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顶峰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1074</TotalTime>
  <Words>279</Words>
  <Application>Microsoft Office PowerPoint</Application>
  <PresentationFormat>全屏显示(4:3)</PresentationFormat>
  <Paragraphs>187</Paragraphs>
  <Slides>48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49" baseType="lpstr">
      <vt:lpstr>顶峰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贵学教育</dc:title>
  <dc:creator>微软用户</dc:creator>
  <cp:lastModifiedBy>微软用户</cp:lastModifiedBy>
  <cp:revision>102</cp:revision>
  <dcterms:created xsi:type="dcterms:W3CDTF">2012-09-20T02:01:05Z</dcterms:created>
  <dcterms:modified xsi:type="dcterms:W3CDTF">2012-10-22T11:47:29Z</dcterms:modified>
</cp:coreProperties>
</file>