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0" r:id="rId20"/>
    <p:sldId id="281" r:id="rId21"/>
    <p:sldId id="282" r:id="rId22"/>
    <p:sldId id="283" r:id="rId23"/>
    <p:sldId id="284" r:id="rId24"/>
    <p:sldId id="285" r:id="rId25"/>
    <p:sldId id="290" r:id="rId26"/>
    <p:sldId id="291" r:id="rId27"/>
    <p:sldId id="292" r:id="rId28"/>
    <p:sldId id="286" r:id="rId29"/>
    <p:sldId id="287" r:id="rId30"/>
    <p:sldId id="288" r:id="rId31"/>
    <p:sldId id="289"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40" autoAdjust="0"/>
  </p:normalViewPr>
  <p:slideViewPr>
    <p:cSldViewPr>
      <p:cViewPr varScale="1">
        <p:scale>
          <a:sx n="68" d="100"/>
          <a:sy n="68" d="100"/>
        </p:scale>
        <p:origin x="-57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zh-CN" altLang="en-US" smtClean="0"/>
              <a:t>单击此处编辑母版标题样式</a:t>
            </a:r>
            <a:endParaRPr kumimoji="0" lang="en-US"/>
          </a:p>
        </p:txBody>
      </p:sp>
      <p:sp>
        <p:nvSpPr>
          <p:cNvPr id="28" name="日期占位符 27"/>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a:lstStyle/>
          <a:p>
            <a:fld id="{DA00FD77-B57E-43DE-9596-A25B8DF0EF27}" type="slidenum">
              <a:rPr lang="zh-CN" altLang="en-US" smtClean="0"/>
              <a:t>‹#›</a:t>
            </a:fld>
            <a:endParaRPr lang="zh-CN" altLang="en-US"/>
          </a:p>
        </p:txBody>
      </p:sp>
      <p:sp>
        <p:nvSpPr>
          <p:cNvPr id="9" name="副标题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00FD77-B57E-43DE-9596-A25B8DF0EF2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00FD77-B57E-43DE-9596-A25B8DF0EF2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00FD77-B57E-43DE-9596-A25B8DF0EF2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7924800" y="6416675"/>
            <a:ext cx="762000" cy="365125"/>
          </a:xfrm>
        </p:spPr>
        <p:txBody>
          <a:bodyPr/>
          <a:lstStyle/>
          <a:p>
            <a:fld id="{DA00FD77-B57E-43DE-9596-A25B8DF0EF27}"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00FD77-B57E-43DE-9596-A25B8DF0EF2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00FD77-B57E-43DE-9596-A25B8DF0EF2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00FD77-B57E-43DE-9596-A25B8DF0EF2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00FD77-B57E-43DE-9596-A25B8DF0EF2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00FD77-B57E-43DE-9596-A25B8DF0EF2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zh-CN" altLang="en-US" smtClean="0">
                <a:solidFill>
                  <a:schemeClr val="lt1"/>
                </a:solidFill>
                <a:latin typeface="+mn-lt"/>
                <a:ea typeface="+mn-ea"/>
                <a:cs typeface="+mn-cs"/>
              </a:rPr>
              <a:t>单击图标添加图片</a:t>
            </a:r>
            <a:endParaRPr kumimoji="0" lang="en-US" dirty="0">
              <a:solidFill>
                <a:schemeClr val="lt1"/>
              </a:solidFill>
              <a:latin typeface="+mn-lt"/>
              <a:ea typeface="+mn-ea"/>
              <a:cs typeface="+mn-cs"/>
            </a:endParaRPr>
          </a:p>
        </p:txBody>
      </p:sp>
      <p:sp>
        <p:nvSpPr>
          <p:cNvPr id="4" name="文本占位符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D9B47648-31E0-411A-A31E-93A00B397776}" type="datetimeFigureOut">
              <a:rPr lang="zh-CN" altLang="en-US" smtClean="0"/>
              <a:t>2012-9-27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00FD77-B57E-43DE-9596-A25B8DF0EF2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B47648-31E0-411A-A31E-93A00B397776}" type="datetimeFigureOut">
              <a:rPr lang="zh-CN" altLang="en-US" smtClean="0"/>
              <a:t>2012-9-27</a:t>
            </a:fld>
            <a:endParaRPr lang="zh-CN" altLang="en-US"/>
          </a:p>
        </p:txBody>
      </p:sp>
      <p:sp>
        <p:nvSpPr>
          <p:cNvPr id="3" name="页脚占位符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zh-CN" altLang="en-US"/>
          </a:p>
        </p:txBody>
      </p:sp>
      <p:sp>
        <p:nvSpPr>
          <p:cNvPr id="23" name="灯片编号占位符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A00FD77-B57E-43DE-9596-A25B8DF0EF27}"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118730" y="3212976"/>
            <a:ext cx="4859022" cy="1015663"/>
          </a:xfrm>
          <a:prstGeom prst="rect">
            <a:avLst/>
          </a:prstGeom>
          <a:noFill/>
          <a:ln>
            <a:noFill/>
          </a:ln>
          <a:effectLst>
            <a:glow rad="63500">
              <a:schemeClr val="accent3">
                <a:satMod val="175000"/>
                <a:alpha val="40000"/>
              </a:schemeClr>
            </a:glow>
            <a:outerShdw blurRad="44450" dist="27940" dir="5400000" algn="ctr">
              <a:srgbClr val="000000">
                <a:alpha val="32000"/>
              </a:srgbClr>
            </a:outerShdw>
            <a:reflection blurRad="6350" stA="50000" endA="300" endPos="55500" dist="127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zh-CN" alt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ea"/>
                <a:ea typeface="+mj-ea"/>
              </a:rPr>
              <a:t>雅</a:t>
            </a:r>
            <a:r>
              <a:rPr lang="zh-CN" alt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ea"/>
                <a:ea typeface="+mj-ea"/>
              </a:rPr>
              <a:t>思阅读真经</a:t>
            </a:r>
            <a:endParaRPr lang="zh-CN" altLang="en-US" sz="6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ea"/>
              <a:ea typeface="+mj-ea"/>
            </a:endParaRPr>
          </a:p>
        </p:txBody>
      </p:sp>
      <p:sp>
        <p:nvSpPr>
          <p:cNvPr id="5" name="矩形 4"/>
          <p:cNvSpPr/>
          <p:nvPr/>
        </p:nvSpPr>
        <p:spPr>
          <a:xfrm>
            <a:off x="1763688" y="2978693"/>
            <a:ext cx="577402" cy="1446550"/>
          </a:xfrm>
          <a:prstGeom prst="rect">
            <a:avLst/>
          </a:prstGeom>
          <a:noFill/>
          <a:effectLst>
            <a:reflection blurRad="6350" stA="50000" endA="275" endPos="40000" dist="101600" dir="5400000" sy="-100000" algn="bl" rotWithShape="0"/>
          </a:effectLst>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8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方正细等线简体" pitchFamily="2" charset="-122"/>
                <a:ea typeface="方正细等线简体" pitchFamily="2" charset="-122"/>
              </a:rPr>
              <a:t>{</a:t>
            </a:r>
            <a:endParaRPr lang="zh-CN" altLang="en-US" sz="8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方正细等线简体" pitchFamily="2" charset="-122"/>
              <a:ea typeface="方正细等线简体" pitchFamily="2" charset="-122"/>
            </a:endParaRPr>
          </a:p>
        </p:txBody>
      </p:sp>
      <p:sp>
        <p:nvSpPr>
          <p:cNvPr id="7" name="矩形 6"/>
          <p:cNvSpPr/>
          <p:nvPr/>
        </p:nvSpPr>
        <p:spPr>
          <a:xfrm rot="10800000">
            <a:off x="6689051" y="3068960"/>
            <a:ext cx="577402" cy="144655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8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方正细等线简体" pitchFamily="2" charset="-122"/>
                <a:ea typeface="方正细等线简体" pitchFamily="2" charset="-122"/>
              </a:rPr>
              <a:t>{</a:t>
            </a:r>
            <a:endParaRPr lang="zh-CN" altLang="en-US" sz="8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方正细等线简体" pitchFamily="2" charset="-122"/>
              <a:ea typeface="方正细等线简体" pitchFamily="2" charset="-122"/>
            </a:endParaRPr>
          </a:p>
        </p:txBody>
      </p:sp>
    </p:spTree>
    <p:extLst>
      <p:ext uri="{BB962C8B-B14F-4D97-AF65-F5344CB8AC3E}">
        <p14:creationId xmlns:p14="http://schemas.microsoft.com/office/powerpoint/2010/main" val="1282168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III. How to understand more</a:t>
            </a:r>
          </a:p>
          <a:p>
            <a:pPr marL="137160" indent="0">
              <a:buNone/>
            </a:pPr>
            <a:r>
              <a:rPr lang="en-US" altLang="zh-CN" sz="2400" dirty="0" smtClean="0">
                <a:solidFill>
                  <a:schemeClr val="bg1"/>
                </a:solidFill>
              </a:rPr>
              <a:t>   </a:t>
            </a:r>
            <a:r>
              <a:rPr lang="zh-CN" altLang="zh-CN" sz="2000" dirty="0" smtClean="0">
                <a:solidFill>
                  <a:schemeClr val="bg1"/>
                </a:solidFill>
              </a:rPr>
              <a:t>《</a:t>
            </a:r>
            <a:r>
              <a:rPr lang="zh-CN" altLang="zh-CN" sz="2000" dirty="0">
                <a:solidFill>
                  <a:schemeClr val="bg1"/>
                </a:solidFill>
              </a:rPr>
              <a:t>剑桥雅思</a:t>
            </a:r>
            <a:r>
              <a:rPr lang="en-US" altLang="zh-CN" sz="2000" dirty="0">
                <a:solidFill>
                  <a:schemeClr val="bg1"/>
                </a:solidFill>
              </a:rPr>
              <a:t>7</a:t>
            </a:r>
            <a:r>
              <a:rPr lang="zh-CN" altLang="zh-CN" sz="2000" dirty="0">
                <a:solidFill>
                  <a:schemeClr val="bg1"/>
                </a:solidFill>
              </a:rPr>
              <a:t>》第</a:t>
            </a:r>
            <a:r>
              <a:rPr lang="en-US" altLang="zh-CN" sz="2000" dirty="0">
                <a:solidFill>
                  <a:schemeClr val="bg1"/>
                </a:solidFill>
              </a:rPr>
              <a:t>25</a:t>
            </a:r>
            <a:r>
              <a:rPr lang="zh-CN" altLang="zh-CN" sz="2000" dirty="0">
                <a:solidFill>
                  <a:schemeClr val="bg1"/>
                </a:solidFill>
              </a:rPr>
              <a:t>页第</a:t>
            </a:r>
            <a:r>
              <a:rPr lang="en-US" altLang="zh-CN" sz="2000" dirty="0">
                <a:solidFill>
                  <a:schemeClr val="bg1"/>
                </a:solidFill>
              </a:rPr>
              <a:t>21</a:t>
            </a:r>
            <a:r>
              <a:rPr lang="zh-CN" altLang="zh-CN" sz="2000" dirty="0">
                <a:solidFill>
                  <a:schemeClr val="bg1"/>
                </a:solidFill>
              </a:rPr>
              <a:t>题</a:t>
            </a:r>
            <a:r>
              <a:rPr lang="zh-CN" altLang="zh-CN" sz="2000" dirty="0" smtClean="0">
                <a:solidFill>
                  <a:schemeClr val="bg1"/>
                </a:solidFill>
              </a:rPr>
              <a:t>。</a:t>
            </a:r>
            <a:endParaRPr lang="en-US" altLang="zh-CN" sz="2000" dirty="0" smtClean="0">
              <a:solidFill>
                <a:schemeClr val="bg1"/>
              </a:solidFill>
            </a:endParaRPr>
          </a:p>
          <a:p>
            <a:pPr marL="137160" indent="0">
              <a:buNone/>
            </a:pPr>
            <a:r>
              <a:rPr lang="en-US" altLang="zh-CN" sz="2000" dirty="0">
                <a:solidFill>
                  <a:schemeClr val="bg1"/>
                </a:solidFill>
              </a:rPr>
              <a:t> </a:t>
            </a:r>
            <a:r>
              <a:rPr lang="en-US" altLang="zh-CN" sz="2000" dirty="0" smtClean="0">
                <a:solidFill>
                  <a:schemeClr val="bg1"/>
                </a:solidFill>
              </a:rPr>
              <a:t>     </a:t>
            </a:r>
            <a:r>
              <a:rPr lang="zh-CN" altLang="zh-CN" sz="2000" dirty="0" smtClean="0">
                <a:solidFill>
                  <a:schemeClr val="bg1"/>
                </a:solidFill>
              </a:rPr>
              <a:t>文章</a:t>
            </a:r>
            <a:r>
              <a:rPr lang="zh-CN" altLang="zh-CN" sz="2000" dirty="0">
                <a:solidFill>
                  <a:schemeClr val="bg1"/>
                </a:solidFill>
              </a:rPr>
              <a:t>标题：</a:t>
            </a:r>
            <a:r>
              <a:rPr lang="en-US" altLang="zh-CN" sz="2000" dirty="0">
                <a:solidFill>
                  <a:schemeClr val="bg1"/>
                </a:solidFill>
              </a:rPr>
              <a:t>Make every drop count</a:t>
            </a:r>
            <a:endParaRPr lang="zh-CN" altLang="zh-CN" sz="2000" dirty="0">
              <a:solidFill>
                <a:schemeClr val="bg1"/>
              </a:solidFill>
            </a:endParaRPr>
          </a:p>
          <a:p>
            <a:r>
              <a:rPr lang="zh-CN" altLang="zh-CN" sz="2000" dirty="0">
                <a:solidFill>
                  <a:schemeClr val="bg1"/>
                </a:solidFill>
              </a:rPr>
              <a:t>题型：</a:t>
            </a:r>
            <a:r>
              <a:rPr lang="en-US" altLang="zh-CN" sz="2000" dirty="0">
                <a:solidFill>
                  <a:schemeClr val="bg1"/>
                </a:solidFill>
              </a:rPr>
              <a:t>TRUE/FALSE/NOT GIVEN</a:t>
            </a:r>
            <a:endParaRPr lang="zh-CN" altLang="zh-CN" sz="2000" dirty="0">
              <a:solidFill>
                <a:schemeClr val="bg1"/>
              </a:solidFill>
            </a:endParaRPr>
          </a:p>
          <a:p>
            <a:endParaRPr lang="en-US" altLang="zh-CN" sz="2400" dirty="0" smtClean="0">
              <a:solidFill>
                <a:schemeClr val="bg1"/>
              </a:solidFill>
            </a:endParaRPr>
          </a:p>
          <a:p>
            <a:r>
              <a:rPr lang="zh-CN" altLang="zh-CN" sz="2400" dirty="0" smtClean="0">
                <a:solidFill>
                  <a:schemeClr val="bg1"/>
                </a:solidFill>
              </a:rPr>
              <a:t>题目</a:t>
            </a:r>
            <a:r>
              <a:rPr lang="zh-CN" altLang="zh-CN" sz="2400" dirty="0">
                <a:solidFill>
                  <a:schemeClr val="bg1"/>
                </a:solidFill>
              </a:rPr>
              <a:t>：</a:t>
            </a:r>
            <a:r>
              <a:rPr lang="en-US" altLang="zh-CN" sz="2400" b="1" i="1" dirty="0">
                <a:solidFill>
                  <a:schemeClr val="bg1"/>
                </a:solidFill>
              </a:rPr>
              <a:t>Feeding</a:t>
            </a:r>
            <a:r>
              <a:rPr lang="en-US" altLang="zh-CN" sz="2400" i="1" dirty="0">
                <a:solidFill>
                  <a:schemeClr val="bg1"/>
                </a:solidFill>
              </a:rPr>
              <a:t> </a:t>
            </a:r>
            <a:r>
              <a:rPr lang="en-US" altLang="zh-CN" sz="2400" b="1" i="1" dirty="0">
                <a:solidFill>
                  <a:schemeClr val="bg1"/>
                </a:solidFill>
              </a:rPr>
              <a:t>increasing</a:t>
            </a:r>
            <a:r>
              <a:rPr lang="en-US" altLang="zh-CN" sz="2400" i="1" dirty="0">
                <a:solidFill>
                  <a:schemeClr val="bg1"/>
                </a:solidFill>
              </a:rPr>
              <a:t> populations is possible </a:t>
            </a:r>
            <a:r>
              <a:rPr lang="en-US" altLang="zh-CN" sz="2400" b="1" i="1" dirty="0">
                <a:solidFill>
                  <a:schemeClr val="bg1"/>
                </a:solidFill>
              </a:rPr>
              <a:t>due primarily to</a:t>
            </a:r>
            <a:r>
              <a:rPr lang="en-US" altLang="zh-CN" sz="2400" i="1" dirty="0">
                <a:solidFill>
                  <a:schemeClr val="bg1"/>
                </a:solidFill>
              </a:rPr>
              <a:t> </a:t>
            </a:r>
            <a:r>
              <a:rPr lang="en-US" altLang="zh-CN" sz="2400" b="1" i="1" dirty="0">
                <a:solidFill>
                  <a:schemeClr val="bg1"/>
                </a:solidFill>
              </a:rPr>
              <a:t>improved</a:t>
            </a:r>
            <a:r>
              <a:rPr lang="en-US" altLang="zh-CN" sz="2400" i="1" dirty="0">
                <a:solidFill>
                  <a:schemeClr val="bg1"/>
                </a:solidFill>
              </a:rPr>
              <a:t> irrigation system. </a:t>
            </a:r>
            <a:endParaRPr lang="zh-CN" altLang="zh-CN" sz="2400" dirty="0">
              <a:solidFill>
                <a:schemeClr val="bg1"/>
              </a:solidFill>
            </a:endParaRPr>
          </a:p>
          <a:p>
            <a:endParaRPr lang="en-US" altLang="zh-CN" sz="2400" dirty="0" smtClean="0">
              <a:solidFill>
                <a:schemeClr val="bg1"/>
              </a:solidFill>
            </a:endParaRPr>
          </a:p>
          <a:p>
            <a:r>
              <a:rPr lang="zh-CN" altLang="zh-CN" sz="2400" dirty="0" smtClean="0">
                <a:solidFill>
                  <a:schemeClr val="bg1"/>
                </a:solidFill>
              </a:rPr>
              <a:t>原文</a:t>
            </a:r>
            <a:r>
              <a:rPr lang="zh-CN" altLang="zh-CN" sz="2400" dirty="0">
                <a:solidFill>
                  <a:schemeClr val="bg1"/>
                </a:solidFill>
              </a:rPr>
              <a:t>：</a:t>
            </a:r>
            <a:r>
              <a:rPr lang="en-US" altLang="zh-CN" sz="2400" b="1" dirty="0">
                <a:solidFill>
                  <a:schemeClr val="bg1"/>
                </a:solidFill>
              </a:rPr>
              <a:t>Food production</a:t>
            </a:r>
            <a:r>
              <a:rPr lang="en-US" altLang="zh-CN" sz="2400" dirty="0">
                <a:solidFill>
                  <a:schemeClr val="bg1"/>
                </a:solidFill>
              </a:rPr>
              <a:t> has kept pace with </a:t>
            </a:r>
            <a:r>
              <a:rPr lang="en-US" altLang="zh-CN" sz="2400" b="1" dirty="0">
                <a:solidFill>
                  <a:schemeClr val="bg1"/>
                </a:solidFill>
              </a:rPr>
              <a:t>soaring</a:t>
            </a:r>
            <a:r>
              <a:rPr lang="en-US" altLang="zh-CN" sz="2400" dirty="0">
                <a:solidFill>
                  <a:schemeClr val="bg1"/>
                </a:solidFill>
              </a:rPr>
              <a:t> populations</a:t>
            </a:r>
            <a:r>
              <a:rPr lang="en-US" altLang="zh-CN" sz="2400" b="1" dirty="0">
                <a:solidFill>
                  <a:schemeClr val="bg1"/>
                </a:solidFill>
              </a:rPr>
              <a:t> mainly because of</a:t>
            </a:r>
            <a:r>
              <a:rPr lang="en-US" altLang="zh-CN" sz="2400" dirty="0">
                <a:solidFill>
                  <a:schemeClr val="bg1"/>
                </a:solidFill>
              </a:rPr>
              <a:t> the </a:t>
            </a:r>
            <a:r>
              <a:rPr lang="en-US" altLang="zh-CN" sz="2400" b="1" dirty="0">
                <a:solidFill>
                  <a:schemeClr val="bg1"/>
                </a:solidFill>
              </a:rPr>
              <a:t>expansion</a:t>
            </a:r>
            <a:r>
              <a:rPr lang="en-US" altLang="zh-CN" sz="2400" dirty="0">
                <a:solidFill>
                  <a:schemeClr val="bg1"/>
                </a:solidFill>
              </a:rPr>
              <a:t> of artificial irrigation systems that make possible the growth of 40% of the world’s food.</a:t>
            </a:r>
            <a:endParaRPr lang="en-US" altLang="zh-CN" sz="2400" dirty="0" smtClean="0">
              <a:solidFill>
                <a:schemeClr val="bg1"/>
              </a:solidFill>
            </a:endParaRPr>
          </a:p>
          <a:p>
            <a:endParaRPr lang="en-US" altLang="zh-CN" sz="2400" dirty="0">
              <a:solidFill>
                <a:schemeClr val="bg1"/>
              </a:solidFill>
            </a:endParaRPr>
          </a:p>
          <a:p>
            <a:endParaRPr lang="en-US" altLang="zh-CN" sz="2400" dirty="0" smtClean="0">
              <a:solidFill>
                <a:schemeClr val="bg1"/>
              </a:solidFill>
            </a:endParaRPr>
          </a:p>
          <a:p>
            <a:endParaRPr lang="en-US" altLang="zh-CN" sz="2400" dirty="0" smtClean="0">
              <a:solidFill>
                <a:schemeClr val="bg1"/>
              </a:solidFill>
            </a:endParaRPr>
          </a:p>
          <a:p>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4091306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III. How to understand more</a:t>
            </a:r>
          </a:p>
          <a:p>
            <a:pPr marL="137160" indent="0">
              <a:buNone/>
            </a:pPr>
            <a:r>
              <a:rPr lang="en-US" altLang="zh-CN" sz="2400" dirty="0">
                <a:solidFill>
                  <a:schemeClr val="bg1"/>
                </a:solidFill>
              </a:rPr>
              <a:t> </a:t>
            </a:r>
            <a:r>
              <a:rPr lang="en-US" altLang="zh-CN" sz="2400" dirty="0" smtClean="0">
                <a:solidFill>
                  <a:schemeClr val="bg1"/>
                </a:solidFill>
              </a:rPr>
              <a:t>  </a:t>
            </a:r>
            <a:r>
              <a:rPr lang="zh-CN" altLang="zh-CN" sz="2000" dirty="0" smtClean="0">
                <a:solidFill>
                  <a:schemeClr val="bg1"/>
                </a:solidFill>
              </a:rPr>
              <a:t>《</a:t>
            </a:r>
            <a:r>
              <a:rPr lang="zh-CN" altLang="zh-CN" sz="2000" dirty="0">
                <a:solidFill>
                  <a:schemeClr val="bg1"/>
                </a:solidFill>
              </a:rPr>
              <a:t>剑桥雅思</a:t>
            </a:r>
            <a:r>
              <a:rPr lang="en-US" altLang="zh-CN" sz="2000" dirty="0">
                <a:solidFill>
                  <a:schemeClr val="bg1"/>
                </a:solidFill>
              </a:rPr>
              <a:t>7</a:t>
            </a:r>
            <a:r>
              <a:rPr lang="zh-CN" altLang="zh-CN" sz="2000" dirty="0">
                <a:solidFill>
                  <a:schemeClr val="bg1"/>
                </a:solidFill>
              </a:rPr>
              <a:t>》第</a:t>
            </a:r>
            <a:r>
              <a:rPr lang="en-US" altLang="zh-CN" sz="2000" dirty="0">
                <a:solidFill>
                  <a:schemeClr val="bg1"/>
                </a:solidFill>
              </a:rPr>
              <a:t>21</a:t>
            </a:r>
            <a:r>
              <a:rPr lang="zh-CN" altLang="zh-CN" sz="2000" dirty="0">
                <a:solidFill>
                  <a:schemeClr val="bg1"/>
                </a:solidFill>
              </a:rPr>
              <a:t>页第</a:t>
            </a:r>
            <a:r>
              <a:rPr lang="en-US" altLang="zh-CN" sz="2000" dirty="0">
                <a:solidFill>
                  <a:schemeClr val="bg1"/>
                </a:solidFill>
              </a:rPr>
              <a:t>13</a:t>
            </a:r>
            <a:r>
              <a:rPr lang="zh-CN" altLang="zh-CN" sz="2000" dirty="0">
                <a:solidFill>
                  <a:schemeClr val="bg1"/>
                </a:solidFill>
              </a:rPr>
              <a:t>题。文章标题：</a:t>
            </a:r>
            <a:r>
              <a:rPr lang="en-US" altLang="zh-CN" sz="2000" dirty="0">
                <a:solidFill>
                  <a:schemeClr val="bg1"/>
                </a:solidFill>
              </a:rPr>
              <a:t>Let’s Go Bats</a:t>
            </a:r>
            <a:endParaRPr lang="zh-CN" altLang="zh-CN" sz="2000" dirty="0">
              <a:solidFill>
                <a:schemeClr val="bg1"/>
              </a:solidFill>
            </a:endParaRPr>
          </a:p>
          <a:p>
            <a:r>
              <a:rPr lang="zh-CN" altLang="zh-CN" sz="2000" dirty="0">
                <a:solidFill>
                  <a:schemeClr val="bg1"/>
                </a:solidFill>
              </a:rPr>
              <a:t>题型：</a:t>
            </a:r>
            <a:r>
              <a:rPr lang="en-US" altLang="zh-CN" sz="2000" dirty="0">
                <a:solidFill>
                  <a:schemeClr val="bg1"/>
                </a:solidFill>
              </a:rPr>
              <a:t>Sentence Completion</a:t>
            </a:r>
            <a:r>
              <a:rPr lang="zh-CN" altLang="zh-CN" sz="2000" dirty="0">
                <a:solidFill>
                  <a:schemeClr val="bg1"/>
                </a:solidFill>
              </a:rPr>
              <a:t>（句子填空）</a:t>
            </a:r>
          </a:p>
          <a:p>
            <a:endParaRPr lang="en-US" altLang="zh-CN" sz="2000" dirty="0" smtClean="0">
              <a:solidFill>
                <a:schemeClr val="bg1"/>
              </a:solidFill>
            </a:endParaRPr>
          </a:p>
          <a:p>
            <a:r>
              <a:rPr lang="zh-CN" altLang="zh-CN" sz="2000" dirty="0" smtClean="0">
                <a:solidFill>
                  <a:schemeClr val="bg1"/>
                </a:solidFill>
              </a:rPr>
              <a:t>题目</a:t>
            </a:r>
            <a:r>
              <a:rPr lang="zh-CN" altLang="zh-CN" sz="2000" dirty="0">
                <a:solidFill>
                  <a:schemeClr val="bg1"/>
                </a:solidFill>
              </a:rPr>
              <a:t>：</a:t>
            </a:r>
            <a:r>
              <a:rPr lang="en-US" altLang="zh-CN" sz="2000" i="1" dirty="0">
                <a:solidFill>
                  <a:schemeClr val="bg1"/>
                </a:solidFill>
              </a:rPr>
              <a:t>The word 'echolocation' was first used by someone working as a </a:t>
            </a:r>
            <a:r>
              <a:rPr lang="en-US" altLang="zh-CN" sz="2000" dirty="0">
                <a:solidFill>
                  <a:schemeClr val="bg1"/>
                </a:solidFill>
              </a:rPr>
              <a:t>………… (</a:t>
            </a:r>
            <a:r>
              <a:rPr lang="en-US" altLang="zh-CN" sz="2000" b="1" dirty="0">
                <a:solidFill>
                  <a:schemeClr val="bg1"/>
                </a:solidFill>
              </a:rPr>
              <a:t>NO MORE THAN TWO WORDS</a:t>
            </a:r>
            <a:r>
              <a:rPr lang="en-US" altLang="zh-CN" sz="2000" dirty="0">
                <a:solidFill>
                  <a:schemeClr val="bg1"/>
                </a:solidFill>
              </a:rPr>
              <a:t>)</a:t>
            </a:r>
            <a:endParaRPr lang="zh-CN" altLang="zh-CN" sz="2000" dirty="0">
              <a:solidFill>
                <a:schemeClr val="bg1"/>
              </a:solidFill>
            </a:endParaRPr>
          </a:p>
          <a:p>
            <a:r>
              <a:rPr lang="en-US" altLang="zh-CN" sz="2000" dirty="0">
                <a:solidFill>
                  <a:schemeClr val="bg1"/>
                </a:solidFill>
              </a:rPr>
              <a:t> </a:t>
            </a:r>
            <a:endParaRPr lang="zh-CN" altLang="zh-CN" sz="2000" dirty="0">
              <a:solidFill>
                <a:schemeClr val="bg1"/>
              </a:solidFill>
            </a:endParaRPr>
          </a:p>
          <a:p>
            <a:r>
              <a:rPr lang="zh-CN" altLang="zh-CN" sz="2000" dirty="0">
                <a:solidFill>
                  <a:schemeClr val="bg1"/>
                </a:solidFill>
              </a:rPr>
              <a:t>原文：</a:t>
            </a:r>
          </a:p>
          <a:p>
            <a:r>
              <a:rPr lang="en-US" altLang="zh-CN" sz="2000" dirty="0">
                <a:solidFill>
                  <a:schemeClr val="bg1"/>
                </a:solidFill>
              </a:rPr>
              <a:t>…The American zoologist Donald Griffin, who was largely responsible for the discovery of sonar in bats, coined the term </a:t>
            </a:r>
            <a:r>
              <a:rPr lang="en-US" altLang="zh-CN" sz="2000" b="1" dirty="0">
                <a:solidFill>
                  <a:schemeClr val="bg1"/>
                </a:solidFill>
              </a:rPr>
              <a:t>'echolocation' </a:t>
            </a:r>
            <a:r>
              <a:rPr lang="en-US" altLang="zh-CN" sz="2000" dirty="0">
                <a:solidFill>
                  <a:schemeClr val="bg1"/>
                </a:solidFill>
              </a:rPr>
              <a:t>to cover both sonar and radar, whether used by animals or by human instruments</a:t>
            </a:r>
            <a:r>
              <a:rPr lang="en-US" altLang="zh-CN" sz="2000" dirty="0" smtClean="0">
                <a:solidFill>
                  <a:schemeClr val="bg1"/>
                </a:solidFill>
              </a:rPr>
              <a:t>.</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3003217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fontScale="92500"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III. How to understand more</a:t>
            </a:r>
          </a:p>
          <a:p>
            <a:pPr marL="137160" indent="0">
              <a:buNone/>
            </a:pPr>
            <a:r>
              <a:rPr lang="en-US" altLang="zh-CN" sz="1900" dirty="0" smtClean="0">
                <a:solidFill>
                  <a:schemeClr val="bg1"/>
                </a:solidFill>
              </a:rPr>
              <a:t>     </a:t>
            </a:r>
            <a:r>
              <a:rPr lang="zh-CN" altLang="zh-CN" sz="1900" dirty="0" smtClean="0">
                <a:solidFill>
                  <a:schemeClr val="bg1"/>
                </a:solidFill>
              </a:rPr>
              <a:t>《</a:t>
            </a:r>
            <a:r>
              <a:rPr lang="zh-CN" altLang="zh-CN" sz="1900" dirty="0">
                <a:solidFill>
                  <a:schemeClr val="bg1"/>
                </a:solidFill>
              </a:rPr>
              <a:t>剑桥雅思</a:t>
            </a:r>
            <a:r>
              <a:rPr lang="en-US" altLang="zh-CN" sz="1900" dirty="0">
                <a:solidFill>
                  <a:schemeClr val="bg1"/>
                </a:solidFill>
              </a:rPr>
              <a:t>7</a:t>
            </a:r>
            <a:r>
              <a:rPr lang="zh-CN" altLang="zh-CN" sz="1900" dirty="0">
                <a:solidFill>
                  <a:schemeClr val="bg1"/>
                </a:solidFill>
              </a:rPr>
              <a:t>》第</a:t>
            </a:r>
            <a:r>
              <a:rPr lang="en-US" altLang="zh-CN" sz="1900" dirty="0">
                <a:solidFill>
                  <a:schemeClr val="bg1"/>
                </a:solidFill>
              </a:rPr>
              <a:t>91</a:t>
            </a:r>
            <a:r>
              <a:rPr lang="zh-CN" altLang="zh-CN" sz="1900" dirty="0">
                <a:solidFill>
                  <a:schemeClr val="bg1"/>
                </a:solidFill>
              </a:rPr>
              <a:t>页第</a:t>
            </a:r>
            <a:r>
              <a:rPr lang="en-US" altLang="zh-CN" sz="1900" dirty="0">
                <a:solidFill>
                  <a:schemeClr val="bg1"/>
                </a:solidFill>
              </a:rPr>
              <a:t>13</a:t>
            </a:r>
            <a:r>
              <a:rPr lang="zh-CN" altLang="zh-CN" sz="1900" dirty="0">
                <a:solidFill>
                  <a:schemeClr val="bg1"/>
                </a:solidFill>
              </a:rPr>
              <a:t>题</a:t>
            </a:r>
            <a:r>
              <a:rPr lang="zh-CN" altLang="zh-CN" sz="1900" dirty="0" smtClean="0">
                <a:solidFill>
                  <a:schemeClr val="bg1"/>
                </a:solidFill>
              </a:rPr>
              <a:t>。</a:t>
            </a:r>
            <a:endParaRPr lang="en-US" altLang="zh-CN" sz="1900" dirty="0" smtClean="0">
              <a:solidFill>
                <a:schemeClr val="bg1"/>
              </a:solidFill>
            </a:endParaRPr>
          </a:p>
          <a:p>
            <a:pPr marL="137160" indent="0">
              <a:buNone/>
            </a:pPr>
            <a:r>
              <a:rPr lang="en-US" altLang="zh-CN" sz="1900" dirty="0">
                <a:solidFill>
                  <a:schemeClr val="bg1"/>
                </a:solidFill>
              </a:rPr>
              <a:t> </a:t>
            </a:r>
            <a:r>
              <a:rPr lang="en-US" altLang="zh-CN" sz="1900" dirty="0" smtClean="0">
                <a:solidFill>
                  <a:schemeClr val="bg1"/>
                </a:solidFill>
              </a:rPr>
              <a:t>      </a:t>
            </a:r>
            <a:r>
              <a:rPr lang="zh-CN" altLang="zh-CN" sz="1900" dirty="0" smtClean="0">
                <a:solidFill>
                  <a:schemeClr val="bg1"/>
                </a:solidFill>
              </a:rPr>
              <a:t>文章</a:t>
            </a:r>
            <a:r>
              <a:rPr lang="zh-CN" altLang="zh-CN" sz="1900" dirty="0">
                <a:solidFill>
                  <a:schemeClr val="bg1"/>
                </a:solidFill>
              </a:rPr>
              <a:t>标题：</a:t>
            </a:r>
            <a:r>
              <a:rPr lang="en-US" altLang="zh-CN" sz="1900" dirty="0">
                <a:solidFill>
                  <a:schemeClr val="bg1"/>
                </a:solidFill>
              </a:rPr>
              <a:t>Pulling strings to build pyramids</a:t>
            </a:r>
            <a:endParaRPr lang="zh-CN" altLang="zh-CN" sz="1900" dirty="0">
              <a:solidFill>
                <a:schemeClr val="bg1"/>
              </a:solidFill>
            </a:endParaRPr>
          </a:p>
          <a:p>
            <a:r>
              <a:rPr lang="zh-CN" altLang="zh-CN" sz="1900" dirty="0">
                <a:solidFill>
                  <a:schemeClr val="bg1"/>
                </a:solidFill>
              </a:rPr>
              <a:t>题型：</a:t>
            </a:r>
            <a:r>
              <a:rPr lang="en-US" altLang="zh-CN" sz="1900" dirty="0">
                <a:solidFill>
                  <a:schemeClr val="bg1"/>
                </a:solidFill>
              </a:rPr>
              <a:t>Summary</a:t>
            </a:r>
            <a:r>
              <a:rPr lang="zh-CN" altLang="zh-CN" sz="1900" dirty="0">
                <a:solidFill>
                  <a:schemeClr val="bg1"/>
                </a:solidFill>
              </a:rPr>
              <a:t>（总结填空）</a:t>
            </a:r>
          </a:p>
          <a:p>
            <a:endParaRPr lang="en-US" altLang="zh-CN" sz="2400" dirty="0" smtClean="0">
              <a:solidFill>
                <a:schemeClr val="bg1"/>
              </a:solidFill>
            </a:endParaRPr>
          </a:p>
          <a:p>
            <a:r>
              <a:rPr lang="zh-CN" altLang="zh-CN" sz="2400" dirty="0" smtClean="0">
                <a:solidFill>
                  <a:schemeClr val="bg1"/>
                </a:solidFill>
              </a:rPr>
              <a:t>题目</a:t>
            </a:r>
            <a:r>
              <a:rPr lang="zh-CN" altLang="zh-CN" sz="2400" dirty="0">
                <a:solidFill>
                  <a:schemeClr val="bg1"/>
                </a:solidFill>
              </a:rPr>
              <a:t>：</a:t>
            </a:r>
            <a:r>
              <a:rPr lang="en-US" altLang="zh-CN" sz="2400" i="1" dirty="0">
                <a:solidFill>
                  <a:schemeClr val="bg1"/>
                </a:solidFill>
              </a:rPr>
              <a:t>In addition, over two thousand years ago kites were used in China as weapons, as well as for sending </a:t>
            </a:r>
            <a:r>
              <a:rPr lang="en-US" altLang="zh-CN" sz="2400" dirty="0">
                <a:solidFill>
                  <a:schemeClr val="bg1"/>
                </a:solidFill>
              </a:rPr>
              <a:t>………… (</a:t>
            </a:r>
            <a:r>
              <a:rPr lang="en-US" altLang="zh-CN" sz="2400" b="1" dirty="0">
                <a:solidFill>
                  <a:schemeClr val="bg1"/>
                </a:solidFill>
              </a:rPr>
              <a:t>NO MORE THAN TWO WORDS</a:t>
            </a:r>
            <a:r>
              <a:rPr lang="en-US" altLang="zh-CN" sz="2400" dirty="0">
                <a:solidFill>
                  <a:schemeClr val="bg1"/>
                </a:solidFill>
              </a:rPr>
              <a:t>)</a:t>
            </a:r>
            <a:endParaRPr lang="zh-CN" altLang="zh-CN" sz="2400" dirty="0">
              <a:solidFill>
                <a:schemeClr val="bg1"/>
              </a:solidFill>
            </a:endParaRPr>
          </a:p>
          <a:p>
            <a:r>
              <a:rPr lang="en-US" altLang="zh-CN" sz="2400" dirty="0">
                <a:solidFill>
                  <a:schemeClr val="bg1"/>
                </a:solidFill>
              </a:rPr>
              <a:t> </a:t>
            </a:r>
            <a:endParaRPr lang="zh-CN" altLang="zh-CN" sz="2400" dirty="0">
              <a:solidFill>
                <a:schemeClr val="bg1"/>
              </a:solidFill>
            </a:endParaRPr>
          </a:p>
          <a:p>
            <a:r>
              <a:rPr lang="zh-CN" altLang="zh-CN" sz="2400" dirty="0">
                <a:solidFill>
                  <a:schemeClr val="bg1"/>
                </a:solidFill>
              </a:rPr>
              <a:t>原文：</a:t>
            </a:r>
          </a:p>
          <a:p>
            <a:r>
              <a:rPr lang="en-US" altLang="zh-CN" sz="2400" dirty="0">
                <a:solidFill>
                  <a:schemeClr val="bg1"/>
                </a:solidFill>
              </a:rPr>
              <a:t>…And other ancient </a:t>
            </a:r>
            <a:r>
              <a:rPr lang="en-US" altLang="zh-CN" sz="2400" dirty="0" err="1">
                <a:solidFill>
                  <a:schemeClr val="bg1"/>
                </a:solidFill>
              </a:rPr>
              <a:t>civilisations</a:t>
            </a:r>
            <a:r>
              <a:rPr lang="en-US" altLang="zh-CN" sz="2400" dirty="0">
                <a:solidFill>
                  <a:schemeClr val="bg1"/>
                </a:solidFill>
              </a:rPr>
              <a:t> certainly knew about kites; as early as 1250 BC, the </a:t>
            </a:r>
            <a:r>
              <a:rPr lang="en-US" altLang="zh-CN" sz="2400" b="1" dirty="0">
                <a:solidFill>
                  <a:schemeClr val="bg1"/>
                </a:solidFill>
              </a:rPr>
              <a:t>Chinese </a:t>
            </a:r>
            <a:r>
              <a:rPr lang="en-US" altLang="zh-CN" sz="2400" dirty="0">
                <a:solidFill>
                  <a:schemeClr val="bg1"/>
                </a:solidFill>
              </a:rPr>
              <a:t>were using them to deliver messages and dump flaming debris on their foes</a:t>
            </a:r>
            <a:r>
              <a:rPr lang="en-US" altLang="zh-CN" sz="2400" dirty="0" smtClean="0">
                <a:solidFill>
                  <a:schemeClr val="bg1"/>
                </a:solidFill>
              </a:rPr>
              <a:t>.</a:t>
            </a:r>
            <a:endParaRPr lang="zh-CN" altLang="zh-CN" sz="2400" dirty="0">
              <a:solidFill>
                <a:schemeClr val="bg1"/>
              </a:solidFill>
            </a:endParaRPr>
          </a:p>
        </p:txBody>
      </p:sp>
    </p:spTree>
    <p:extLst>
      <p:ext uri="{BB962C8B-B14F-4D97-AF65-F5344CB8AC3E}">
        <p14:creationId xmlns:p14="http://schemas.microsoft.com/office/powerpoint/2010/main" val="1707131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IV.  Secrets to TFNG</a:t>
            </a:r>
          </a:p>
          <a:p>
            <a:endParaRPr lang="en-US" altLang="zh-CN" sz="2400" dirty="0">
              <a:solidFill>
                <a:schemeClr val="bg1"/>
              </a:solidFill>
            </a:endParaRPr>
          </a:p>
          <a:p>
            <a:endParaRPr lang="en-US" altLang="zh-CN" sz="24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65176"/>
            <a:ext cx="5256584" cy="424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488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IV.  Secrets to TFNG</a:t>
            </a:r>
          </a:p>
          <a:p>
            <a:endParaRPr lang="en-US" altLang="zh-CN" sz="2400" dirty="0">
              <a:solidFill>
                <a:schemeClr val="bg1"/>
              </a:solidFill>
            </a:endParaRPr>
          </a:p>
          <a:p>
            <a:pPr algn="ctr"/>
            <a:r>
              <a:rPr lang="en-US" altLang="zh-CN" sz="2400" dirty="0" smtClean="0">
                <a:solidFill>
                  <a:schemeClr val="bg1"/>
                </a:solidFill>
              </a:rPr>
              <a:t>T</a:t>
            </a:r>
          </a:p>
          <a:p>
            <a:pPr algn="ctr"/>
            <a:r>
              <a:rPr lang="en-US" altLang="zh-CN" sz="2400" dirty="0" smtClean="0">
                <a:solidFill>
                  <a:schemeClr val="bg1"/>
                </a:solidFill>
              </a:rPr>
              <a:t>F</a:t>
            </a:r>
          </a:p>
          <a:p>
            <a:pPr algn="ctr"/>
            <a:r>
              <a:rPr lang="en-US" altLang="zh-CN" sz="2400" dirty="0" smtClean="0">
                <a:solidFill>
                  <a:schemeClr val="bg1"/>
                </a:solidFill>
              </a:rPr>
              <a:t>NG</a:t>
            </a:r>
          </a:p>
          <a:p>
            <a:pPr algn="ctr"/>
            <a:r>
              <a:rPr lang="en-US" altLang="zh-CN" sz="2400" dirty="0" smtClean="0">
                <a:solidFill>
                  <a:schemeClr val="bg1"/>
                </a:solidFill>
              </a:rPr>
              <a:t>T</a:t>
            </a:r>
          </a:p>
          <a:p>
            <a:pPr algn="ctr"/>
            <a:r>
              <a:rPr lang="en-US" altLang="zh-CN" sz="2400" dirty="0" smtClean="0">
                <a:solidFill>
                  <a:schemeClr val="bg1"/>
                </a:solidFill>
              </a:rPr>
              <a:t>T</a:t>
            </a:r>
          </a:p>
          <a:p>
            <a:pPr algn="ctr"/>
            <a:r>
              <a:rPr lang="en-US" altLang="zh-CN" sz="2400" dirty="0" smtClean="0">
                <a:solidFill>
                  <a:schemeClr val="bg1"/>
                </a:solidFill>
              </a:rPr>
              <a:t>NG</a:t>
            </a:r>
          </a:p>
          <a:p>
            <a:endParaRPr lang="en-US" altLang="zh-CN" sz="2400" dirty="0">
              <a:solidFill>
                <a:schemeClr val="bg1"/>
              </a:solidFill>
            </a:endParaRPr>
          </a:p>
          <a:p>
            <a:endParaRPr lang="en-US" altLang="zh-CN" sz="2400" dirty="0">
              <a:solidFill>
                <a:schemeClr val="bg1"/>
              </a:solidFill>
            </a:endParaRPr>
          </a:p>
        </p:txBody>
      </p:sp>
    </p:spTree>
    <p:extLst>
      <p:ext uri="{BB962C8B-B14F-4D97-AF65-F5344CB8AC3E}">
        <p14:creationId xmlns:p14="http://schemas.microsoft.com/office/powerpoint/2010/main" val="309091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IV.  Secrets to TFNG</a:t>
            </a:r>
          </a:p>
          <a:p>
            <a:endParaRPr lang="en-US" altLang="zh-CN" sz="2400" dirty="0">
              <a:solidFill>
                <a:schemeClr val="bg1"/>
              </a:solidFill>
            </a:endParaRPr>
          </a:p>
          <a:p>
            <a:r>
              <a:rPr lang="zh-CN" altLang="en-US" sz="2400" dirty="0" smtClean="0">
                <a:solidFill>
                  <a:schemeClr val="bg1"/>
                </a:solidFill>
              </a:rPr>
              <a:t>       命题之七种武器</a:t>
            </a:r>
            <a:endParaRPr lang="en-US" altLang="zh-CN" sz="2400" dirty="0" smtClean="0">
              <a:solidFill>
                <a:schemeClr val="bg1"/>
              </a:solidFill>
            </a:endParaRPr>
          </a:p>
          <a:p>
            <a:endParaRPr lang="en-US" altLang="zh-CN" sz="2400" dirty="0">
              <a:solidFill>
                <a:schemeClr val="bg1"/>
              </a:solidFill>
            </a:endParaRPr>
          </a:p>
          <a:p>
            <a:endParaRPr lang="en-US" altLang="zh-CN" sz="2400" dirty="0" smtClean="0">
              <a:solidFill>
                <a:schemeClr val="bg1"/>
              </a:solidFill>
            </a:endParaRPr>
          </a:p>
          <a:p>
            <a:endParaRPr lang="en-US" altLang="zh-CN" sz="2400" dirty="0">
              <a:solidFill>
                <a:schemeClr val="bg1"/>
              </a:solidFill>
            </a:endParaRPr>
          </a:p>
          <a:p>
            <a:endParaRPr lang="en-US" altLang="zh-CN" sz="2400" dirty="0">
              <a:solidFill>
                <a:schemeClr val="bg1"/>
              </a:solidFill>
            </a:endParaRPr>
          </a:p>
          <a:p>
            <a:endParaRPr lang="en-US" altLang="zh-CN" sz="2400" dirty="0">
              <a:solidFill>
                <a:schemeClr val="bg1"/>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34" r="4576"/>
          <a:stretch/>
        </p:blipFill>
        <p:spPr bwMode="auto">
          <a:xfrm>
            <a:off x="4994031" y="1556792"/>
            <a:ext cx="3411416" cy="474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336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IV.  Secrets to Headings</a:t>
            </a:r>
          </a:p>
          <a:p>
            <a:r>
              <a:rPr lang="en-US" altLang="zh-CN" sz="2400" b="1" dirty="0">
                <a:solidFill>
                  <a:schemeClr val="bg1"/>
                </a:solidFill>
              </a:rPr>
              <a:t>C </a:t>
            </a:r>
            <a:r>
              <a:rPr lang="en-US" altLang="zh-CN" sz="2400" dirty="0">
                <a:solidFill>
                  <a:schemeClr val="bg1"/>
                </a:solidFill>
              </a:rPr>
              <a:t> Yet there is a dark side to this picture: despite our progress, half of the world's population still suffers, with water services inferior to those available to the ancient Greeks and Romans. As the United Nations report on access to water reiterated in November 2001, more than one billion people lack access to clean drinking water; some two and a half billion do not have adequate sanitation services. Preventable water-related diseases kill an estimated 10,000 to 20,000 children every day, and the latest evidence suggests that we are falling behind in efforts to solve these problems</a:t>
            </a:r>
            <a:r>
              <a:rPr lang="en-US" altLang="zh-CN" sz="2400" dirty="0" smtClean="0">
                <a:solidFill>
                  <a:schemeClr val="bg1"/>
                </a:solidFill>
              </a:rPr>
              <a:t>.</a:t>
            </a:r>
            <a:endParaRPr lang="en-US" altLang="zh-CN" sz="2400" dirty="0">
              <a:solidFill>
                <a:schemeClr val="bg1"/>
              </a:solidFill>
            </a:endParaRPr>
          </a:p>
          <a:p>
            <a:endParaRPr lang="en-US" altLang="zh-CN" sz="2400" dirty="0">
              <a:solidFill>
                <a:schemeClr val="bg1"/>
              </a:solidFill>
            </a:endParaRPr>
          </a:p>
          <a:p>
            <a:endParaRPr lang="en-US" altLang="zh-CN" sz="2400" dirty="0">
              <a:solidFill>
                <a:schemeClr val="bg1"/>
              </a:solidFill>
            </a:endParaRPr>
          </a:p>
        </p:txBody>
      </p:sp>
    </p:spTree>
    <p:extLst>
      <p:ext uri="{BB962C8B-B14F-4D97-AF65-F5344CB8AC3E}">
        <p14:creationId xmlns:p14="http://schemas.microsoft.com/office/powerpoint/2010/main" val="3675555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IV.  Secrets to Headings</a:t>
            </a:r>
          </a:p>
          <a:p>
            <a:endParaRPr lang="en-US" altLang="zh-CN" sz="2400" dirty="0" smtClean="0">
              <a:solidFill>
                <a:schemeClr val="bg1"/>
              </a:solidFill>
            </a:endParaRPr>
          </a:p>
          <a:p>
            <a:r>
              <a:rPr lang="en-US" altLang="zh-CN" sz="2400" b="1" dirty="0">
                <a:solidFill>
                  <a:schemeClr val="bg1"/>
                </a:solidFill>
              </a:rPr>
              <a:t>D</a:t>
            </a:r>
            <a:r>
              <a:rPr lang="en-US" altLang="zh-CN" sz="2400" dirty="0">
                <a:solidFill>
                  <a:schemeClr val="bg1"/>
                </a:solidFill>
              </a:rPr>
              <a:t> The consequences of our water policies extend beyond </a:t>
            </a:r>
            <a:r>
              <a:rPr lang="en-US" altLang="zh-CN" sz="2400" dirty="0" err="1">
                <a:solidFill>
                  <a:schemeClr val="bg1"/>
                </a:solidFill>
              </a:rPr>
              <a:t>jeopardising</a:t>
            </a:r>
            <a:r>
              <a:rPr lang="en-US" altLang="zh-CN" sz="2400" dirty="0">
                <a:solidFill>
                  <a:schemeClr val="bg1"/>
                </a:solidFill>
              </a:rPr>
              <a:t> human health. Tens of millions of people have been forced to </a:t>
            </a:r>
            <a:r>
              <a:rPr lang="en-US" altLang="zh-CN" sz="2400" dirty="0" smtClean="0">
                <a:solidFill>
                  <a:schemeClr val="bg1"/>
                </a:solidFill>
              </a:rPr>
              <a:t>…</a:t>
            </a:r>
          </a:p>
          <a:p>
            <a:endParaRPr lang="en-US" altLang="zh-CN" sz="2400" dirty="0">
              <a:solidFill>
                <a:schemeClr val="bg1"/>
              </a:solidFill>
            </a:endParaRPr>
          </a:p>
          <a:p>
            <a:pPr algn="ctr"/>
            <a:r>
              <a:rPr lang="en-US" altLang="zh-CN" sz="2400" b="1" dirty="0">
                <a:solidFill>
                  <a:schemeClr val="bg1"/>
                </a:solidFill>
              </a:rPr>
              <a:t>v</a:t>
            </a:r>
            <a:r>
              <a:rPr lang="en-US" altLang="zh-CN" sz="2400" b="1" dirty="0" smtClean="0">
                <a:solidFill>
                  <a:schemeClr val="bg1"/>
                </a:solidFill>
              </a:rPr>
              <a:t>ii.  The </a:t>
            </a:r>
            <a:r>
              <a:rPr lang="en-US" altLang="zh-CN" sz="2400" b="1" dirty="0">
                <a:solidFill>
                  <a:schemeClr val="bg1"/>
                </a:solidFill>
              </a:rPr>
              <a:t>relevance to health</a:t>
            </a:r>
          </a:p>
        </p:txBody>
      </p:sp>
    </p:spTree>
    <p:extLst>
      <p:ext uri="{BB962C8B-B14F-4D97-AF65-F5344CB8AC3E}">
        <p14:creationId xmlns:p14="http://schemas.microsoft.com/office/powerpoint/2010/main" val="3997348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IV.  Secrets to Headings</a:t>
            </a:r>
          </a:p>
          <a:p>
            <a:endParaRPr lang="en-US" altLang="zh-CN" sz="2400" dirty="0" smtClean="0">
              <a:solidFill>
                <a:schemeClr val="bg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05" y="1844824"/>
            <a:ext cx="7353389" cy="405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077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a:solidFill>
                  <a:schemeClr val="bg1"/>
                </a:solidFill>
              </a:rPr>
              <a:t>V</a:t>
            </a:r>
            <a:r>
              <a:rPr lang="en-US" altLang="zh-CN" sz="2400" dirty="0" smtClean="0">
                <a:solidFill>
                  <a:schemeClr val="bg1"/>
                </a:solidFill>
              </a:rPr>
              <a:t>.  Hot Topics</a:t>
            </a:r>
          </a:p>
          <a:p>
            <a:r>
              <a:rPr lang="en-US" altLang="zh-CN" sz="2400" dirty="0" smtClean="0">
                <a:solidFill>
                  <a:schemeClr val="bg1"/>
                </a:solidFill>
              </a:rPr>
              <a:t>12/01/12 </a:t>
            </a:r>
            <a:endParaRPr lang="en-US" altLang="zh-CN" sz="2400" dirty="0">
              <a:solidFill>
                <a:schemeClr val="bg1"/>
              </a:solidFill>
            </a:endParaRPr>
          </a:p>
          <a:p>
            <a:r>
              <a:rPr lang="zh-CN" altLang="en-US" sz="2400" dirty="0">
                <a:solidFill>
                  <a:schemeClr val="bg1"/>
                </a:solidFill>
              </a:rPr>
              <a:t>雪崩</a:t>
            </a:r>
            <a:endParaRPr lang="en-US" altLang="zh-CN" sz="2400" dirty="0">
              <a:solidFill>
                <a:schemeClr val="bg1"/>
              </a:solidFill>
            </a:endParaRPr>
          </a:p>
          <a:p>
            <a:r>
              <a:rPr lang="en-US" altLang="zh-CN" sz="2400" dirty="0" smtClean="0">
                <a:solidFill>
                  <a:schemeClr val="bg1"/>
                </a:solidFill>
              </a:rPr>
              <a:t>Avalanche</a:t>
            </a:r>
          </a:p>
          <a:p>
            <a:r>
              <a:rPr lang="en-US" altLang="zh-CN" sz="2400" dirty="0" smtClean="0">
                <a:solidFill>
                  <a:schemeClr val="bg1"/>
                </a:solidFill>
              </a:rPr>
              <a:t>12/09/06</a:t>
            </a:r>
          </a:p>
          <a:p>
            <a:endParaRPr lang="en-US" altLang="zh-CN" sz="2400" dirty="0" smtClean="0">
              <a:solidFill>
                <a:schemeClr val="bg1"/>
              </a:solidFill>
            </a:endParaRPr>
          </a:p>
          <a:p>
            <a:r>
              <a:rPr lang="zh-CN" altLang="zh-CN" sz="2400" dirty="0" smtClean="0">
                <a:solidFill>
                  <a:schemeClr val="bg1"/>
                </a:solidFill>
              </a:rPr>
              <a:t>吉尔伯特</a:t>
            </a:r>
            <a:endParaRPr lang="en-US" altLang="zh-CN" sz="2400" dirty="0" smtClean="0">
              <a:solidFill>
                <a:schemeClr val="bg1"/>
              </a:solidFill>
            </a:endParaRPr>
          </a:p>
          <a:p>
            <a:r>
              <a:rPr lang="zh-CN" altLang="zh-CN" sz="2400" dirty="0" smtClean="0">
                <a:solidFill>
                  <a:schemeClr val="bg1"/>
                </a:solidFill>
              </a:rPr>
              <a:t>和磁场</a:t>
            </a:r>
            <a:endParaRPr lang="en-US" altLang="zh-CN" sz="2400" dirty="0" smtClean="0">
              <a:solidFill>
                <a:schemeClr val="bg1"/>
              </a:solidFill>
            </a:endParaRPr>
          </a:p>
          <a:p>
            <a:r>
              <a:rPr lang="en-US" altLang="zh-CN" sz="2400" dirty="0" smtClean="0">
                <a:solidFill>
                  <a:schemeClr val="bg1"/>
                </a:solidFill>
              </a:rPr>
              <a:t>Magnetism</a:t>
            </a:r>
            <a:endParaRPr lang="zh-CN" altLang="en-US" sz="2400" dirty="0">
              <a:solidFill>
                <a:schemeClr val="bg1"/>
              </a:solidFill>
            </a:endParaRPr>
          </a:p>
          <a:p>
            <a:endParaRPr lang="en-US" altLang="zh-CN" sz="2400" dirty="0" smtClean="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844824"/>
            <a:ext cx="5748858" cy="466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528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a:xfrm>
            <a:off x="1043608" y="4293096"/>
            <a:ext cx="7304856" cy="2304256"/>
          </a:xfrm>
        </p:spPr>
        <p:txBody>
          <a:bodyPr>
            <a:normAutofit fontScale="92500" lnSpcReduction="10000"/>
          </a:bodyPr>
          <a:lstStyle/>
          <a:p>
            <a:r>
              <a:rPr lang="zh-CN" altLang="en-US" dirty="0" smtClean="0">
                <a:solidFill>
                  <a:schemeClr val="tx1"/>
                </a:solidFill>
              </a:rPr>
              <a:t>主讲嘉宾：</a:t>
            </a:r>
            <a:r>
              <a:rPr lang="zh-CN" altLang="en-US" dirty="0">
                <a:solidFill>
                  <a:schemeClr val="tx1"/>
                </a:solidFill>
              </a:rPr>
              <a:t>刘</a:t>
            </a:r>
            <a:r>
              <a:rPr lang="zh-CN" altLang="en-US" dirty="0" smtClean="0">
                <a:solidFill>
                  <a:schemeClr val="tx1"/>
                </a:solidFill>
              </a:rPr>
              <a:t>洪波</a:t>
            </a:r>
            <a:endParaRPr lang="en-US" altLang="zh-CN" dirty="0" smtClean="0">
              <a:solidFill>
                <a:schemeClr val="tx1"/>
              </a:solidFill>
            </a:endParaRPr>
          </a:p>
          <a:p>
            <a:r>
              <a:rPr lang="zh-CN" altLang="en-US" dirty="0" smtClean="0">
                <a:solidFill>
                  <a:schemeClr val="tx1"/>
                </a:solidFill>
              </a:rPr>
              <a:t>贵学教育总裁 北京雅思学校总校校长</a:t>
            </a:r>
            <a:endParaRPr lang="en-US" altLang="zh-CN" dirty="0" smtClean="0">
              <a:solidFill>
                <a:schemeClr val="tx1"/>
              </a:solidFill>
            </a:endParaRPr>
          </a:p>
          <a:p>
            <a:r>
              <a:rPr lang="zh-CN" altLang="en-US" dirty="0" smtClean="0">
                <a:solidFill>
                  <a:schemeClr val="tx1"/>
                </a:solidFill>
              </a:rPr>
              <a:t>建国</a:t>
            </a:r>
            <a:r>
              <a:rPr lang="en-US" altLang="zh-CN" dirty="0" smtClean="0">
                <a:solidFill>
                  <a:schemeClr val="tx1"/>
                </a:solidFill>
              </a:rPr>
              <a:t>60</a:t>
            </a:r>
            <a:r>
              <a:rPr lang="zh-CN" altLang="en-US" dirty="0" smtClean="0">
                <a:solidFill>
                  <a:schemeClr val="tx1"/>
                </a:solidFill>
              </a:rPr>
              <a:t>年推动中国教育培训功勋人物</a:t>
            </a:r>
            <a:endParaRPr lang="en-US" altLang="zh-CN" dirty="0" smtClean="0">
              <a:solidFill>
                <a:schemeClr val="tx1"/>
              </a:solidFill>
            </a:endParaRPr>
          </a:p>
          <a:p>
            <a:r>
              <a:rPr lang="zh-CN" altLang="en-US" dirty="0">
                <a:solidFill>
                  <a:schemeClr val="tx1"/>
                </a:solidFill>
              </a:rPr>
              <a:t>网</a:t>
            </a:r>
            <a:r>
              <a:rPr lang="zh-CN" altLang="en-US" dirty="0" smtClean="0">
                <a:solidFill>
                  <a:schemeClr val="tx1"/>
                </a:solidFill>
              </a:rPr>
              <a:t>易</a:t>
            </a:r>
            <a:r>
              <a:rPr lang="en-US" altLang="zh-CN" dirty="0" smtClean="0">
                <a:solidFill>
                  <a:schemeClr val="tx1"/>
                </a:solidFill>
              </a:rPr>
              <a:t>2009</a:t>
            </a:r>
            <a:r>
              <a:rPr lang="zh-CN" altLang="en-US" dirty="0" smtClean="0">
                <a:solidFill>
                  <a:schemeClr val="tx1"/>
                </a:solidFill>
              </a:rPr>
              <a:t>中国教育年度大选</a:t>
            </a:r>
            <a:r>
              <a:rPr lang="en-US" altLang="zh-CN" dirty="0" smtClean="0">
                <a:solidFill>
                  <a:schemeClr val="tx1"/>
                </a:solidFill>
              </a:rPr>
              <a:t>——</a:t>
            </a:r>
            <a:r>
              <a:rPr lang="zh-CN" altLang="en-US" dirty="0" smtClean="0">
                <a:solidFill>
                  <a:schemeClr val="tx1"/>
                </a:solidFill>
              </a:rPr>
              <a:t>教育产业十大领军人物</a:t>
            </a:r>
            <a:endParaRPr lang="en-US" altLang="zh-CN" dirty="0" smtClean="0">
              <a:solidFill>
                <a:schemeClr val="tx1"/>
              </a:solidFill>
            </a:endParaRPr>
          </a:p>
          <a:p>
            <a:endParaRPr lang="en-US" altLang="zh-CN" dirty="0" smtClean="0">
              <a:solidFill>
                <a:schemeClr val="tx1"/>
              </a:solidFill>
            </a:endParaRPr>
          </a:p>
          <a:p>
            <a:endParaRPr lang="en-US" altLang="zh-CN" dirty="0" smtClean="0">
              <a:solidFill>
                <a:schemeClr val="tx1"/>
              </a:solidFill>
            </a:endParaRPr>
          </a:p>
          <a:p>
            <a:endParaRPr lang="en-US" altLang="zh-CN" dirty="0" smtClean="0">
              <a:solidFill>
                <a:schemeClr val="tx1"/>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60648"/>
            <a:ext cx="5112568" cy="3834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7473160"/>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a:solidFill>
                  <a:schemeClr val="bg1"/>
                </a:solidFill>
              </a:rPr>
              <a:t>V</a:t>
            </a:r>
            <a:r>
              <a:rPr lang="en-US" altLang="zh-CN" sz="2400" dirty="0" smtClean="0">
                <a:solidFill>
                  <a:schemeClr val="bg1"/>
                </a:solidFill>
              </a:rPr>
              <a:t>.  Hot Topics</a:t>
            </a:r>
          </a:p>
          <a:p>
            <a:r>
              <a:rPr lang="en-US" altLang="zh-CN" sz="1800" dirty="0" smtClean="0">
                <a:solidFill>
                  <a:schemeClr val="bg1"/>
                </a:solidFill>
              </a:rPr>
              <a:t>12/02/04 </a:t>
            </a:r>
            <a:endParaRPr lang="en-US" altLang="zh-CN" sz="1800" dirty="0">
              <a:solidFill>
                <a:schemeClr val="bg1"/>
              </a:solidFill>
            </a:endParaRPr>
          </a:p>
          <a:p>
            <a:r>
              <a:rPr lang="zh-CN" altLang="en-US" sz="1800" dirty="0">
                <a:solidFill>
                  <a:schemeClr val="bg1"/>
                </a:solidFill>
              </a:rPr>
              <a:t>奥运</a:t>
            </a:r>
            <a:r>
              <a:rPr lang="zh-CN" altLang="en-US" sz="1800" dirty="0" smtClean="0">
                <a:solidFill>
                  <a:schemeClr val="bg1"/>
                </a:solidFill>
              </a:rPr>
              <a:t>火炬</a:t>
            </a:r>
            <a:endParaRPr lang="en-US" altLang="zh-CN" sz="1800" dirty="0">
              <a:solidFill>
                <a:schemeClr val="bg1"/>
              </a:solidFill>
            </a:endParaRPr>
          </a:p>
          <a:p>
            <a:r>
              <a:rPr lang="en-US" altLang="zh-CN" sz="1800" dirty="0">
                <a:solidFill>
                  <a:schemeClr val="bg1"/>
                </a:solidFill>
              </a:rPr>
              <a:t>Olympic </a:t>
            </a:r>
            <a:endParaRPr lang="en-US" altLang="zh-CN" sz="1800" dirty="0" smtClean="0">
              <a:solidFill>
                <a:schemeClr val="bg1"/>
              </a:solidFill>
            </a:endParaRPr>
          </a:p>
          <a:p>
            <a:r>
              <a:rPr lang="en-US" altLang="zh-CN" sz="1800" dirty="0" smtClean="0">
                <a:solidFill>
                  <a:schemeClr val="bg1"/>
                </a:solidFill>
              </a:rPr>
              <a:t>Torch</a:t>
            </a:r>
          </a:p>
          <a:p>
            <a:endParaRPr lang="en-US" altLang="zh-CN" sz="1800" dirty="0" smtClean="0">
              <a:solidFill>
                <a:schemeClr val="bg1"/>
              </a:solidFill>
            </a:endParaRPr>
          </a:p>
          <a:p>
            <a:r>
              <a:rPr lang="en-US" altLang="zh-CN" sz="1800" dirty="0" smtClean="0">
                <a:solidFill>
                  <a:schemeClr val="bg1"/>
                </a:solidFill>
              </a:rPr>
              <a:t>12/03/08</a:t>
            </a:r>
          </a:p>
          <a:p>
            <a:r>
              <a:rPr lang="zh-CN" altLang="en-US" sz="1800" dirty="0" smtClean="0">
                <a:solidFill>
                  <a:schemeClr val="bg1"/>
                </a:solidFill>
              </a:rPr>
              <a:t>飓风</a:t>
            </a:r>
            <a:endParaRPr lang="en-US" altLang="zh-CN" sz="1800" dirty="0" smtClean="0">
              <a:solidFill>
                <a:schemeClr val="bg1"/>
              </a:solidFill>
            </a:endParaRPr>
          </a:p>
          <a:p>
            <a:r>
              <a:rPr lang="en-US" altLang="zh-CN" sz="1800" dirty="0" smtClean="0">
                <a:solidFill>
                  <a:schemeClr val="bg1"/>
                </a:solidFill>
              </a:rPr>
              <a:t>Hurricane</a:t>
            </a:r>
          </a:p>
          <a:p>
            <a:endParaRPr lang="en-US" altLang="zh-CN" sz="1800" dirty="0">
              <a:solidFill>
                <a:schemeClr val="bg1"/>
              </a:solidFill>
            </a:endParaRPr>
          </a:p>
          <a:p>
            <a:r>
              <a:rPr lang="en-US" altLang="zh-CN" sz="1800" dirty="0" smtClean="0">
                <a:solidFill>
                  <a:schemeClr val="bg1"/>
                </a:solidFill>
              </a:rPr>
              <a:t>12/03/31</a:t>
            </a:r>
          </a:p>
          <a:p>
            <a:r>
              <a:rPr lang="zh-CN" altLang="en-US" sz="1800" dirty="0">
                <a:solidFill>
                  <a:schemeClr val="bg1"/>
                </a:solidFill>
              </a:rPr>
              <a:t>磁疗</a:t>
            </a:r>
            <a:endParaRPr lang="en-US" altLang="zh-CN" sz="1800" dirty="0" smtClean="0">
              <a:solidFill>
                <a:schemeClr val="bg1"/>
              </a:solidFill>
            </a:endParaRPr>
          </a:p>
          <a:p>
            <a:r>
              <a:rPr lang="en-US" altLang="zh-CN" sz="1800" dirty="0" smtClean="0">
                <a:solidFill>
                  <a:schemeClr val="bg1"/>
                </a:solidFill>
              </a:rPr>
              <a:t>Magnetic </a:t>
            </a:r>
          </a:p>
          <a:p>
            <a:r>
              <a:rPr lang="en-US" altLang="zh-CN" sz="1800" dirty="0" smtClean="0">
                <a:solidFill>
                  <a:schemeClr val="bg1"/>
                </a:solidFill>
              </a:rPr>
              <a:t>Therapy</a:t>
            </a:r>
            <a:endParaRPr lang="en-US" altLang="zh-CN" sz="1800" dirty="0">
              <a:solidFill>
                <a:schemeClr val="bg1"/>
              </a:solidFill>
            </a:endParaRPr>
          </a:p>
          <a:p>
            <a:endParaRPr lang="en-US" altLang="zh-CN" sz="1800" dirty="0" smtClean="0">
              <a:solidFill>
                <a:schemeClr val="bg1"/>
              </a:solidFill>
            </a:endParaRPr>
          </a:p>
          <a:p>
            <a:endParaRPr lang="en-US" altLang="zh-CN" sz="1800" dirty="0" smtClean="0">
              <a:solidFill>
                <a:schemeClr val="bg1"/>
              </a:solidFill>
            </a:endParaRPr>
          </a:p>
          <a:p>
            <a:endParaRPr lang="en-US" altLang="zh-CN" sz="2400" dirty="0" smtClean="0">
              <a:solidFill>
                <a:schemeClr val="bg1"/>
              </a:solidFill>
            </a:endParaRPr>
          </a:p>
          <a:p>
            <a:pPr marL="137160" indent="0">
              <a:buNone/>
            </a:pPr>
            <a:endParaRPr lang="zh-CN" altLang="en-US" sz="2400" dirty="0">
              <a:solidFill>
                <a:schemeClr val="bg1"/>
              </a:solidFill>
            </a:endParaRPr>
          </a:p>
          <a:p>
            <a:endParaRPr lang="en-US" altLang="zh-CN" sz="2400" dirty="0" smtClean="0">
              <a:solidFill>
                <a:schemeClr val="bg1"/>
              </a:solidFill>
            </a:endParaRPr>
          </a:p>
        </p:txBody>
      </p:sp>
      <p:pic>
        <p:nvPicPr>
          <p:cNvPr id="4" name="Picture 3" descr="封面封底www"/>
          <p:cNvPicPr>
            <a:picLocks noChangeAspect="1" noChangeArrowheads="1"/>
          </p:cNvPicPr>
          <p:nvPr/>
        </p:nvPicPr>
        <p:blipFill rotWithShape="1">
          <a:blip r:embed="rId3">
            <a:extLst>
              <a:ext uri="{28A0092B-C50C-407E-A947-70E740481C1C}">
                <a14:useLocalDpi xmlns:a14="http://schemas.microsoft.com/office/drawing/2010/main" val="0"/>
              </a:ext>
            </a:extLst>
          </a:blip>
          <a:srcRect l="3933" t="74766" r="64676" b="5960"/>
          <a:stretch/>
        </p:blipFill>
        <p:spPr>
          <a:xfrm>
            <a:off x="2942456" y="2204864"/>
            <a:ext cx="5876183" cy="3439204"/>
          </a:xfrm>
          <a:prstGeom prst="rect">
            <a:avLst/>
          </a:prstGeom>
        </p:spPr>
      </p:pic>
    </p:spTree>
    <p:extLst>
      <p:ext uri="{BB962C8B-B14F-4D97-AF65-F5344CB8AC3E}">
        <p14:creationId xmlns:p14="http://schemas.microsoft.com/office/powerpoint/2010/main" val="2670880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3384376" cy="5371306"/>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a:solidFill>
                  <a:schemeClr val="bg1"/>
                </a:solidFill>
              </a:rPr>
              <a:t>V</a:t>
            </a:r>
            <a:r>
              <a:rPr lang="en-US" altLang="zh-CN" sz="2400" dirty="0" smtClean="0">
                <a:solidFill>
                  <a:schemeClr val="bg1"/>
                </a:solidFill>
              </a:rPr>
              <a:t>.  Hot Topics</a:t>
            </a:r>
          </a:p>
          <a:p>
            <a:r>
              <a:rPr lang="en-US" altLang="zh-CN" sz="1800" dirty="0" smtClean="0">
                <a:solidFill>
                  <a:schemeClr val="bg1"/>
                </a:solidFill>
              </a:rPr>
              <a:t>12/05/19  </a:t>
            </a:r>
          </a:p>
          <a:p>
            <a:r>
              <a:rPr lang="en-US" altLang="zh-CN" sz="1800" dirty="0" err="1">
                <a:solidFill>
                  <a:schemeClr val="bg1"/>
                </a:solidFill>
              </a:rPr>
              <a:t>Voynich</a:t>
            </a:r>
            <a:r>
              <a:rPr lang="en-US" altLang="zh-CN" sz="1800" dirty="0">
                <a:solidFill>
                  <a:schemeClr val="bg1"/>
                </a:solidFill>
              </a:rPr>
              <a:t> </a:t>
            </a:r>
            <a:r>
              <a:rPr lang="en-US" altLang="zh-CN" sz="1800" dirty="0" smtClean="0">
                <a:solidFill>
                  <a:schemeClr val="bg1"/>
                </a:solidFill>
              </a:rPr>
              <a:t>manuscript</a:t>
            </a:r>
          </a:p>
          <a:p>
            <a:r>
              <a:rPr lang="zh-CN" altLang="en-US" sz="1800" dirty="0" smtClean="0">
                <a:solidFill>
                  <a:schemeClr val="bg1"/>
                </a:solidFill>
              </a:rPr>
              <a:t>文章导读</a:t>
            </a:r>
            <a:endParaRPr lang="en-US" altLang="zh-CN" sz="1800" dirty="0" smtClean="0">
              <a:solidFill>
                <a:schemeClr val="bg1"/>
              </a:solidFill>
            </a:endParaRPr>
          </a:p>
          <a:p>
            <a:r>
              <a:rPr lang="zh-CN" altLang="zh-CN" sz="1800" dirty="0" smtClean="0">
                <a:solidFill>
                  <a:schemeClr val="bg1"/>
                </a:solidFill>
              </a:rPr>
              <a:t>神秘</a:t>
            </a:r>
            <a:r>
              <a:rPr lang="zh-CN" altLang="zh-CN" sz="1800" dirty="0">
                <a:solidFill>
                  <a:schemeClr val="bg1"/>
                </a:solidFill>
              </a:rPr>
              <a:t>的伏尼契手稿静静躺在耶鲁大学的图书馆里；精美的插图，流畅的文字，却无人认识；是古代炼金术士的记录？是占星家的谜语？还是外星人遗失的画册？随着专家的分析，答案正在揭晓</a:t>
            </a:r>
            <a:r>
              <a:rPr lang="en-US" altLang="zh-CN" sz="1800" dirty="0">
                <a:solidFill>
                  <a:schemeClr val="bg1"/>
                </a:solidFill>
              </a:rPr>
              <a:t>…..</a:t>
            </a:r>
            <a:r>
              <a:rPr lang="en-US" altLang="zh-CN" sz="1800" dirty="0" smtClean="0">
                <a:solidFill>
                  <a:schemeClr val="bg1"/>
                </a:solidFill>
              </a:rPr>
              <a:t> </a:t>
            </a:r>
          </a:p>
          <a:p>
            <a:r>
              <a:rPr lang="en-US" altLang="zh-CN" sz="1800" dirty="0">
                <a:solidFill>
                  <a:schemeClr val="bg1"/>
                </a:solidFill>
              </a:rPr>
              <a:t>parchment </a:t>
            </a:r>
            <a:endParaRPr lang="en-US" altLang="zh-CN" sz="1800" dirty="0" smtClean="0">
              <a:solidFill>
                <a:schemeClr val="bg1"/>
              </a:solidFill>
            </a:endParaRPr>
          </a:p>
          <a:p>
            <a:r>
              <a:rPr lang="en-US" altLang="zh-CN" sz="1800" dirty="0" err="1" smtClean="0">
                <a:solidFill>
                  <a:schemeClr val="bg1"/>
                </a:solidFill>
              </a:rPr>
              <a:t>undeciphered</a:t>
            </a:r>
            <a:endParaRPr lang="en-US" altLang="zh-CN" sz="1800" dirty="0">
              <a:solidFill>
                <a:schemeClr val="bg1"/>
              </a:solidFill>
            </a:endParaRPr>
          </a:p>
          <a:p>
            <a:r>
              <a:rPr lang="en-US" altLang="zh-CN" sz="1800" dirty="0" smtClean="0">
                <a:solidFill>
                  <a:schemeClr val="bg1"/>
                </a:solidFill>
              </a:rPr>
              <a:t>properties</a:t>
            </a:r>
            <a:endParaRPr lang="en-US" altLang="zh-CN" sz="1800" dirty="0">
              <a:solidFill>
                <a:schemeClr val="bg1"/>
              </a:solidFill>
            </a:endParaRPr>
          </a:p>
          <a:p>
            <a:r>
              <a:rPr lang="en-US" altLang="zh-CN" sz="1800" dirty="0">
                <a:solidFill>
                  <a:schemeClr val="bg1"/>
                </a:solidFill>
              </a:rPr>
              <a:t>maneuver</a:t>
            </a:r>
          </a:p>
          <a:p>
            <a:endParaRPr lang="en-US" altLang="zh-CN" sz="1800" dirty="0">
              <a:solidFill>
                <a:schemeClr val="bg1"/>
              </a:solidFill>
            </a:endParaRPr>
          </a:p>
          <a:p>
            <a:endParaRPr lang="en-US" altLang="zh-CN" sz="1800" dirty="0" smtClean="0">
              <a:solidFill>
                <a:schemeClr val="bg1"/>
              </a:solidFill>
            </a:endParaRPr>
          </a:p>
          <a:p>
            <a:endParaRPr lang="en-US" altLang="zh-CN" sz="1800" dirty="0" smtClean="0">
              <a:solidFill>
                <a:schemeClr val="bg1"/>
              </a:solidFill>
            </a:endParaRPr>
          </a:p>
          <a:p>
            <a:endParaRPr lang="en-US" altLang="zh-CN" sz="2400" dirty="0" smtClean="0">
              <a:solidFill>
                <a:schemeClr val="bg1"/>
              </a:solidFill>
            </a:endParaRPr>
          </a:p>
          <a:p>
            <a:pPr marL="137160" indent="0">
              <a:buNone/>
            </a:pPr>
            <a:endParaRPr lang="zh-CN" altLang="en-US" sz="2400" dirty="0">
              <a:solidFill>
                <a:schemeClr val="bg1"/>
              </a:solidFill>
            </a:endParaRPr>
          </a:p>
          <a:p>
            <a:endParaRPr lang="en-US" altLang="zh-CN" sz="2400" dirty="0" smtClean="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683" y="1268760"/>
            <a:ext cx="5104643" cy="501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419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3384376" cy="537130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a:solidFill>
                  <a:schemeClr val="bg1"/>
                </a:solidFill>
              </a:rPr>
              <a:t>V</a:t>
            </a:r>
            <a:r>
              <a:rPr lang="en-US" altLang="zh-CN" sz="2400" dirty="0" smtClean="0">
                <a:solidFill>
                  <a:schemeClr val="bg1"/>
                </a:solidFill>
              </a:rPr>
              <a:t>.  Hot Topics</a:t>
            </a:r>
          </a:p>
          <a:p>
            <a:r>
              <a:rPr lang="en-US" altLang="zh-CN" sz="1800" dirty="0" smtClean="0">
                <a:solidFill>
                  <a:schemeClr val="bg1"/>
                </a:solidFill>
              </a:rPr>
              <a:t>12/08/25  </a:t>
            </a:r>
          </a:p>
          <a:p>
            <a:r>
              <a:rPr lang="en-US" altLang="zh-CN" sz="1800" dirty="0" smtClean="0">
                <a:solidFill>
                  <a:schemeClr val="bg1"/>
                </a:solidFill>
              </a:rPr>
              <a:t>Graffiti</a:t>
            </a:r>
          </a:p>
          <a:p>
            <a:r>
              <a:rPr lang="en-US" altLang="zh-CN" sz="1800" dirty="0" smtClean="0">
                <a:solidFill>
                  <a:schemeClr val="bg1"/>
                </a:solidFill>
              </a:rPr>
              <a:t>Doodle</a:t>
            </a:r>
            <a:endParaRPr lang="en-US" altLang="zh-CN" sz="1800" dirty="0">
              <a:solidFill>
                <a:schemeClr val="bg1"/>
              </a:solidFill>
            </a:endParaRPr>
          </a:p>
          <a:p>
            <a:endParaRPr lang="en-US" altLang="zh-CN" sz="1800" dirty="0" smtClean="0">
              <a:solidFill>
                <a:schemeClr val="bg1"/>
              </a:solidFill>
            </a:endParaRPr>
          </a:p>
          <a:p>
            <a:endParaRPr lang="en-US" altLang="zh-CN" sz="1800" dirty="0" smtClean="0">
              <a:solidFill>
                <a:schemeClr val="bg1"/>
              </a:solidFill>
            </a:endParaRPr>
          </a:p>
          <a:p>
            <a:endParaRPr lang="en-US" altLang="zh-CN" sz="2400" dirty="0" smtClean="0">
              <a:solidFill>
                <a:schemeClr val="bg1"/>
              </a:solidFill>
            </a:endParaRPr>
          </a:p>
          <a:p>
            <a:pPr marL="137160" indent="0">
              <a:buNone/>
            </a:pPr>
            <a:endParaRPr lang="zh-CN" altLang="en-US" sz="2400" dirty="0">
              <a:solidFill>
                <a:schemeClr val="bg1"/>
              </a:solidFill>
            </a:endParaRPr>
          </a:p>
          <a:p>
            <a:endParaRPr lang="en-US" altLang="zh-CN" sz="2400" dirty="0" smtClean="0">
              <a:solidFill>
                <a:schemeClr val="bg1"/>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405" y="1124743"/>
            <a:ext cx="4862239" cy="536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32" y="3068960"/>
            <a:ext cx="2895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385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2736304" cy="537130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pPr marL="137160" indent="0">
              <a:buNone/>
            </a:pPr>
            <a:r>
              <a:rPr lang="en-US" altLang="zh-CN" sz="2400" dirty="0">
                <a:solidFill>
                  <a:schemeClr val="bg1"/>
                </a:solidFill>
              </a:rPr>
              <a:t>V</a:t>
            </a:r>
            <a:r>
              <a:rPr lang="en-US" altLang="zh-CN" sz="2400" dirty="0" smtClean="0">
                <a:solidFill>
                  <a:schemeClr val="bg1"/>
                </a:solidFill>
              </a:rPr>
              <a:t>.  Hot Topics</a:t>
            </a:r>
          </a:p>
          <a:p>
            <a:pPr marL="137160" indent="0">
              <a:buNone/>
            </a:pPr>
            <a:r>
              <a:rPr lang="en-US" altLang="zh-CN" sz="1800" dirty="0" smtClean="0">
                <a:solidFill>
                  <a:schemeClr val="bg1"/>
                </a:solidFill>
              </a:rPr>
              <a:t>12/09/22  </a:t>
            </a:r>
          </a:p>
          <a:p>
            <a:pPr marL="137160" indent="0">
              <a:buNone/>
            </a:pPr>
            <a:r>
              <a:rPr lang="en-US" altLang="zh-CN" sz="1800" dirty="0" smtClean="0">
                <a:solidFill>
                  <a:schemeClr val="bg1"/>
                </a:solidFill>
              </a:rPr>
              <a:t>Yawn</a:t>
            </a:r>
          </a:p>
          <a:p>
            <a:pPr marL="137160" indent="0">
              <a:buNone/>
            </a:pPr>
            <a:r>
              <a:rPr lang="zh-CN" altLang="en-US" sz="1800" dirty="0" smtClean="0">
                <a:solidFill>
                  <a:schemeClr val="bg1"/>
                </a:solidFill>
              </a:rPr>
              <a:t>文章导读</a:t>
            </a:r>
            <a:endParaRPr lang="en-US" altLang="zh-CN" sz="1800" dirty="0" smtClean="0">
              <a:solidFill>
                <a:schemeClr val="bg1"/>
              </a:solidFill>
            </a:endParaRPr>
          </a:p>
          <a:p>
            <a:pPr marL="137160" indent="0">
              <a:buNone/>
            </a:pPr>
            <a:r>
              <a:rPr lang="zh-CN" altLang="zh-CN" sz="1800" dirty="0" smtClean="0">
                <a:solidFill>
                  <a:schemeClr val="bg1"/>
                </a:solidFill>
              </a:rPr>
              <a:t>我们</a:t>
            </a:r>
            <a:r>
              <a:rPr lang="zh-CN" altLang="zh-CN" sz="1800" dirty="0">
                <a:solidFill>
                  <a:schemeClr val="bg1"/>
                </a:solidFill>
              </a:rPr>
              <a:t>为什么打哈欠？是因为犯困还是感到无聊？为什么打哈欠会传染？打哈欠在生理上对人体有什么作用</a:t>
            </a:r>
            <a:r>
              <a:rPr lang="zh-CN" altLang="zh-CN" sz="1800" dirty="0" smtClean="0">
                <a:solidFill>
                  <a:schemeClr val="bg1"/>
                </a:solidFill>
              </a:rPr>
              <a:t>？</a:t>
            </a:r>
            <a:endParaRPr lang="en-US" altLang="zh-CN" sz="1800" dirty="0" smtClean="0">
              <a:solidFill>
                <a:schemeClr val="bg1"/>
              </a:solidFill>
            </a:endParaRPr>
          </a:p>
          <a:p>
            <a:pPr marL="137160" indent="0">
              <a:buNone/>
            </a:pPr>
            <a:endParaRPr lang="en-US" altLang="zh-CN" sz="1800" i="1" dirty="0" smtClean="0">
              <a:solidFill>
                <a:schemeClr val="bg1"/>
              </a:solidFill>
            </a:endParaRPr>
          </a:p>
          <a:p>
            <a:pPr marL="137160" indent="0">
              <a:buNone/>
            </a:pPr>
            <a:r>
              <a:rPr lang="zh-CN" altLang="zh-CN" sz="1800" i="1" dirty="0" smtClean="0">
                <a:solidFill>
                  <a:schemeClr val="bg1"/>
                </a:solidFill>
              </a:rPr>
              <a:t>contagious effect</a:t>
            </a:r>
            <a:endParaRPr lang="en-US" altLang="zh-CN" sz="1800" i="1" dirty="0" smtClean="0">
              <a:solidFill>
                <a:schemeClr val="bg1"/>
              </a:solidFill>
            </a:endParaRPr>
          </a:p>
          <a:p>
            <a:pPr marL="137160" indent="0">
              <a:buNone/>
            </a:pPr>
            <a:r>
              <a:rPr lang="en-US" altLang="zh-CN" sz="1800" i="1" dirty="0" smtClean="0">
                <a:solidFill>
                  <a:schemeClr val="bg1"/>
                </a:solidFill>
              </a:rPr>
              <a:t>infect</a:t>
            </a:r>
            <a:endParaRPr lang="en-US" altLang="zh-CN" sz="2400" dirty="0" smtClean="0">
              <a:solidFill>
                <a:schemeClr val="bg1"/>
              </a:solidFill>
            </a:endParaRPr>
          </a:p>
          <a:p>
            <a:pPr marL="137160" indent="0">
              <a:buNone/>
            </a:pPr>
            <a:endParaRPr lang="zh-CN" altLang="en-US" sz="2400" dirty="0">
              <a:solidFill>
                <a:schemeClr val="bg1"/>
              </a:solidFill>
            </a:endParaRPr>
          </a:p>
          <a:p>
            <a:endParaRPr lang="en-US" altLang="zh-CN" sz="2400" dirty="0" smtClean="0">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556792"/>
            <a:ext cx="56483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512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2736304" cy="5371306"/>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pPr marL="137160" indent="0">
              <a:buNone/>
            </a:pPr>
            <a:r>
              <a:rPr lang="en-US" altLang="zh-CN" sz="2400" dirty="0">
                <a:solidFill>
                  <a:schemeClr val="bg1"/>
                </a:solidFill>
              </a:rPr>
              <a:t>V</a:t>
            </a:r>
            <a:r>
              <a:rPr lang="en-US" altLang="zh-CN" sz="2400" dirty="0" smtClean="0">
                <a:solidFill>
                  <a:schemeClr val="bg1"/>
                </a:solidFill>
              </a:rPr>
              <a:t>.  Hot Topics</a:t>
            </a:r>
          </a:p>
          <a:p>
            <a:pPr marL="137160" indent="0">
              <a:buNone/>
            </a:pPr>
            <a:r>
              <a:rPr lang="en-US" altLang="zh-CN" sz="1800" dirty="0" smtClean="0">
                <a:solidFill>
                  <a:schemeClr val="bg1"/>
                </a:solidFill>
              </a:rPr>
              <a:t>12/09/22  </a:t>
            </a:r>
          </a:p>
          <a:p>
            <a:pPr marL="137160" indent="0">
              <a:buNone/>
            </a:pPr>
            <a:r>
              <a:rPr lang="en-US" altLang="zh-CN" sz="1800" dirty="0" smtClean="0">
                <a:solidFill>
                  <a:schemeClr val="bg1"/>
                </a:solidFill>
              </a:rPr>
              <a:t>The Refrigerator</a:t>
            </a:r>
          </a:p>
          <a:p>
            <a:pPr marL="137160" indent="0">
              <a:buNone/>
            </a:pPr>
            <a:r>
              <a:rPr lang="zh-CN" altLang="en-US" sz="1800" dirty="0" smtClean="0">
                <a:solidFill>
                  <a:schemeClr val="bg1"/>
                </a:solidFill>
              </a:rPr>
              <a:t>文章导读</a:t>
            </a:r>
            <a:endParaRPr lang="en-US" altLang="zh-CN" sz="1800" dirty="0" smtClean="0">
              <a:solidFill>
                <a:schemeClr val="bg1"/>
              </a:solidFill>
            </a:endParaRPr>
          </a:p>
          <a:p>
            <a:pPr marL="137160" indent="0">
              <a:buNone/>
            </a:pPr>
            <a:r>
              <a:rPr lang="zh-CN" altLang="zh-CN" sz="1800" dirty="0">
                <a:solidFill>
                  <a:schemeClr val="bg1"/>
                </a:solidFill>
              </a:rPr>
              <a:t>古人制冷的方法；冰箱的发明和改良；冰箱和制冷技术促进了许多行业的发展，改变了人们的饮食习惯和生活方式，促进了健康；家里可以没有电视但不能没有冰箱；冰箱还可应对雅思口语和写作话题——“谈谈生活中的一种电器产品”，“上世纪伟大的发明之一”；考鸭爱冰箱。</a:t>
            </a:r>
          </a:p>
          <a:p>
            <a:pPr marL="137160" indent="0">
              <a:buNone/>
            </a:pPr>
            <a:endParaRPr lang="zh-CN" altLang="en-US" sz="2400" dirty="0">
              <a:solidFill>
                <a:schemeClr val="bg1"/>
              </a:solidFill>
            </a:endParaRPr>
          </a:p>
          <a:p>
            <a:endParaRPr lang="en-US" altLang="zh-CN" sz="2400" dirty="0" smtClean="0">
              <a:solidFill>
                <a:schemeClr val="bg1"/>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174" y="1235471"/>
            <a:ext cx="4881402" cy="514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458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2736304" cy="537130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pPr marL="137160" indent="0">
              <a:buNone/>
            </a:pPr>
            <a:endParaRPr lang="zh-CN" altLang="en-US" sz="2400" dirty="0">
              <a:solidFill>
                <a:schemeClr val="bg1"/>
              </a:solidFill>
            </a:endParaRPr>
          </a:p>
          <a:p>
            <a:endParaRPr lang="en-US" altLang="zh-CN" sz="2400" dirty="0" smtClean="0">
              <a:solidFill>
                <a:schemeClr val="bg1"/>
              </a:solidFill>
            </a:endParaRPr>
          </a:p>
        </p:txBody>
      </p:sp>
      <p:pic>
        <p:nvPicPr>
          <p:cNvPr id="4" name="内容占位符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2830" y="1041009"/>
            <a:ext cx="1657766" cy="2345738"/>
          </a:xfr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671" y="1047411"/>
            <a:ext cx="1719610" cy="237592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0337" y="992069"/>
            <a:ext cx="1695633" cy="240355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457" y="3835133"/>
            <a:ext cx="1822418" cy="2603454"/>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52615"/>
          <a:stretch/>
        </p:blipFill>
        <p:spPr>
          <a:xfrm>
            <a:off x="3582459" y="3799098"/>
            <a:ext cx="1791166" cy="2551624"/>
          </a:xfrm>
          <a:prstGeom prst="rect">
            <a:avLst/>
          </a:prstGeom>
        </p:spPr>
      </p:pic>
      <p:pic>
        <p:nvPicPr>
          <p:cNvPr id="9" name="图片 8"/>
          <p:cNvPicPr>
            <a:picLocks noChangeAspect="1"/>
          </p:cNvPicPr>
          <p:nvPr/>
        </p:nvPicPr>
        <p:blipFill rotWithShape="1">
          <a:blip r:embed="rId8">
            <a:extLst>
              <a:ext uri="{28A0092B-C50C-407E-A947-70E740481C1C}">
                <a14:useLocalDpi xmlns:a14="http://schemas.microsoft.com/office/drawing/2010/main" val="0"/>
              </a:ext>
            </a:extLst>
          </a:blip>
          <a:srcRect l="13803" r="14409"/>
          <a:stretch/>
        </p:blipFill>
        <p:spPr>
          <a:xfrm>
            <a:off x="6198903" y="3880220"/>
            <a:ext cx="1758121" cy="2449045"/>
          </a:xfrm>
          <a:prstGeom prst="rect">
            <a:avLst/>
          </a:prstGeom>
        </p:spPr>
      </p:pic>
    </p:spTree>
    <p:extLst>
      <p:ext uri="{BB962C8B-B14F-4D97-AF65-F5344CB8AC3E}">
        <p14:creationId xmlns:p14="http://schemas.microsoft.com/office/powerpoint/2010/main" val="2885814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827584" y="1169615"/>
            <a:ext cx="5112568" cy="86409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endParaRPr lang="zh-CN" altLang="en-US" sz="2400" dirty="0">
              <a:solidFill>
                <a:schemeClr val="bg1"/>
              </a:solidFill>
            </a:endParaRPr>
          </a:p>
          <a:p>
            <a:endParaRPr lang="en-US" altLang="zh-CN" sz="2400" dirty="0" smtClean="0">
              <a:solidFill>
                <a:schemeClr val="bg1"/>
              </a:solidFill>
            </a:endParaRPr>
          </a:p>
        </p:txBody>
      </p:sp>
      <p:sp>
        <p:nvSpPr>
          <p:cNvPr id="2" name="内容占位符 1"/>
          <p:cNvSpPr>
            <a:spLocks noGrp="1"/>
          </p:cNvSpPr>
          <p:nvPr>
            <p:ph idx="1"/>
          </p:nvPr>
        </p:nvSpPr>
        <p:spPr>
          <a:xfrm>
            <a:off x="914400" y="1097587"/>
            <a:ext cx="8229600" cy="1008152"/>
          </a:xfrm>
        </p:spPr>
        <p:txBody>
          <a:bodyPr>
            <a:normAutofit lnSpcReduction="10000"/>
          </a:bodyPr>
          <a:lstStyle/>
          <a:p>
            <a:pPr marL="137160" indent="0">
              <a:buNone/>
            </a:pPr>
            <a:endParaRPr lang="en-US" altLang="zh-CN" b="1" dirty="0" smtClean="0">
              <a:solidFill>
                <a:schemeClr val="bg1"/>
              </a:solidFill>
            </a:endParaRPr>
          </a:p>
          <a:p>
            <a:pPr marL="137160" indent="0">
              <a:buNone/>
            </a:pPr>
            <a:r>
              <a:rPr lang="zh-CN" altLang="en-US" b="1" dirty="0" smtClean="0">
                <a:solidFill>
                  <a:schemeClr val="bg1"/>
                </a:solidFill>
              </a:rPr>
              <a:t>各种跟风</a:t>
            </a:r>
            <a:endParaRPr lang="zh-CN" altLang="en-US" b="1" dirty="0">
              <a:solidFill>
                <a:schemeClr val="bg1"/>
              </a:solidFill>
            </a:endParaRPr>
          </a:p>
        </p:txBody>
      </p:sp>
      <p:pic>
        <p:nvPicPr>
          <p:cNvPr id="10"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270739"/>
            <a:ext cx="1996214" cy="279581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7965" y="2338844"/>
            <a:ext cx="1877370" cy="2659607"/>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757" y="2338843"/>
            <a:ext cx="1901983" cy="2659607"/>
          </a:xfrm>
          <a:prstGeom prst="rect">
            <a:avLst/>
          </a:prstGeom>
        </p:spPr>
      </p:pic>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l="15091" r="13820"/>
          <a:stretch/>
        </p:blipFill>
        <p:spPr>
          <a:xfrm>
            <a:off x="6714670" y="2338842"/>
            <a:ext cx="1890701" cy="2659607"/>
          </a:xfrm>
          <a:prstGeom prst="rect">
            <a:avLst/>
          </a:prstGeom>
        </p:spPr>
      </p:pic>
    </p:spTree>
    <p:extLst>
      <p:ext uri="{BB962C8B-B14F-4D97-AF65-F5344CB8AC3E}">
        <p14:creationId xmlns:p14="http://schemas.microsoft.com/office/powerpoint/2010/main" val="3146221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827584" y="1169615"/>
            <a:ext cx="5112568" cy="86409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endParaRPr lang="zh-CN" altLang="en-US" sz="2400" dirty="0">
              <a:solidFill>
                <a:schemeClr val="bg1"/>
              </a:solidFill>
            </a:endParaRPr>
          </a:p>
          <a:p>
            <a:endParaRPr lang="en-US" altLang="zh-CN" sz="2400" dirty="0" smtClean="0">
              <a:solidFill>
                <a:schemeClr val="bg1"/>
              </a:solidFill>
            </a:endParaRPr>
          </a:p>
        </p:txBody>
      </p:sp>
      <p:sp>
        <p:nvSpPr>
          <p:cNvPr id="2" name="内容占位符 1"/>
          <p:cNvSpPr>
            <a:spLocks noGrp="1"/>
          </p:cNvSpPr>
          <p:nvPr>
            <p:ph idx="1"/>
          </p:nvPr>
        </p:nvSpPr>
        <p:spPr>
          <a:xfrm>
            <a:off x="914400" y="1097587"/>
            <a:ext cx="8229600" cy="1008152"/>
          </a:xfrm>
        </p:spPr>
        <p:txBody>
          <a:bodyPr>
            <a:normAutofit lnSpcReduction="10000"/>
          </a:bodyPr>
          <a:lstStyle/>
          <a:p>
            <a:pPr marL="137160" indent="0">
              <a:buNone/>
            </a:pPr>
            <a:endParaRPr lang="en-US" altLang="zh-CN" b="1" dirty="0" smtClean="0">
              <a:solidFill>
                <a:schemeClr val="bg1"/>
              </a:solidFill>
            </a:endParaRPr>
          </a:p>
          <a:p>
            <a:pPr marL="137160" indent="0">
              <a:buNone/>
            </a:pPr>
            <a:r>
              <a:rPr lang="zh-CN" altLang="en-US" b="1" dirty="0" smtClean="0">
                <a:solidFill>
                  <a:schemeClr val="bg1"/>
                </a:solidFill>
              </a:rPr>
              <a:t>直接抄袭</a:t>
            </a:r>
            <a:endParaRPr lang="zh-CN" altLang="en-US"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449081"/>
            <a:ext cx="3672408" cy="485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463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7920880" cy="537130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pPr marL="137160" indent="0">
              <a:buNone/>
            </a:pPr>
            <a:r>
              <a:rPr lang="en-US" altLang="zh-CN" sz="2400" dirty="0" smtClean="0">
                <a:solidFill>
                  <a:schemeClr val="bg1"/>
                </a:solidFill>
              </a:rPr>
              <a:t>VI.  Coming Next</a:t>
            </a:r>
          </a:p>
          <a:p>
            <a:pPr marL="137160" indent="0">
              <a:buNone/>
            </a:pPr>
            <a:endParaRPr lang="en-US" altLang="zh-CN" sz="1800" dirty="0" smtClean="0">
              <a:solidFill>
                <a:schemeClr val="bg1"/>
              </a:solidFill>
            </a:endParaRPr>
          </a:p>
          <a:p>
            <a:endParaRPr lang="en-US" altLang="zh-CN" sz="2400" dirty="0" smtClean="0">
              <a:solidFill>
                <a:schemeClr val="bg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72816"/>
            <a:ext cx="6676802" cy="432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434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7920880" cy="537130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pPr marL="137160" indent="0">
              <a:buNone/>
            </a:pPr>
            <a:r>
              <a:rPr lang="en-US" altLang="zh-CN" sz="2400" dirty="0" smtClean="0">
                <a:solidFill>
                  <a:schemeClr val="bg1"/>
                </a:solidFill>
              </a:rPr>
              <a:t>P.S.  Tips for IETLS Candidates</a:t>
            </a:r>
          </a:p>
          <a:p>
            <a:pPr marL="137160" indent="0">
              <a:buNone/>
            </a:pPr>
            <a:endParaRPr lang="en-US" altLang="zh-CN" sz="2400" dirty="0">
              <a:solidFill>
                <a:schemeClr val="bg1"/>
              </a:solidFill>
            </a:endParaRPr>
          </a:p>
          <a:p>
            <a:pPr marL="137160" indent="0" algn="ctr">
              <a:buNone/>
            </a:pPr>
            <a:r>
              <a:rPr lang="en-US" altLang="zh-CN" sz="3600" dirty="0" smtClean="0">
                <a:solidFill>
                  <a:schemeClr val="bg1"/>
                </a:solidFill>
              </a:rPr>
              <a:t>Listening</a:t>
            </a:r>
          </a:p>
          <a:p>
            <a:pPr marL="137160" indent="0" algn="ctr">
              <a:buNone/>
            </a:pPr>
            <a:r>
              <a:rPr lang="en-US" altLang="zh-CN" sz="3600" dirty="0" smtClean="0">
                <a:solidFill>
                  <a:schemeClr val="bg1"/>
                </a:solidFill>
              </a:rPr>
              <a:t>Reading</a:t>
            </a:r>
          </a:p>
          <a:p>
            <a:pPr marL="137160" indent="0" algn="ctr">
              <a:buNone/>
            </a:pPr>
            <a:r>
              <a:rPr lang="en-US" altLang="zh-CN" sz="3600" dirty="0" smtClean="0">
                <a:solidFill>
                  <a:schemeClr val="bg1"/>
                </a:solidFill>
              </a:rPr>
              <a:t>Writing</a:t>
            </a:r>
          </a:p>
          <a:p>
            <a:pPr marL="137160" indent="0" algn="ctr">
              <a:buNone/>
            </a:pPr>
            <a:r>
              <a:rPr lang="en-US" altLang="zh-CN" sz="3600" dirty="0" smtClean="0">
                <a:solidFill>
                  <a:schemeClr val="bg1"/>
                </a:solidFill>
              </a:rPr>
              <a:t>Speaking</a:t>
            </a:r>
          </a:p>
          <a:p>
            <a:pPr marL="137160" indent="0">
              <a:buNone/>
            </a:pPr>
            <a:endParaRPr lang="en-US" altLang="zh-CN" sz="2400" dirty="0">
              <a:solidFill>
                <a:schemeClr val="bg1"/>
              </a:solidFill>
            </a:endParaRPr>
          </a:p>
          <a:p>
            <a:pPr marL="137160" indent="0">
              <a:buNone/>
            </a:pPr>
            <a:endParaRPr lang="en-US" altLang="zh-CN" sz="2400" dirty="0" smtClean="0">
              <a:solidFill>
                <a:schemeClr val="bg1"/>
              </a:solidFill>
            </a:endParaRPr>
          </a:p>
          <a:p>
            <a:pPr marL="137160" indent="0">
              <a:buNone/>
            </a:pPr>
            <a:endParaRPr lang="en-US" altLang="zh-CN" sz="1800" dirty="0" smtClean="0">
              <a:solidFill>
                <a:schemeClr val="bg1"/>
              </a:solidFill>
            </a:endParaRPr>
          </a:p>
          <a:p>
            <a:endParaRPr lang="en-US" altLang="zh-CN" sz="2400" dirty="0" smtClean="0">
              <a:solidFill>
                <a:schemeClr val="bg1"/>
              </a:solidFill>
            </a:endParaRPr>
          </a:p>
        </p:txBody>
      </p:sp>
    </p:spTree>
    <p:extLst>
      <p:ext uri="{BB962C8B-B14F-4D97-AF65-F5344CB8AC3E}">
        <p14:creationId xmlns:p14="http://schemas.microsoft.com/office/powerpoint/2010/main" val="3304902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23728" y="1412776"/>
            <a:ext cx="4248472" cy="3970318"/>
          </a:xfrm>
          <a:prstGeom prst="rect">
            <a:avLst/>
          </a:prstGeom>
          <a:noFill/>
        </p:spPr>
        <p:txBody>
          <a:bodyPr wrap="square" rtlCol="0">
            <a:spAutoFit/>
          </a:bodyPr>
          <a:lstStyle/>
          <a:p>
            <a:pPr marL="571500" indent="-571500">
              <a:lnSpc>
                <a:spcPct val="150000"/>
              </a:lnSpc>
              <a:buFont typeface="+mj-lt"/>
              <a:buAutoNum type="romanUcPeriod"/>
            </a:pPr>
            <a:r>
              <a:rPr lang="zh-CN" altLang="en-US" sz="2800" dirty="0" smtClean="0">
                <a:solidFill>
                  <a:schemeClr val="bg1"/>
                </a:solidFill>
                <a:latin typeface="微软雅黑" pitchFamily="34" charset="-122"/>
                <a:ea typeface="微软雅黑" pitchFamily="34" charset="-122"/>
              </a:rPr>
              <a:t>阅读要</a:t>
            </a:r>
            <a:r>
              <a:rPr lang="en-US" altLang="zh-CN" sz="2800" dirty="0" smtClean="0">
                <a:solidFill>
                  <a:schemeClr val="bg1"/>
                </a:solidFill>
                <a:latin typeface="微软雅黑" pitchFamily="34" charset="-122"/>
                <a:ea typeface="微软雅黑" pitchFamily="34" charset="-122"/>
              </a:rPr>
              <a:t>7+</a:t>
            </a:r>
          </a:p>
          <a:p>
            <a:pPr marL="571500" indent="-571500">
              <a:lnSpc>
                <a:spcPct val="150000"/>
              </a:lnSpc>
              <a:buFont typeface="+mj-lt"/>
              <a:buAutoNum type="romanUcPeriod"/>
            </a:pPr>
            <a:r>
              <a:rPr lang="zh-CN" altLang="en-US" sz="2800" dirty="0" smtClean="0">
                <a:solidFill>
                  <a:schemeClr val="bg1"/>
                </a:solidFill>
                <a:latin typeface="微软雅黑" pitchFamily="34" charset="-122"/>
                <a:ea typeface="微软雅黑" pitchFamily="34" charset="-122"/>
              </a:rPr>
              <a:t>如何读得快</a:t>
            </a:r>
            <a:endParaRPr lang="en-US" altLang="zh-CN" sz="2800" dirty="0">
              <a:solidFill>
                <a:schemeClr val="bg1"/>
              </a:solidFill>
              <a:latin typeface="微软雅黑" pitchFamily="34" charset="-122"/>
              <a:ea typeface="微软雅黑" pitchFamily="34" charset="-122"/>
            </a:endParaRPr>
          </a:p>
          <a:p>
            <a:pPr marL="571500" indent="-571500">
              <a:lnSpc>
                <a:spcPct val="150000"/>
              </a:lnSpc>
              <a:buFont typeface="+mj-lt"/>
              <a:buAutoNum type="romanUcPeriod"/>
            </a:pPr>
            <a:r>
              <a:rPr lang="zh-CN" altLang="en-US" sz="2800" dirty="0" smtClean="0">
                <a:solidFill>
                  <a:schemeClr val="bg1"/>
                </a:solidFill>
                <a:latin typeface="微软雅黑" pitchFamily="34" charset="-122"/>
                <a:ea typeface="微软雅黑" pitchFamily="34" charset="-122"/>
              </a:rPr>
              <a:t>如何读的懂</a:t>
            </a:r>
            <a:endParaRPr lang="en-US" altLang="zh-CN" sz="2800" dirty="0">
              <a:solidFill>
                <a:schemeClr val="bg1"/>
              </a:solidFill>
              <a:latin typeface="微软雅黑" pitchFamily="34" charset="-122"/>
              <a:ea typeface="微软雅黑" pitchFamily="34" charset="-122"/>
            </a:endParaRPr>
          </a:p>
          <a:p>
            <a:pPr marL="571500" indent="-571500">
              <a:lnSpc>
                <a:spcPct val="150000"/>
              </a:lnSpc>
              <a:buFont typeface="+mj-lt"/>
              <a:buAutoNum type="romanUcPeriod"/>
            </a:pPr>
            <a:r>
              <a:rPr lang="en-US" altLang="zh-CN" sz="2800" dirty="0" smtClean="0">
                <a:solidFill>
                  <a:schemeClr val="bg1"/>
                </a:solidFill>
                <a:latin typeface="微软雅黑" pitchFamily="34" charset="-122"/>
                <a:ea typeface="微软雅黑" pitchFamily="34" charset="-122"/>
              </a:rPr>
              <a:t>TFNG</a:t>
            </a:r>
            <a:r>
              <a:rPr lang="zh-CN" altLang="en-US" sz="2800" dirty="0" smtClean="0">
                <a:solidFill>
                  <a:schemeClr val="bg1"/>
                </a:solidFill>
                <a:latin typeface="微软雅黑" pitchFamily="34" charset="-122"/>
                <a:ea typeface="微软雅黑" pitchFamily="34" charset="-122"/>
              </a:rPr>
              <a:t>和</a:t>
            </a:r>
            <a:r>
              <a:rPr lang="en-US" altLang="zh-CN" sz="2800" dirty="0" smtClean="0">
                <a:solidFill>
                  <a:schemeClr val="bg1"/>
                </a:solidFill>
                <a:latin typeface="微软雅黑" pitchFamily="34" charset="-122"/>
                <a:ea typeface="微软雅黑" pitchFamily="34" charset="-122"/>
              </a:rPr>
              <a:t>Heading</a:t>
            </a:r>
            <a:r>
              <a:rPr lang="zh-CN" altLang="en-US" sz="2800" dirty="0" smtClean="0">
                <a:solidFill>
                  <a:schemeClr val="bg1"/>
                </a:solidFill>
                <a:latin typeface="微软雅黑" pitchFamily="34" charset="-122"/>
                <a:ea typeface="微软雅黑" pitchFamily="34" charset="-122"/>
              </a:rPr>
              <a:t>秘诀</a:t>
            </a:r>
            <a:endParaRPr lang="en-US" altLang="zh-CN" sz="2800" dirty="0">
              <a:solidFill>
                <a:schemeClr val="bg1"/>
              </a:solidFill>
              <a:latin typeface="微软雅黑" pitchFamily="34" charset="-122"/>
              <a:ea typeface="微软雅黑" pitchFamily="34" charset="-122"/>
            </a:endParaRPr>
          </a:p>
          <a:p>
            <a:pPr marL="571500" indent="-571500">
              <a:lnSpc>
                <a:spcPct val="150000"/>
              </a:lnSpc>
              <a:buFont typeface="+mj-lt"/>
              <a:buAutoNum type="romanUcPeriod"/>
            </a:pPr>
            <a:r>
              <a:rPr lang="zh-CN" altLang="en-US" sz="2800" dirty="0" smtClean="0">
                <a:solidFill>
                  <a:schemeClr val="bg1"/>
                </a:solidFill>
                <a:latin typeface="微软雅黑" pitchFamily="34" charset="-122"/>
                <a:ea typeface="微软雅黑" pitchFamily="34" charset="-122"/>
              </a:rPr>
              <a:t>近期热点总结</a:t>
            </a:r>
            <a:endParaRPr lang="en-US" altLang="zh-CN" sz="2800" dirty="0">
              <a:solidFill>
                <a:schemeClr val="bg1"/>
              </a:solidFill>
              <a:latin typeface="微软雅黑" pitchFamily="34" charset="-122"/>
              <a:ea typeface="微软雅黑" pitchFamily="34" charset="-122"/>
            </a:endParaRPr>
          </a:p>
          <a:p>
            <a:pPr marL="571500" indent="-571500">
              <a:lnSpc>
                <a:spcPct val="150000"/>
              </a:lnSpc>
              <a:buFont typeface="+mj-lt"/>
              <a:buAutoNum type="romanUcPeriod"/>
            </a:pPr>
            <a:r>
              <a:rPr lang="zh-CN" altLang="en-US" sz="2800" dirty="0" smtClean="0">
                <a:solidFill>
                  <a:schemeClr val="bg1"/>
                </a:solidFill>
                <a:latin typeface="微软雅黑" pitchFamily="34" charset="-122"/>
                <a:ea typeface="微软雅黑" pitchFamily="34" charset="-122"/>
              </a:rPr>
              <a:t>最近考什么</a:t>
            </a:r>
            <a:endParaRPr lang="zh-CN" altLang="en-US" sz="28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9950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1198662"/>
            <a:ext cx="7920880" cy="508136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altLang="zh-CN" sz="2400" dirty="0" smtClean="0">
                <a:solidFill>
                  <a:schemeClr val="bg1"/>
                </a:solidFill>
              </a:rPr>
              <a:t>Where to find me?</a:t>
            </a:r>
          </a:p>
          <a:p>
            <a:pPr marL="137160" indent="0">
              <a:buNone/>
            </a:pPr>
            <a:r>
              <a:rPr lang="en-US" altLang="zh-CN" sz="2400" dirty="0" smtClean="0">
                <a:solidFill>
                  <a:schemeClr val="bg1"/>
                </a:solidFill>
              </a:rPr>
              <a:t>                   </a:t>
            </a:r>
            <a:endParaRPr lang="en-US" altLang="zh-CN" sz="2400" dirty="0">
              <a:solidFill>
                <a:schemeClr val="bg1"/>
              </a:solidFill>
            </a:endParaRPr>
          </a:p>
          <a:p>
            <a:pPr marL="137160" indent="0">
              <a:buNone/>
            </a:pPr>
            <a:endParaRPr lang="en-US" altLang="zh-CN" sz="2400" dirty="0" smtClean="0">
              <a:solidFill>
                <a:schemeClr val="bg1"/>
              </a:solidFill>
            </a:endParaRPr>
          </a:p>
          <a:p>
            <a:pPr marL="137160" indent="0">
              <a:buNone/>
            </a:pPr>
            <a:endParaRPr lang="en-US" altLang="zh-CN" sz="2400" dirty="0">
              <a:solidFill>
                <a:schemeClr val="bg1"/>
              </a:solidFill>
            </a:endParaRPr>
          </a:p>
          <a:p>
            <a:pPr marL="137160" indent="0">
              <a:buNone/>
            </a:pPr>
            <a:r>
              <a:rPr lang="en-US" altLang="zh-CN" sz="2400" dirty="0" smtClean="0">
                <a:solidFill>
                  <a:schemeClr val="bg1"/>
                </a:solidFill>
              </a:rPr>
              <a:t>                                 </a:t>
            </a:r>
          </a:p>
          <a:p>
            <a:pPr marL="137160" indent="0">
              <a:buNone/>
            </a:pPr>
            <a:endParaRPr lang="en-US" altLang="zh-CN" sz="1800" dirty="0" smtClean="0">
              <a:solidFill>
                <a:schemeClr val="bg1"/>
              </a:solidFill>
            </a:endParaRPr>
          </a:p>
          <a:p>
            <a:endParaRPr lang="en-US" altLang="zh-CN" sz="2400"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96120"/>
            <a:ext cx="1790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438" y="1248534"/>
            <a:ext cx="2086259"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541576"/>
            <a:ext cx="4508702" cy="38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320020"/>
            <a:ext cx="21621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308" y="3238553"/>
            <a:ext cx="7274517" cy="290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629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1198662"/>
            <a:ext cx="7920880" cy="508136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altLang="zh-CN" sz="2400" dirty="0" smtClean="0">
                <a:solidFill>
                  <a:schemeClr val="bg1"/>
                </a:solidFill>
              </a:rPr>
              <a:t>                   </a:t>
            </a:r>
            <a:endParaRPr lang="en-US" altLang="zh-CN" sz="2400" dirty="0">
              <a:solidFill>
                <a:schemeClr val="bg1"/>
              </a:solidFill>
            </a:endParaRPr>
          </a:p>
          <a:p>
            <a:pPr marL="137160" indent="0">
              <a:buNone/>
            </a:pPr>
            <a:endParaRPr lang="en-US" altLang="zh-CN" sz="2400" dirty="0" smtClean="0">
              <a:solidFill>
                <a:schemeClr val="bg1"/>
              </a:solidFill>
            </a:endParaRPr>
          </a:p>
          <a:p>
            <a:pPr marL="137160" indent="0">
              <a:buNone/>
            </a:pPr>
            <a:endParaRPr lang="en-US" altLang="zh-CN" sz="2400" dirty="0">
              <a:solidFill>
                <a:schemeClr val="bg1"/>
              </a:solidFill>
            </a:endParaRPr>
          </a:p>
          <a:p>
            <a:pPr marL="137160" indent="0">
              <a:buNone/>
            </a:pPr>
            <a:endParaRPr lang="en-US" altLang="zh-CN" sz="2400" dirty="0" smtClean="0">
              <a:solidFill>
                <a:schemeClr val="bg1"/>
              </a:solidFill>
            </a:endParaRPr>
          </a:p>
          <a:p>
            <a:pPr marL="137160" indent="0">
              <a:buNone/>
            </a:pPr>
            <a:endParaRPr lang="en-US" altLang="zh-CN" sz="1800" dirty="0" smtClean="0">
              <a:solidFill>
                <a:schemeClr val="bg1"/>
              </a:solidFill>
            </a:endParaRPr>
          </a:p>
          <a:p>
            <a:endParaRPr lang="en-US" altLang="zh-CN" sz="2400" dirty="0" smtClean="0">
              <a:solidFill>
                <a:schemeClr val="bg1"/>
              </a:solidFill>
            </a:endParaRPr>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803"/>
          <a:stretch/>
        </p:blipFill>
        <p:spPr bwMode="auto">
          <a:xfrm>
            <a:off x="0" y="0"/>
            <a:ext cx="9145916" cy="684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23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pPr algn="ctr"/>
            <a:r>
              <a:rPr lang="en-US" altLang="zh-CN" sz="2400" b="1" dirty="0" smtClean="0">
                <a:solidFill>
                  <a:schemeClr val="bg1"/>
                </a:solidFill>
                <a:latin typeface="Arial" pitchFamily="34" charset="0"/>
                <a:ea typeface="宋体" pitchFamily="2" charset="-122"/>
                <a:cs typeface="Arial" pitchFamily="34" charset="0"/>
              </a:rPr>
              <a:t>I.  </a:t>
            </a:r>
            <a:r>
              <a:rPr lang="zh-CN" altLang="zh-CN" sz="2400" b="1" dirty="0" smtClean="0">
                <a:solidFill>
                  <a:schemeClr val="bg1"/>
                </a:solidFill>
                <a:latin typeface="Arial" pitchFamily="34" charset="0"/>
                <a:ea typeface="宋体" pitchFamily="2" charset="-122"/>
                <a:cs typeface="Arial" pitchFamily="34" charset="0"/>
              </a:rPr>
              <a:t>Mean band score for the most frequent countries or regions of origin </a:t>
            </a:r>
            <a:endParaRPr lang="en-US" altLang="zh-CN" sz="2400" b="1" dirty="0" smtClean="0">
              <a:solidFill>
                <a:schemeClr val="bg1"/>
              </a:solidFill>
              <a:latin typeface="Arial" pitchFamily="34" charset="0"/>
              <a:ea typeface="宋体" pitchFamily="2" charset="-122"/>
              <a:cs typeface="Arial" pitchFamily="34" charset="0"/>
            </a:endParaRPr>
          </a:p>
          <a:p>
            <a:endParaRPr lang="zh-CN" altLang="en-US" sz="24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09026"/>
            <a:ext cx="7366530" cy="360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774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II. How to read faster</a:t>
            </a:r>
          </a:p>
          <a:p>
            <a:r>
              <a:rPr lang="en-US" altLang="zh-CN" sz="2400" dirty="0" smtClean="0">
                <a:solidFill>
                  <a:schemeClr val="bg1"/>
                </a:solidFill>
              </a:rPr>
              <a:t>1.  </a:t>
            </a:r>
            <a:r>
              <a:rPr lang="zh-CN" altLang="en-US" sz="2400" dirty="0" smtClean="0">
                <a:solidFill>
                  <a:schemeClr val="bg1"/>
                </a:solidFill>
              </a:rPr>
              <a:t>物理疗法</a:t>
            </a:r>
            <a:r>
              <a:rPr lang="en-US" altLang="zh-CN" sz="2400" dirty="0">
                <a:solidFill>
                  <a:schemeClr val="bg1"/>
                </a:solidFill>
              </a:rPr>
              <a:t> </a:t>
            </a:r>
            <a:r>
              <a:rPr lang="en-US" altLang="zh-CN" sz="2400" dirty="0" smtClean="0">
                <a:solidFill>
                  <a:schemeClr val="bg1"/>
                </a:solidFill>
              </a:rPr>
              <a:t> NO SOUND</a:t>
            </a:r>
          </a:p>
          <a:p>
            <a:endParaRPr lang="en-US" altLang="zh-CN" sz="2400" dirty="0">
              <a:solidFill>
                <a:schemeClr val="bg1"/>
              </a:solidFill>
            </a:endParaRPr>
          </a:p>
          <a:p>
            <a:pPr marL="137160" indent="0" algn="ctr">
              <a:buNone/>
            </a:pPr>
            <a:r>
              <a:rPr lang="en-US" altLang="zh-CN" sz="4800" dirty="0" smtClean="0">
                <a:solidFill>
                  <a:schemeClr val="bg1"/>
                </a:solidFill>
              </a:rPr>
              <a:t>What  a nice car!</a:t>
            </a:r>
          </a:p>
          <a:p>
            <a:endParaRPr lang="zh-CN" altLang="en-US" sz="2400" dirty="0">
              <a:solidFill>
                <a:schemeClr val="bg1"/>
              </a:solidFill>
            </a:endParaRPr>
          </a:p>
        </p:txBody>
      </p:sp>
    </p:spTree>
    <p:extLst>
      <p:ext uri="{BB962C8B-B14F-4D97-AF65-F5344CB8AC3E}">
        <p14:creationId xmlns:p14="http://schemas.microsoft.com/office/powerpoint/2010/main" val="381811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II. How to read faster</a:t>
            </a:r>
          </a:p>
          <a:p>
            <a:r>
              <a:rPr lang="en-US" altLang="zh-CN" sz="2400" dirty="0" smtClean="0">
                <a:solidFill>
                  <a:schemeClr val="bg1"/>
                </a:solidFill>
              </a:rPr>
              <a:t>2.  </a:t>
            </a:r>
            <a:r>
              <a:rPr lang="zh-CN" altLang="en-US" sz="2400" dirty="0">
                <a:solidFill>
                  <a:schemeClr val="bg1"/>
                </a:solidFill>
              </a:rPr>
              <a:t>正确</a:t>
            </a:r>
            <a:r>
              <a:rPr lang="zh-CN" altLang="en-US" sz="2400" dirty="0" smtClean="0">
                <a:solidFill>
                  <a:schemeClr val="bg1"/>
                </a:solidFill>
              </a:rPr>
              <a:t>浏览  </a:t>
            </a:r>
            <a:r>
              <a:rPr lang="en-US" altLang="zh-CN" sz="2400" dirty="0" smtClean="0">
                <a:solidFill>
                  <a:schemeClr val="bg1"/>
                </a:solidFill>
              </a:rPr>
              <a:t>Skim</a:t>
            </a:r>
          </a:p>
          <a:p>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776874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II. How to read faster</a:t>
            </a:r>
          </a:p>
          <a:p>
            <a:r>
              <a:rPr lang="en-US" altLang="zh-CN" sz="2400" dirty="0" smtClean="0">
                <a:solidFill>
                  <a:schemeClr val="bg1"/>
                </a:solidFill>
              </a:rPr>
              <a:t>3.  </a:t>
            </a:r>
            <a:r>
              <a:rPr lang="zh-CN" altLang="en-US" sz="2400" dirty="0" smtClean="0">
                <a:solidFill>
                  <a:schemeClr val="bg1"/>
                </a:solidFill>
              </a:rPr>
              <a:t>最快速雅思阅读法</a:t>
            </a:r>
            <a:endParaRPr lang="en-US" altLang="zh-CN" sz="2400" dirty="0" smtClean="0">
              <a:solidFill>
                <a:schemeClr val="bg1"/>
              </a:solidFill>
            </a:endParaRPr>
          </a:p>
          <a:p>
            <a:r>
              <a:rPr lang="zh-CN" altLang="en-US" sz="2400" dirty="0" smtClean="0">
                <a:solidFill>
                  <a:schemeClr val="bg1"/>
                </a:solidFill>
              </a:rPr>
              <a:t>剑</a:t>
            </a:r>
            <a:r>
              <a:rPr lang="en-US" altLang="zh-CN" sz="2400" dirty="0" smtClean="0">
                <a:solidFill>
                  <a:schemeClr val="bg1"/>
                </a:solidFill>
              </a:rPr>
              <a:t>7.1.2</a:t>
            </a:r>
            <a:endParaRPr lang="en-US" altLang="zh-CN" sz="2400" dirty="0">
              <a:solidFill>
                <a:schemeClr val="bg1"/>
              </a:solidFill>
            </a:endParaRPr>
          </a:p>
          <a:p>
            <a:endParaRPr lang="en-US" altLang="zh-CN" sz="2400" dirty="0" smtClean="0">
              <a:solidFill>
                <a:schemeClr val="bg1"/>
              </a:solidFill>
            </a:endParaRPr>
          </a:p>
          <a:p>
            <a:endParaRPr lang="en-US" altLang="zh-CN" sz="2400" dirty="0">
              <a:solidFill>
                <a:schemeClr val="bg1"/>
              </a:solidFill>
            </a:endParaRPr>
          </a:p>
          <a:p>
            <a:endParaRPr lang="en-US" altLang="zh-CN" sz="2400" dirty="0" smtClean="0">
              <a:solidFill>
                <a:schemeClr val="bg1"/>
              </a:solidFill>
            </a:endParaRPr>
          </a:p>
          <a:p>
            <a:endParaRPr lang="en-US" altLang="zh-CN" sz="2400" dirty="0" smtClean="0">
              <a:solidFill>
                <a:schemeClr val="bg1"/>
              </a:solidFill>
            </a:endParaRPr>
          </a:p>
          <a:p>
            <a:endParaRPr lang="en-US" altLang="zh-CN" sz="2400" dirty="0">
              <a:solidFill>
                <a:schemeClr val="bg1"/>
              </a:solidFill>
            </a:endParaRPr>
          </a:p>
          <a:p>
            <a:endParaRPr lang="zh-CN" altLang="en-US" sz="2400" dirty="0">
              <a:solidFill>
                <a:schemeClr val="bg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09"/>
          <a:stretch/>
        </p:blipFill>
        <p:spPr bwMode="auto">
          <a:xfrm>
            <a:off x="592432" y="2801814"/>
            <a:ext cx="8084023" cy="228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329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II. How to read faster</a:t>
            </a:r>
          </a:p>
          <a:p>
            <a:r>
              <a:rPr lang="zh-CN" altLang="en-US" sz="2400" dirty="0" smtClean="0">
                <a:solidFill>
                  <a:schemeClr val="bg1"/>
                </a:solidFill>
              </a:rPr>
              <a:t>剑</a:t>
            </a:r>
            <a:r>
              <a:rPr lang="en-US" altLang="zh-CN" sz="2400" dirty="0" smtClean="0">
                <a:solidFill>
                  <a:schemeClr val="bg1"/>
                </a:solidFill>
              </a:rPr>
              <a:t>7.1.2</a:t>
            </a:r>
          </a:p>
          <a:p>
            <a:r>
              <a:rPr lang="en-US" altLang="zh-CN" sz="2400" dirty="0" smtClean="0">
                <a:solidFill>
                  <a:schemeClr val="bg1"/>
                </a:solidFill>
              </a:rPr>
              <a:t>1. Paragraph A</a:t>
            </a:r>
          </a:p>
          <a:p>
            <a:r>
              <a:rPr lang="en-US" altLang="zh-CN" sz="2400" dirty="0" smtClean="0">
                <a:solidFill>
                  <a:schemeClr val="bg1"/>
                </a:solidFill>
              </a:rPr>
              <a:t>xi  A description of ancient water supplies</a:t>
            </a:r>
          </a:p>
          <a:p>
            <a:r>
              <a:rPr lang="en-US" altLang="zh-CN" sz="2400" dirty="0" smtClean="0">
                <a:solidFill>
                  <a:schemeClr val="bg1"/>
                </a:solidFill>
              </a:rPr>
              <a:t>8. TFNG </a:t>
            </a:r>
          </a:p>
          <a:p>
            <a:r>
              <a:rPr lang="en-US" altLang="zh-CN" sz="2400" dirty="0" smtClean="0">
                <a:solidFill>
                  <a:schemeClr val="bg1"/>
                </a:solidFill>
              </a:rPr>
              <a:t>Water use person is higher in the industrial world </a:t>
            </a:r>
          </a:p>
          <a:p>
            <a:r>
              <a:rPr lang="en-US" altLang="zh-CN" sz="2400" dirty="0" smtClean="0">
                <a:solidFill>
                  <a:schemeClr val="bg1"/>
                </a:solidFill>
              </a:rPr>
              <a:t>than it was in Ancient Rome.</a:t>
            </a:r>
          </a:p>
          <a:p>
            <a:r>
              <a:rPr lang="en-US" altLang="zh-CN" sz="2400" dirty="0" smtClean="0">
                <a:solidFill>
                  <a:schemeClr val="bg1"/>
                </a:solidFill>
              </a:rPr>
              <a:t> </a:t>
            </a:r>
            <a:endParaRPr lang="en-US" altLang="zh-CN" sz="2400" dirty="0">
              <a:solidFill>
                <a:schemeClr val="bg1"/>
              </a:solidFill>
            </a:endParaRPr>
          </a:p>
          <a:p>
            <a:endParaRPr lang="en-US" altLang="zh-CN" sz="2400" dirty="0" smtClean="0">
              <a:solidFill>
                <a:schemeClr val="bg1"/>
              </a:solidFill>
            </a:endParaRPr>
          </a:p>
          <a:p>
            <a:endParaRPr lang="en-US" altLang="zh-CN" sz="2400" dirty="0">
              <a:solidFill>
                <a:schemeClr val="bg1"/>
              </a:solidFill>
            </a:endParaRPr>
          </a:p>
          <a:p>
            <a:endParaRPr lang="en-US" altLang="zh-CN" sz="2400" dirty="0" smtClean="0">
              <a:solidFill>
                <a:schemeClr val="bg1"/>
              </a:solidFill>
            </a:endParaRPr>
          </a:p>
          <a:p>
            <a:endParaRPr lang="en-US" altLang="zh-CN" sz="2400" dirty="0" smtClean="0">
              <a:solidFill>
                <a:schemeClr val="bg1"/>
              </a:solidFill>
            </a:endParaRPr>
          </a:p>
          <a:p>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3982760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副标题 2"/>
          <p:cNvSpPr txBox="1">
            <a:spLocks/>
          </p:cNvSpPr>
          <p:nvPr/>
        </p:nvSpPr>
        <p:spPr>
          <a:xfrm>
            <a:off x="467544" y="908720"/>
            <a:ext cx="8208912" cy="489654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a:endParaRPr lang="en-US" altLang="zh-CN" sz="2400" b="1" dirty="0" smtClean="0">
              <a:solidFill>
                <a:schemeClr val="bg1"/>
              </a:solidFill>
              <a:latin typeface="Arial" pitchFamily="34" charset="0"/>
              <a:ea typeface="宋体" pitchFamily="2" charset="-122"/>
              <a:cs typeface="Arial" pitchFamily="34" charset="0"/>
            </a:endParaRPr>
          </a:p>
          <a:p>
            <a:r>
              <a:rPr lang="en-US" altLang="zh-CN" sz="2400" dirty="0" smtClean="0">
                <a:solidFill>
                  <a:schemeClr val="bg1"/>
                </a:solidFill>
              </a:rPr>
              <a:t>III. How to understand more</a:t>
            </a:r>
          </a:p>
          <a:p>
            <a:endParaRPr lang="en-US" altLang="zh-CN" sz="2400" dirty="0" smtClean="0">
              <a:solidFill>
                <a:schemeClr val="bg1"/>
              </a:solidFill>
            </a:endParaRPr>
          </a:p>
          <a:p>
            <a:r>
              <a:rPr lang="en-US" altLang="zh-CN" sz="2400" dirty="0" smtClean="0">
                <a:solidFill>
                  <a:schemeClr val="bg1"/>
                </a:solidFill>
              </a:rPr>
              <a:t>“</a:t>
            </a:r>
            <a:r>
              <a:rPr lang="zh-CN" altLang="zh-CN" sz="2400" b="1" dirty="0">
                <a:solidFill>
                  <a:schemeClr val="bg1"/>
                </a:solidFill>
              </a:rPr>
              <a:t>天下间的所有阅读考题只有一种命题方式，无论雅思托福、四六级考研、</a:t>
            </a:r>
            <a:r>
              <a:rPr lang="en-US" altLang="zh-CN" sz="2400" b="1" dirty="0">
                <a:solidFill>
                  <a:schemeClr val="bg1"/>
                </a:solidFill>
              </a:rPr>
              <a:t>GRE</a:t>
            </a:r>
            <a:r>
              <a:rPr lang="zh-CN" altLang="zh-CN" sz="2400" b="1" dirty="0">
                <a:solidFill>
                  <a:schemeClr val="bg1"/>
                </a:solidFill>
              </a:rPr>
              <a:t>、</a:t>
            </a:r>
            <a:r>
              <a:rPr lang="en-US" altLang="zh-CN" sz="2400" b="1" dirty="0">
                <a:solidFill>
                  <a:schemeClr val="bg1"/>
                </a:solidFill>
              </a:rPr>
              <a:t>GMAT</a:t>
            </a:r>
            <a:r>
              <a:rPr lang="zh-CN" altLang="zh-CN" sz="2400" b="1" dirty="0">
                <a:solidFill>
                  <a:schemeClr val="bg1"/>
                </a:solidFill>
              </a:rPr>
              <a:t>。</a:t>
            </a:r>
            <a:r>
              <a:rPr lang="en-US" altLang="zh-CN" sz="2400" dirty="0">
                <a:solidFill>
                  <a:schemeClr val="bg1"/>
                </a:solidFill>
              </a:rPr>
              <a:t>” </a:t>
            </a:r>
            <a:r>
              <a:rPr lang="en-US" altLang="zh-CN" sz="2400" dirty="0" smtClean="0">
                <a:solidFill>
                  <a:schemeClr val="bg1"/>
                </a:solidFill>
              </a:rPr>
              <a:t> </a:t>
            </a:r>
            <a:endParaRPr lang="en-US" altLang="zh-CN" sz="2400" dirty="0">
              <a:solidFill>
                <a:schemeClr val="bg1"/>
              </a:solidFill>
            </a:endParaRPr>
          </a:p>
          <a:p>
            <a:endParaRPr lang="en-US" altLang="zh-CN" sz="2400" dirty="0" smtClean="0">
              <a:solidFill>
                <a:schemeClr val="bg1"/>
              </a:solidFill>
            </a:endParaRPr>
          </a:p>
          <a:p>
            <a:endParaRPr lang="en-US" altLang="zh-CN" sz="2400" dirty="0">
              <a:solidFill>
                <a:schemeClr val="bg1"/>
              </a:solidFill>
            </a:endParaRPr>
          </a:p>
          <a:p>
            <a:endParaRPr lang="en-US" altLang="zh-CN" sz="2400" dirty="0" smtClean="0">
              <a:solidFill>
                <a:schemeClr val="bg1"/>
              </a:solidFill>
            </a:endParaRPr>
          </a:p>
          <a:p>
            <a:endParaRPr lang="en-US" altLang="zh-CN" sz="2400" dirty="0" smtClean="0">
              <a:solidFill>
                <a:schemeClr val="bg1"/>
              </a:solidFill>
            </a:endParaRPr>
          </a:p>
          <a:p>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1616750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顶峰">
  <a:themeElements>
    <a:clrScheme name="顶峰">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顶峰">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顶峰">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486</TotalTime>
  <Words>818</Words>
  <Application>Microsoft Office PowerPoint</Application>
  <PresentationFormat>全屏显示(4:3)</PresentationFormat>
  <Paragraphs>203</Paragraphs>
  <Slides>31</Slides>
  <Notes>0</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顶峰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贵学教育</dc:title>
  <dc:creator>微软用户</dc:creator>
  <cp:lastModifiedBy>微软用户</cp:lastModifiedBy>
  <cp:revision>41</cp:revision>
  <dcterms:created xsi:type="dcterms:W3CDTF">2012-09-20T02:01:05Z</dcterms:created>
  <dcterms:modified xsi:type="dcterms:W3CDTF">2012-09-27T10:40:23Z</dcterms:modified>
</cp:coreProperties>
</file>