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7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5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6751-2E55-461E-9BA6-AE3AD6C3F377}" type="datetimeFigureOut">
              <a:rPr lang="zh-CN" altLang="en-US" smtClean="0"/>
              <a:t>2019/7/25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330D-15E4-4BB3-B8F5-15F6D42FE0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6129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6751-2E55-461E-9BA6-AE3AD6C3F377}" type="datetimeFigureOut">
              <a:rPr lang="zh-CN" altLang="en-US" smtClean="0"/>
              <a:t>2019/7/25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330D-15E4-4BB3-B8F5-15F6D42FE0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4709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6751-2E55-461E-9BA6-AE3AD6C3F377}" type="datetimeFigureOut">
              <a:rPr lang="zh-CN" altLang="en-US" smtClean="0"/>
              <a:t>2019/7/25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330D-15E4-4BB3-B8F5-15F6D42FE0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9804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5167"/>
            <a:ext cx="8229600" cy="1143000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D2B07-FD95-D741-BA39-F0CA4EBD7690}" type="datetime1">
              <a:rPr lang="zh-CN" altLang="en-US"/>
              <a:t>2019/7/25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03D7F-F4EB-8040-A88B-D0F87E70139E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9743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6751-2E55-461E-9BA6-AE3AD6C3F377}" type="datetimeFigureOut">
              <a:rPr lang="zh-CN" altLang="en-US" smtClean="0"/>
              <a:t>2019/7/25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330D-15E4-4BB3-B8F5-15F6D42FE0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90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6751-2E55-461E-9BA6-AE3AD6C3F377}" type="datetimeFigureOut">
              <a:rPr lang="zh-CN" altLang="en-US" smtClean="0"/>
              <a:t>2019/7/25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330D-15E4-4BB3-B8F5-15F6D42FE0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54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6751-2E55-461E-9BA6-AE3AD6C3F377}" type="datetimeFigureOut">
              <a:rPr lang="zh-CN" altLang="en-US" smtClean="0"/>
              <a:t>2019/7/25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330D-15E4-4BB3-B8F5-15F6D42FE0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9092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6751-2E55-461E-9BA6-AE3AD6C3F377}" type="datetimeFigureOut">
              <a:rPr lang="zh-CN" altLang="en-US" smtClean="0"/>
              <a:t>2019/7/25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330D-15E4-4BB3-B8F5-15F6D42FE0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8619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6751-2E55-461E-9BA6-AE3AD6C3F377}" type="datetimeFigureOut">
              <a:rPr lang="zh-CN" altLang="en-US" smtClean="0"/>
              <a:t>2019/7/25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330D-15E4-4BB3-B8F5-15F6D42FE0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13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6751-2E55-461E-9BA6-AE3AD6C3F377}" type="datetimeFigureOut">
              <a:rPr lang="zh-CN" altLang="en-US" smtClean="0"/>
              <a:t>2019/7/25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330D-15E4-4BB3-B8F5-15F6D42FE0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5650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6751-2E55-461E-9BA6-AE3AD6C3F377}" type="datetimeFigureOut">
              <a:rPr lang="zh-CN" altLang="en-US" smtClean="0"/>
              <a:t>2019/7/25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330D-15E4-4BB3-B8F5-15F6D42FE0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3281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6751-2E55-461E-9BA6-AE3AD6C3F377}" type="datetimeFigureOut">
              <a:rPr lang="zh-CN" altLang="en-US" smtClean="0"/>
              <a:t>2019/7/25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330D-15E4-4BB3-B8F5-15F6D42FE0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3957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E6751-2E55-461E-9BA6-AE3AD6C3F377}" type="datetimeFigureOut">
              <a:rPr lang="zh-CN" altLang="en-US" smtClean="0"/>
              <a:t>2019/7/25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7330D-15E4-4BB3-B8F5-15F6D42FE0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641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619672" y="548680"/>
            <a:ext cx="5750292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/>
            </a:r>
            <a:br>
              <a:rPr lang="en-US" altLang="zh-CN" sz="54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</a:br>
            <a:r>
              <a:rPr lang="en-US" altLang="zh-CN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雅</a:t>
            </a:r>
            <a:r>
              <a:rPr lang="zh-CN" alt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思强化段考点</a:t>
            </a:r>
            <a:r>
              <a:rPr lang="zh-CN" alt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词</a:t>
            </a:r>
            <a:endParaRPr lang="en-US" altLang="zh-CN" sz="5400" b="1" cap="none" spc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  <a:p>
            <a:pPr algn="ctr"/>
            <a:endParaRPr lang="en-US" altLang="zh-CN" sz="5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algn="ctr"/>
            <a:r>
              <a:rPr lang="zh-CN" alt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李慧敏</a:t>
            </a:r>
            <a:endParaRPr lang="zh-CN" alt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77067795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58475" y="712264"/>
            <a:ext cx="674603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en-US" altLang="zh-CN" sz="2400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2400" b="1" dirty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对社会</a:t>
            </a:r>
            <a:r>
              <a:rPr lang="zh-CN" altLang="en-US" sz="24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进步做出贡献：</a:t>
            </a:r>
            <a:endParaRPr lang="en-US" altLang="zh-CN" sz="2400" b="1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marL="0" indent="0">
              <a:buNone/>
            </a:pPr>
            <a:endParaRPr lang="en-US" altLang="zh-CN" sz="2400" b="1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2400" b="1" dirty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鼓励</a:t>
            </a:r>
            <a:r>
              <a:rPr lang="zh-CN" altLang="en-US" sz="24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学生批判地和独立地思考：</a:t>
            </a:r>
            <a:endParaRPr lang="en-US" altLang="zh-CN" sz="2400" b="1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marL="0" indent="0">
              <a:buNone/>
            </a:pPr>
            <a:endParaRPr lang="en-US" altLang="zh-CN" sz="2400" b="1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24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帮助年轻人树立正确的价值观</a:t>
            </a:r>
            <a:r>
              <a:rPr lang="en-US" altLang="zh-CN" sz="24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,</a:t>
            </a:r>
            <a:r>
              <a:rPr lang="zh-CN" altLang="en-US" sz="24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世界观和人生观：</a:t>
            </a:r>
            <a:endParaRPr lang="en-US" altLang="zh-CN" sz="2400" b="1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24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66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3792" y="989045"/>
            <a:ext cx="73618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Jobs</a:t>
            </a:r>
            <a:r>
              <a:rPr lang="en-US" altLang="zh-CN" sz="2800" dirty="0"/>
              <a:t> like cooking, cleaning and repairing may soon be taken over </a:t>
            </a:r>
            <a:endParaRPr lang="en-US" altLang="zh-CN" sz="2800" dirty="0" smtClean="0"/>
          </a:p>
          <a:p>
            <a:r>
              <a:rPr lang="en-US" altLang="zh-CN" sz="2800" dirty="0" smtClean="0"/>
              <a:t>by</a:t>
            </a:r>
            <a:r>
              <a:rPr lang="en-US" altLang="zh-CN" sz="2800" dirty="0"/>
              <a:t> machines and very intelligent appliances.</a:t>
            </a:r>
            <a:r>
              <a:rPr lang="en-US" altLang="zh-CN" sz="2400" dirty="0"/>
              <a:t/>
            </a:r>
            <a:br>
              <a:rPr lang="en-US" altLang="zh-CN" sz="2400" dirty="0"/>
            </a:br>
            <a:endParaRPr lang="zh-CN" altLang="en-US" sz="24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8611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64602" y="942391"/>
            <a:ext cx="446469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Critical</a:t>
            </a:r>
            <a:r>
              <a:rPr lang="en-US" altLang="zh-CN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ly</a:t>
            </a:r>
            <a:endParaRPr lang="en-US" altLang="zh-CN" sz="2800" b="1" dirty="0" smtClean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en-US" altLang="zh-CN" sz="2800" b="1" dirty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independent</a:t>
            </a:r>
            <a:r>
              <a:rPr lang="en-US" altLang="zh-CN" sz="2800" b="1" dirty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ly</a:t>
            </a:r>
          </a:p>
          <a:p>
            <a:r>
              <a:rPr lang="en-US" altLang="zh-CN" sz="2800" b="1" dirty="0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moral</a:t>
            </a:r>
            <a:r>
              <a:rPr lang="en-US" altLang="zh-CN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ly</a:t>
            </a:r>
          </a:p>
          <a:p>
            <a:endParaRPr lang="en-US" altLang="zh-CN" sz="2800" b="1" dirty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800" b="1" dirty="0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theoretic</a:t>
            </a:r>
            <a:r>
              <a:rPr lang="en-US" altLang="zh-CN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al</a:t>
            </a:r>
          </a:p>
          <a:p>
            <a:pPr marL="0" indent="0">
              <a:buNone/>
            </a:pPr>
            <a:r>
              <a:rPr lang="en-US" altLang="zh-CN" sz="2800" b="1" dirty="0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practic</a:t>
            </a:r>
            <a:r>
              <a:rPr lang="en-US" altLang="zh-CN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al</a:t>
            </a:r>
          </a:p>
          <a:p>
            <a:pPr marL="0" indent="0">
              <a:buNone/>
            </a:pPr>
            <a:r>
              <a:rPr lang="en-US" altLang="zh-CN" sz="2800" b="1" dirty="0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intellectu</a:t>
            </a:r>
            <a:r>
              <a:rPr lang="en-US" altLang="zh-CN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al  </a:t>
            </a:r>
            <a:r>
              <a:rPr lang="en-US" altLang="zh-CN" sz="2800" b="1" dirty="0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   </a:t>
            </a:r>
          </a:p>
          <a:p>
            <a:pPr marL="0" indent="0">
              <a:buNone/>
            </a:pPr>
            <a:endParaRPr lang="en-US" altLang="zh-CN" sz="24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24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讲解：总结形容词 </a:t>
            </a:r>
            <a:r>
              <a:rPr lang="en-US" altLang="zh-CN" sz="2400" b="1" dirty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,</a:t>
            </a:r>
            <a:r>
              <a:rPr lang="zh-CN" altLang="en-US" sz="24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副词常见后缀</a:t>
            </a:r>
            <a:endParaRPr lang="en-US" altLang="zh-CN" sz="2400" b="1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lang="en-US" altLang="zh-CN" sz="2400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24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7767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35236" y="1019214"/>
            <a:ext cx="6608564" cy="16312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nurture</a:t>
            </a:r>
            <a:endParaRPr lang="en-US" altLang="zh-CN" sz="2800" b="1" dirty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marL="0" indent="0">
              <a:buNone/>
            </a:pPr>
            <a:endParaRPr lang="en-US" altLang="zh-CN" sz="24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marL="0" indent="0">
              <a:buNone/>
            </a:pPr>
            <a:endParaRPr lang="en-US" altLang="zh-CN" sz="24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2400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例句</a:t>
            </a:r>
            <a:r>
              <a:rPr lang="zh-CN" altLang="en-US" sz="2400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：</a:t>
            </a:r>
            <a:endParaRPr lang="en-US" altLang="zh-CN" sz="24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2256" y="3405674"/>
            <a:ext cx="70564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The human organism learns partly by nature, partly by nurture. </a:t>
            </a:r>
          </a:p>
          <a:p>
            <a:pPr marL="0" indent="0">
              <a:buNone/>
            </a:pPr>
            <a:endParaRPr lang="zh-CN" altLang="en-US" sz="24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2281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93710" y="1343608"/>
            <a:ext cx="703294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altLang="zh-CN" sz="2400" b="1" dirty="0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Physical</a:t>
            </a:r>
          </a:p>
          <a:p>
            <a:pPr marL="0" indent="0">
              <a:buNone/>
            </a:pPr>
            <a:endParaRPr lang="en-US" altLang="zh-CN" sz="2400" b="1" dirty="0" smtClean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Psychological  </a:t>
            </a:r>
            <a:endParaRPr lang="en-US" altLang="zh-CN" sz="2400" b="1" dirty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marL="0" indent="0">
              <a:buNone/>
            </a:pPr>
            <a:endParaRPr lang="en-US" altLang="zh-CN" sz="2400" b="1" dirty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Intelligence</a:t>
            </a:r>
          </a:p>
          <a:p>
            <a:pPr marL="0" indent="0">
              <a:buNone/>
            </a:pPr>
            <a:endParaRPr lang="en-US" altLang="zh-CN" sz="2400" b="1" dirty="0" smtClean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Intellectual</a:t>
            </a:r>
            <a:endParaRPr lang="zh-CN" altLang="en-US" sz="24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5501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32348" y="1231641"/>
            <a:ext cx="25962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altLang="zh-CN" sz="2800" b="1" dirty="0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Motivate</a:t>
            </a:r>
          </a:p>
          <a:p>
            <a:pPr marL="0" indent="0">
              <a:buNone/>
            </a:pPr>
            <a:endParaRPr lang="en-US" altLang="zh-CN" sz="2800" b="1" dirty="0" smtClean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800" b="1" dirty="0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Qualify</a:t>
            </a:r>
          </a:p>
          <a:p>
            <a:pPr marL="0" indent="0">
              <a:buNone/>
            </a:pPr>
            <a:endParaRPr lang="en-US" altLang="zh-CN" sz="2800" b="1" dirty="0" smtClean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800" b="1" dirty="0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Curriculum</a:t>
            </a:r>
          </a:p>
          <a:p>
            <a:pPr marL="0" indent="0">
              <a:buNone/>
            </a:pPr>
            <a:endParaRPr lang="en-US" altLang="zh-CN" sz="2800" b="1" dirty="0" smtClean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800" b="1" dirty="0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Interactive</a:t>
            </a:r>
          </a:p>
          <a:p>
            <a:pPr marL="0" indent="0">
              <a:buNone/>
            </a:pPr>
            <a:endParaRPr lang="en-US" altLang="zh-CN" sz="2800" b="1" dirty="0" smtClean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800" b="1" dirty="0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discipline      </a:t>
            </a:r>
            <a:endParaRPr lang="zh-CN" altLang="en-US" sz="2800" b="1" dirty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155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云形标注 2"/>
          <p:cNvSpPr/>
          <p:nvPr/>
        </p:nvSpPr>
        <p:spPr bwMode="auto">
          <a:xfrm>
            <a:off x="1343608" y="1"/>
            <a:ext cx="5773316" cy="5841863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63077" y="718457"/>
            <a:ext cx="403082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altLang="zh-CN" sz="2400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【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环境类</a:t>
            </a:r>
            <a:r>
              <a:rPr lang="en-US" altLang="zh-CN" sz="2400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】</a:t>
            </a:r>
            <a:endParaRPr lang="en-US" altLang="zh-CN" sz="24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lang="en-US" altLang="zh-CN" sz="2400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zh-CN" altLang="en-US" sz="2400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空气污染</a:t>
            </a:r>
            <a:r>
              <a:rPr lang="zh-CN" altLang="en-US" sz="2400" dirty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，</a:t>
            </a:r>
            <a:r>
              <a:rPr lang="zh-CN" altLang="en-US" sz="2400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垃圾增多</a:t>
            </a:r>
            <a:endParaRPr lang="en-US" altLang="zh-CN" sz="2400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lang="en-US" altLang="zh-CN" sz="24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zh-CN" altLang="en-US" sz="2400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能源危机 ，水资源缺乏，森林减少</a:t>
            </a:r>
            <a:endParaRPr lang="en-US" altLang="zh-CN" sz="2400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lang="en-US" altLang="zh-CN" sz="24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zh-CN" altLang="en-US" sz="2400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自然灾害</a:t>
            </a:r>
            <a:r>
              <a:rPr lang="en-US" altLang="zh-CN" sz="2400" dirty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 </a:t>
            </a:r>
            <a:r>
              <a:rPr lang="zh-CN" altLang="en-US" sz="2400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酸雨 干旱 水灾</a:t>
            </a:r>
            <a:endParaRPr lang="en-US" altLang="zh-CN" sz="2400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lang="en-US" altLang="zh-CN" sz="24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zh-CN" altLang="en-US" sz="2400" dirty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耗尽自然资源</a:t>
            </a:r>
            <a:endParaRPr lang="en-US" altLang="zh-CN" sz="24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lang="en-US" altLang="zh-CN" sz="2400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zh-CN" altLang="en-US" sz="2400" dirty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向环境排放</a:t>
            </a:r>
            <a:r>
              <a:rPr lang="zh-CN" altLang="en-US" sz="2400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污染物</a:t>
            </a:r>
            <a:endParaRPr lang="en-US" altLang="zh-CN" sz="2400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lang="en-US" altLang="zh-CN" sz="24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zh-CN" altLang="en-US" sz="2400" dirty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少消耗多回收</a:t>
            </a:r>
          </a:p>
          <a:p>
            <a:endParaRPr lang="en-US" altLang="zh-CN" sz="24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lang="zh-CN" altLang="en-US" sz="24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1680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53851" y="1186532"/>
            <a:ext cx="4805265" cy="4405331"/>
          </a:xfrm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  <a:latin typeface="+mn-ea"/>
              </a:rPr>
              <a:t>c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</a:rPr>
              <a:t>ontaminate</a:t>
            </a:r>
          </a:p>
          <a:p>
            <a:r>
              <a:rPr lang="en-US" altLang="zh-CN" sz="2800" dirty="0">
                <a:solidFill>
                  <a:schemeClr val="tx1"/>
                </a:solidFill>
                <a:latin typeface="+mn-ea"/>
              </a:rPr>
              <a:t>d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</a:rPr>
              <a:t>eteriorate</a:t>
            </a:r>
          </a:p>
          <a:p>
            <a:r>
              <a:rPr lang="en-US" altLang="zh-CN" sz="2800" dirty="0">
                <a:solidFill>
                  <a:schemeClr val="tx1"/>
                </a:solidFill>
                <a:latin typeface="+mn-ea"/>
              </a:rPr>
              <a:t>t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</a:rPr>
              <a:t>oxic</a:t>
            </a:r>
          </a:p>
          <a:p>
            <a:r>
              <a:rPr lang="en-US" altLang="zh-CN" sz="2800" dirty="0">
                <a:solidFill>
                  <a:schemeClr val="tx1"/>
                </a:solidFill>
                <a:latin typeface="+mn-ea"/>
              </a:rPr>
              <a:t>d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</a:rPr>
              <a:t>egrade</a:t>
            </a:r>
          </a:p>
          <a:p>
            <a:r>
              <a:rPr lang="en-US" altLang="zh-CN" sz="2800" dirty="0">
                <a:solidFill>
                  <a:schemeClr val="tx1"/>
                </a:solidFill>
                <a:latin typeface="+mn-ea"/>
              </a:rPr>
              <a:t>d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</a:rPr>
              <a:t>eficiency  </a:t>
            </a:r>
            <a:endParaRPr lang="en-US" altLang="zh-CN" sz="28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zh-CN" sz="2800" dirty="0" smtClean="0">
                <a:solidFill>
                  <a:schemeClr val="tx1"/>
                </a:solidFill>
                <a:latin typeface="+mn-ea"/>
                <a:sym typeface="+mn-ea"/>
              </a:rPr>
              <a:t>conserve  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sym typeface="+mn-ea"/>
              </a:rPr>
              <a:t>energy</a:t>
            </a: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1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80443" y="198543"/>
            <a:ext cx="5749290" cy="990600"/>
          </a:xfrm>
        </p:spPr>
        <p:txBody>
          <a:bodyPr/>
          <a:lstStyle/>
          <a:p>
            <a:pPr algn="ctr"/>
            <a:r>
              <a:rPr lang="en-US" altLang="zh-CN" sz="4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stellar" pitchFamily="18" charset="0"/>
              </a:rPr>
              <a:t>Test</a:t>
            </a:r>
            <a:r>
              <a:rPr lang="en-US" altLang="zh-CN" sz="4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endParaRPr lang="zh-CN" altLang="en-US" sz="4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563888" y="980728"/>
            <a:ext cx="316611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zh-CN" altLang="en-US" sz="24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en-US" altLang="zh-CN" sz="2800" dirty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o</a:t>
            </a:r>
            <a:r>
              <a:rPr lang="en-US" altLang="zh-CN" sz="2800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bligation</a:t>
            </a:r>
          </a:p>
          <a:p>
            <a:r>
              <a:rPr lang="en-US" altLang="zh-CN" sz="2800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harassment </a:t>
            </a:r>
            <a:r>
              <a:rPr lang="zh-CN" altLang="en-US" sz="2800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 </a:t>
            </a:r>
            <a:endParaRPr lang="en-US" altLang="zh-CN" sz="28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en-US" altLang="zh-CN" sz="2800" dirty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i</a:t>
            </a:r>
            <a:r>
              <a:rPr lang="en-US" altLang="zh-CN" sz="2800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nfrastructure</a:t>
            </a:r>
            <a:endParaRPr lang="en-US" altLang="zh-CN" sz="28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en-US" altLang="zh-CN" sz="2800" dirty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p</a:t>
            </a:r>
            <a:r>
              <a:rPr lang="en-US" altLang="zh-CN" sz="2800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riorities</a:t>
            </a:r>
          </a:p>
          <a:p>
            <a:r>
              <a:rPr lang="en-US" altLang="zh-CN" sz="2800" dirty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metropolis</a:t>
            </a:r>
            <a:endParaRPr lang="en-US" altLang="zh-CN" sz="2800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en-US" altLang="zh-CN" sz="2800" dirty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c</a:t>
            </a:r>
            <a:r>
              <a:rPr lang="en-US" altLang="zh-CN" sz="2800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ybercrime </a:t>
            </a:r>
            <a:endParaRPr lang="en-US" altLang="zh-CN" sz="28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en-US" altLang="zh-CN" sz="2800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offensive </a:t>
            </a:r>
            <a:endParaRPr lang="en-US" altLang="zh-CN" sz="28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en-US" altLang="zh-CN" sz="2800" dirty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p</a:t>
            </a:r>
            <a:r>
              <a:rPr lang="en-US" altLang="zh-CN" sz="2800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ornography</a:t>
            </a:r>
          </a:p>
          <a:p>
            <a:r>
              <a:rPr lang="en-US" altLang="zh-CN" sz="2800" dirty="0" err="1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p</a:t>
            </a:r>
            <a:r>
              <a:rPr lang="en-US" altLang="zh-CN" sz="2800" dirty="0" err="1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eacockery</a:t>
            </a:r>
            <a:r>
              <a:rPr lang="en-US" altLang="zh-CN" sz="2800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 </a:t>
            </a:r>
          </a:p>
          <a:p>
            <a:r>
              <a:rPr lang="en-US" altLang="zh-CN" sz="2800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combat </a:t>
            </a:r>
            <a:endParaRPr lang="zh-CN" altLang="en-US" sz="24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24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7879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106936"/>
              </p:ext>
            </p:extLst>
          </p:nvPr>
        </p:nvGraphicFramePr>
        <p:xfrm>
          <a:off x="1979712" y="1628800"/>
          <a:ext cx="4917251" cy="419355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20280"/>
                <a:gridCol w="2396971"/>
              </a:tblGrid>
              <a:tr h="822199"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dilemma</a:t>
                      </a:r>
                      <a:r>
                        <a:rPr lang="en-US" altLang="zh-CN" sz="24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Strategy  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</a:tr>
              <a:tr h="860473"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infrastructure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mindset 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</a:tr>
              <a:tr h="789940"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compromise 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Paradox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</a:tr>
              <a:tr h="860473"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synergy 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Inequality 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</a:tr>
              <a:tr h="860473"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hierarchy</a:t>
                      </a:r>
                      <a:r>
                        <a:rPr lang="en-US" altLang="zh-CN" sz="24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Democracy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91680" y="684368"/>
            <a:ext cx="58044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altLang="zh-CN" sz="3200" b="1" dirty="0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【6</a:t>
            </a:r>
            <a:r>
              <a:rPr lang="zh-CN" altLang="en-US" sz="3200" b="1" dirty="0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分以上必备词汇</a:t>
            </a:r>
            <a:r>
              <a:rPr lang="en-US" altLang="zh-CN" sz="3200" b="1" dirty="0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-</a:t>
            </a:r>
            <a:r>
              <a:rPr lang="zh-CN" altLang="en-US" sz="3200" b="1" dirty="0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名词</a:t>
            </a:r>
            <a:r>
              <a:rPr lang="en-US" altLang="zh-CN" sz="3200" b="1" dirty="0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】</a:t>
            </a:r>
            <a:endParaRPr lang="zh-CN" altLang="en-US" sz="3200" b="1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4732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840502"/>
              </p:ext>
            </p:extLst>
          </p:nvPr>
        </p:nvGraphicFramePr>
        <p:xfrm>
          <a:off x="1835696" y="1196752"/>
          <a:ext cx="4958832" cy="426409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13604"/>
                <a:gridCol w="2645228"/>
              </a:tblGrid>
              <a:tr h="822199">
                <a:tc>
                  <a:txBody>
                    <a:bodyPr/>
                    <a:lstStyle/>
                    <a:p>
                      <a:r>
                        <a:rPr lang="en-US" altLang="zh-CN" sz="2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Collaborate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manipulate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</a:tr>
              <a:tr h="860473">
                <a:tc>
                  <a:txBody>
                    <a:bodyPr/>
                    <a:lstStyle/>
                    <a:p>
                      <a:r>
                        <a:rPr lang="en-US" altLang="zh-CN" sz="28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Optimise</a:t>
                      </a:r>
                      <a:r>
                        <a:rPr lang="en-US" altLang="zh-CN" sz="2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 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Compensate</a:t>
                      </a:r>
                      <a:r>
                        <a:rPr lang="en-US" altLang="zh-CN" sz="28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</a:tr>
              <a:tr h="860473">
                <a:tc>
                  <a:txBody>
                    <a:bodyPr/>
                    <a:lstStyle/>
                    <a:p>
                      <a:r>
                        <a:rPr lang="en-US" altLang="zh-CN" sz="2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Withstand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zh-CN" sz="2800" b="1" dirty="0" err="1" smtClean="0">
                          <a:latin typeface="+mn-ea"/>
                          <a:ea typeface="+mn-ea"/>
                        </a:rPr>
                        <a:t>jeopardise</a:t>
                      </a:r>
                      <a:r>
                        <a:rPr lang="en-US" altLang="zh-CN" sz="2800" b="1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lang="en-US" altLang="zh-CN" sz="2800" b="1" baseline="0" dirty="0" smtClean="0">
                          <a:latin typeface="+mn-ea"/>
                          <a:ea typeface="+mn-ea"/>
                        </a:rPr>
                        <a:t> </a:t>
                      </a:r>
                      <a:endParaRPr lang="zh-CN" altLang="en-US" sz="2800" b="1" dirty="0"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</a:tr>
              <a:tr h="860473">
                <a:tc>
                  <a:txBody>
                    <a:bodyPr/>
                    <a:lstStyle/>
                    <a:p>
                      <a:r>
                        <a:rPr lang="en-US" altLang="zh-CN" sz="2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Undermine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>
                          <a:latin typeface="+mn-ea"/>
                          <a:ea typeface="+mn-ea"/>
                        </a:rPr>
                        <a:t>Deteriorate  </a:t>
                      </a:r>
                      <a:endParaRPr lang="zh-CN" altLang="en-US" sz="2800" b="1" dirty="0"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</a:tr>
              <a:tr h="860473">
                <a:tc>
                  <a:txBody>
                    <a:bodyPr/>
                    <a:lstStyle/>
                    <a:p>
                      <a:r>
                        <a:rPr lang="en-US" altLang="zh-CN" sz="2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Impede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>
                          <a:latin typeface="+mn-ea"/>
                          <a:ea typeface="+mn-ea"/>
                        </a:rPr>
                        <a:t>Exaggerate  </a:t>
                      </a:r>
                      <a:endParaRPr lang="zh-CN" altLang="en-US" sz="2800" b="1" dirty="0"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35696" y="476672"/>
            <a:ext cx="5449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altLang="zh-CN" sz="3200" b="1" dirty="0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【6</a:t>
            </a:r>
            <a:r>
              <a:rPr lang="zh-CN" altLang="en-US" sz="3200" b="1" dirty="0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分以上必备词汇</a:t>
            </a:r>
            <a:r>
              <a:rPr lang="en-US" altLang="zh-CN" sz="3200" b="1" dirty="0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-</a:t>
            </a:r>
            <a:r>
              <a:rPr lang="zh-CN" altLang="en-US" sz="3200" b="1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动</a:t>
            </a:r>
            <a:r>
              <a:rPr lang="zh-CN" altLang="en-US" sz="3200" b="1" dirty="0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词</a:t>
            </a:r>
            <a:r>
              <a:rPr lang="en-US" altLang="zh-CN" sz="3200" b="1" dirty="0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】</a:t>
            </a:r>
            <a:endParaRPr lang="zh-CN" altLang="en-US" sz="3200" b="1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6458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228826"/>
              </p:ext>
            </p:extLst>
          </p:nvPr>
        </p:nvGraphicFramePr>
        <p:xfrm>
          <a:off x="1770483" y="1586204"/>
          <a:ext cx="4996544" cy="426409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24235"/>
                <a:gridCol w="2372309"/>
              </a:tblGrid>
              <a:tr h="822199"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Prosperous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Sophisticated</a:t>
                      </a:r>
                      <a:endParaRPr lang="en-US" altLang="zh-CN" sz="24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</a:tr>
              <a:tr h="860473"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optimistic 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Sustainable 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</a:tr>
              <a:tr h="860473"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Inevitable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Potential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</a:tr>
              <a:tr h="860473"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Detrimental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Plausible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</a:tr>
              <a:tr h="860473"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Demanding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Overwhelming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91680" y="548680"/>
            <a:ext cx="5449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altLang="zh-CN" sz="3200" b="1" dirty="0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【6</a:t>
            </a:r>
            <a:r>
              <a:rPr lang="zh-CN" altLang="en-US" sz="3200" b="1" dirty="0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分以上必备词汇</a:t>
            </a:r>
            <a:r>
              <a:rPr lang="en-US" altLang="zh-CN" sz="3200" b="1" dirty="0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-</a:t>
            </a:r>
            <a:r>
              <a:rPr lang="zh-CN" altLang="en-US" sz="3200" b="1" dirty="0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形容词</a:t>
            </a:r>
            <a:r>
              <a:rPr lang="en-US" altLang="zh-CN" sz="3200" b="1" dirty="0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】</a:t>
            </a:r>
            <a:endParaRPr lang="zh-CN" altLang="en-US" sz="3200" b="1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4878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404492"/>
              </p:ext>
            </p:extLst>
          </p:nvPr>
        </p:nvGraphicFramePr>
        <p:xfrm>
          <a:off x="1700505" y="548680"/>
          <a:ext cx="2680218" cy="470191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80218"/>
              </a:tblGrid>
              <a:tr h="648072">
                <a:tc>
                  <a:txBody>
                    <a:bodyPr/>
                    <a:lstStyle/>
                    <a:p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减轻压力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上瘾 沉迷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颁布法令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</a:tr>
              <a:tr h="437330">
                <a:tc>
                  <a:txBody>
                    <a:bodyPr/>
                    <a:lstStyle/>
                    <a:p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易受</a:t>
                      </a:r>
                      <a:r>
                        <a:rPr lang="en-US" altLang="zh-CN" sz="2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…</a:t>
                      </a:r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影响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与</a:t>
                      </a:r>
                      <a:r>
                        <a:rPr lang="en-US" altLang="zh-CN" sz="2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…</a:t>
                      </a:r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一致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相互补充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可和谐共存的 相容的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优越于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80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93099" y="1147666"/>
            <a:ext cx="2694214" cy="38472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altLang="zh-CN" sz="2400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     【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教育类</a:t>
            </a:r>
            <a:r>
              <a:rPr lang="en-US" altLang="zh-CN" sz="24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】</a:t>
            </a:r>
          </a:p>
          <a:p>
            <a:pPr marL="0" indent="0">
              <a:buNone/>
            </a:pPr>
            <a:endParaRPr lang="en-US" altLang="zh-CN" sz="24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zh-CN" altLang="en-US" sz="2400" b="1" dirty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传授</a:t>
            </a:r>
            <a:r>
              <a:rPr lang="zh-CN" altLang="en-US" sz="24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知识</a:t>
            </a:r>
            <a:endParaRPr lang="en-US" altLang="zh-CN" sz="2400" b="1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lang="en-US" altLang="zh-CN" sz="2400" b="1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zh-CN" altLang="en-US" sz="2400" b="1" dirty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团队</a:t>
            </a:r>
            <a:r>
              <a:rPr lang="zh-CN" altLang="en-US" sz="24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精神</a:t>
            </a:r>
            <a:endParaRPr lang="en-US" altLang="zh-CN" sz="2400" b="1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lang="en-US" altLang="zh-CN" sz="2400" b="1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zh-CN" altLang="en-US" sz="2400" b="1" dirty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获得知识的</a:t>
            </a:r>
            <a:r>
              <a:rPr lang="zh-CN" altLang="en-US" sz="24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技能</a:t>
            </a:r>
            <a:endParaRPr lang="en-US" altLang="zh-CN" sz="2400" b="1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lang="en-US" altLang="zh-CN" sz="2400" b="1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zh-CN" altLang="en-US" sz="2400" b="1" dirty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在职场上有竞争力</a:t>
            </a:r>
            <a:endParaRPr lang="en-US" altLang="zh-CN" sz="2400" b="1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lang="zh-CN" altLang="en-US" sz="2400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2609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31640" y="1065366"/>
            <a:ext cx="349198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[</a:t>
            </a:r>
            <a:r>
              <a:rPr lang="zh-CN" altLang="en-US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以学生为导向的</a:t>
            </a:r>
            <a:r>
              <a:rPr lang="en-US" altLang="zh-CN" sz="2800" b="1" dirty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] </a:t>
            </a:r>
            <a:endParaRPr lang="en-US" altLang="zh-CN" sz="2800" b="1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marL="0" indent="0">
              <a:buNone/>
            </a:pPr>
            <a:endParaRPr lang="en-US" altLang="zh-CN" sz="2800" b="1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[</a:t>
            </a:r>
            <a:r>
              <a:rPr lang="zh-CN" altLang="en-US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传授知识</a:t>
            </a:r>
            <a:r>
              <a:rPr lang="en-US" altLang="zh-CN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]</a:t>
            </a:r>
          </a:p>
          <a:p>
            <a:pPr marL="0" indent="0">
              <a:buNone/>
            </a:pPr>
            <a:endParaRPr lang="en-US" altLang="zh-CN" sz="2800" b="1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en-US" altLang="zh-CN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[</a:t>
            </a:r>
            <a:r>
              <a:rPr lang="zh-CN" altLang="en-US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获得</a:t>
            </a:r>
            <a:r>
              <a:rPr lang="zh-CN" altLang="en-US" sz="2800" b="1" dirty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知识的</a:t>
            </a:r>
            <a:r>
              <a:rPr lang="zh-CN" altLang="en-US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技能</a:t>
            </a:r>
            <a:r>
              <a:rPr lang="en-US" altLang="zh-CN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]</a:t>
            </a:r>
            <a:endParaRPr lang="en-US" altLang="zh-CN" sz="2800" b="1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lang="en-US" altLang="zh-CN" sz="2800" b="1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en-US" altLang="zh-CN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[</a:t>
            </a:r>
            <a:r>
              <a:rPr lang="zh-CN" altLang="en-US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团队精神</a:t>
            </a:r>
            <a:r>
              <a:rPr lang="en-US" altLang="zh-CN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]</a:t>
            </a:r>
          </a:p>
          <a:p>
            <a:endParaRPr lang="en-US" altLang="zh-CN" sz="2800" b="1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en-US" altLang="zh-CN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[</a:t>
            </a:r>
            <a:r>
              <a:rPr lang="zh-CN" altLang="en-US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实用</a:t>
            </a:r>
            <a:r>
              <a:rPr lang="zh-CN" altLang="en-US" sz="2800" b="1" dirty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的职业</a:t>
            </a:r>
            <a:r>
              <a:rPr lang="zh-CN" altLang="en-US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技能</a:t>
            </a:r>
            <a:r>
              <a:rPr lang="en-US" altLang="zh-CN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]</a:t>
            </a:r>
          </a:p>
          <a:p>
            <a:endParaRPr lang="en-US" altLang="zh-CN" sz="2800" b="1" dirty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en-US" altLang="zh-CN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[</a:t>
            </a:r>
            <a:r>
              <a:rPr lang="zh-CN" altLang="en-US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在职</a:t>
            </a:r>
            <a:r>
              <a:rPr lang="zh-CN" altLang="en-US" sz="2800" b="1" dirty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场上</a:t>
            </a:r>
            <a:r>
              <a:rPr lang="zh-CN" altLang="en-US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有竞争力</a:t>
            </a:r>
            <a:r>
              <a:rPr lang="en-US" altLang="zh-CN" sz="28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65972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1196752"/>
            <a:ext cx="640871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Learner-oriented </a:t>
            </a:r>
          </a:p>
          <a:p>
            <a:endParaRPr lang="en-US" altLang="zh-CN" sz="2400" b="1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en-US" altLang="zh-CN" sz="24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Impart knowledge </a:t>
            </a:r>
          </a:p>
          <a:p>
            <a:endParaRPr lang="en-US" altLang="zh-CN" sz="2400" b="1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en-US" altLang="zh-CN" sz="24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obtain  knowledge and skills</a:t>
            </a:r>
          </a:p>
          <a:p>
            <a:endParaRPr lang="en-US" altLang="zh-CN" sz="2400" b="1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en-US" altLang="zh-CN" sz="24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team spirit</a:t>
            </a:r>
          </a:p>
          <a:p>
            <a:endParaRPr lang="en-US" altLang="zh-CN" sz="2400" b="1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en-US" altLang="zh-CN" sz="24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practical and professional skills </a:t>
            </a:r>
          </a:p>
          <a:p>
            <a:endParaRPr lang="en-US" altLang="zh-CN" sz="2400" b="1" dirty="0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lang="en-US" altLang="zh-CN" sz="2400" b="1" dirty="0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[become competitive in the job market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877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258</Words>
  <Application>Microsoft Office PowerPoint</Application>
  <PresentationFormat>全屏显示(4:3)</PresentationFormat>
  <Paragraphs>144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Office 主题​​</vt:lpstr>
      <vt:lpstr>PowerPoint 演示文稿</vt:lpstr>
      <vt:lpstr>Test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Mila</dc:creator>
  <cp:lastModifiedBy>Mila</cp:lastModifiedBy>
  <cp:revision>1</cp:revision>
  <dcterms:created xsi:type="dcterms:W3CDTF">2019-07-25T13:15:43Z</dcterms:created>
  <dcterms:modified xsi:type="dcterms:W3CDTF">2019-07-25T13:24:36Z</dcterms:modified>
</cp:coreProperties>
</file>