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0000"/>
    <a:srgbClr val="990000"/>
    <a:srgbClr val="66FFCC"/>
    <a:srgbClr val="00FF99"/>
    <a:srgbClr val="FFFFFF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52" y="-64"/>
      </p:cViewPr>
      <p:guideLst>
        <p:guide orient="horz" pos="21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51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7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7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7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 文本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60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6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6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2_标题和内容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666712" y="952483"/>
            <a:ext cx="7143800" cy="66675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dirty="0" lang="zh-CN"/>
          </a:p>
        </p:txBody>
      </p:sp>
      <p:sp>
        <p:nvSpPr>
          <p:cNvPr id="1048641" name="内容占位符 2"/>
          <p:cNvSpPr>
            <a:spLocks noGrp="1"/>
          </p:cNvSpPr>
          <p:nvPr>
            <p:ph idx="1"/>
          </p:nvPr>
        </p:nvSpPr>
        <p:spPr>
          <a:xfrm>
            <a:off x="609600" y="1904989"/>
            <a:ext cx="10972800" cy="4405331"/>
          </a:xfrm>
        </p:spPr>
        <p:txBody>
          <a:bodyPr/>
          <a:lstStyle>
            <a:lvl1pPr algn="l">
              <a:defRPr altLang="en-US" baseline="0" dirty="0" sz="3735" kern="1200" lang="zh-CN">
                <a:solidFill>
                  <a:schemeClr val="bg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标题 1"/>
          <p:cNvSpPr>
            <a:spLocks noGrp="1"/>
          </p:cNvSpPr>
          <p:nvPr>
            <p:ph type="title"/>
          </p:nvPr>
        </p:nvSpPr>
        <p:spPr>
          <a:xfrm>
            <a:off x="666712" y="952483"/>
            <a:ext cx="7143800" cy="66675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dirty="0" lang="zh-CN"/>
          </a:p>
        </p:txBody>
      </p:sp>
      <p:sp>
        <p:nvSpPr>
          <p:cNvPr id="1048607" name="内容占位符 2"/>
          <p:cNvSpPr>
            <a:spLocks noGrp="1"/>
          </p:cNvSpPr>
          <p:nvPr>
            <p:ph idx="1"/>
          </p:nvPr>
        </p:nvSpPr>
        <p:spPr>
          <a:xfrm>
            <a:off x="609600" y="1904989"/>
            <a:ext cx="10972800" cy="4405331"/>
          </a:xfrm>
        </p:spPr>
        <p:txBody>
          <a:bodyPr/>
          <a:lstStyle>
            <a:lvl1pPr algn="l" eaLnBrk="1" hangingPunct="1">
              <a:lnSpc>
                <a:spcPct val="150000"/>
              </a:lnSpc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</p:spPr>
        <p:txBody>
          <a:bodyPr/>
          <a:p>
            <a:r>
              <a:rPr altLang="en-US" lang="zh-CN" noProof="1" smtClean="0"/>
              <a:t>单击此处编辑母版标题样式</a:t>
            </a:r>
            <a:endParaRPr altLang="en-US" lang="zh-CN" noProof="1"/>
          </a:p>
        </p:txBody>
      </p:sp>
      <p:sp>
        <p:nvSpPr>
          <p:cNvPr id="1048579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p>
            <a:fld id="{287D2B07-FD95-D741-BA39-F0CA4EBD7690}" type="datetime1">
              <a:rPr altLang="en-US" lang="zh-CN"/>
              <a:t>2019/8/1</a:t>
            </a:fld>
            <a:endParaRPr altLang="en-US" sz="1800" lang="zh-CN">
              <a:solidFill>
                <a:schemeClr val="tx1"/>
              </a:solidFill>
            </a:endParaRPr>
          </a:p>
        </p:txBody>
      </p:sp>
      <p:sp>
        <p:nvSpPr>
          <p:cNvPr id="1048580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p>
            <a:endParaRPr lang="zh-CN"/>
          </a:p>
        </p:txBody>
      </p:sp>
      <p:sp>
        <p:nvSpPr>
          <p:cNvPr id="1048581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p>
            <a:fld id="{CDE03D7F-F4EB-8040-A88B-D0F87E70139E}" type="slidenum">
              <a:rPr altLang="en-US" lang="zh-CN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p>
            <a:fld id="{82F288E0-7875-42C4-84C8-98DBBD3BF4D2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4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p>
            <a:endParaRPr altLang="en-US" lang="zh-CN"/>
          </a:p>
        </p:txBody>
      </p:sp>
      <p:sp>
        <p:nvSpPr>
          <p:cNvPr id="104864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p>
            <a:fld id="{7D9BB5D0-35E4-459D-AEF3-FE4D7C45CC19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65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6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6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81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8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8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86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87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8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8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92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93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9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95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9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9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5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5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70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0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0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0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70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70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71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7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7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image" Target="../media/image1.jpeg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6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altLang="en-US" lang="zh-CN" smtClean="0"/>
              <a:t>2019/8/1</a:t>
            </a:fld>
            <a:endParaRPr altLang="en-US" lang="zh-CN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rotWithShape="0" dpi="0">
          <a:blip xmlns:r="http://schemas.openxmlformats.org/officeDocument/2006/relationships" r:embed="rId5" cstate="print"/>
          <a:srcRect/>
          <a:stretch>
            <a:fillRect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857251"/>
            <a:ext cx="10972800" cy="560916"/>
          </a:xfrm>
          <a:prstGeom prst="rect"/>
          <a:noFill/>
          <a:ln>
            <a:noFill/>
          </a:ln>
        </p:spPr>
        <p:txBody>
          <a:bodyPr anchor="ctr" anchorCtr="0" bIns="45720" compatLnSpc="1" lIns="91440" numCol="1" rIns="91440" tIns="45720" vert="horz" wrap="square"/>
          <a:p>
            <a:pPr lvl="0"/>
            <a:r>
              <a:rPr altLang="en-US" lang="zh-CN">
                <a:sym typeface="Calibri" panose="020F0502020204030204" charset="0"/>
              </a:rPr>
              <a:t>贵学</a:t>
            </a:r>
            <a:r>
              <a:rPr altLang="zh-CN" lang="en-US">
                <a:sym typeface="Calibri" panose="020F0502020204030204" charset="0"/>
              </a:rPr>
              <a:t>PPT</a:t>
            </a:r>
            <a:r>
              <a:rPr altLang="en-US" lang="zh-CN">
                <a:sym typeface="Calibri" panose="020F0502020204030204" charset="0"/>
              </a:rPr>
              <a:t>制作要求</a:t>
            </a:r>
            <a:endParaRPr lang="zh-CN">
              <a:sym typeface="Calibri" panose="020F0502020204030204" charset="0"/>
            </a:endParaRPr>
          </a:p>
        </p:txBody>
      </p:sp>
      <p:sp>
        <p:nvSpPr>
          <p:cNvPr id="104857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809751"/>
            <a:ext cx="10972800" cy="4525433"/>
          </a:xfrm>
          <a:prstGeom prst="rect"/>
          <a:noFill/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pPr lvl="0"/>
            <a:endParaRPr altLang="zh-CN" lang="en-US">
              <a:sym typeface="Calibri" panose="020F0502020204030204" charset="0"/>
            </a:endParaRPr>
          </a:p>
          <a:p>
            <a:pPr lvl="0"/>
            <a:r>
              <a:rPr altLang="en-US" lang="zh-CN">
                <a:sym typeface="Calibri" panose="020F0502020204030204" charset="0"/>
              </a:rPr>
              <a:t>雅思阅读真经  </a:t>
            </a:r>
            <a:r>
              <a:rPr altLang="zh-CN" lang="en-US">
                <a:sym typeface="Calibri" panose="020F0502020204030204" charset="0"/>
              </a:rPr>
              <a:t>1</a:t>
            </a:r>
          </a:p>
          <a:p>
            <a:pPr lvl="0"/>
            <a:r>
              <a:rPr altLang="en-US" lang="zh-CN">
                <a:sym typeface="Calibri" panose="020F0502020204030204" charset="0"/>
              </a:rPr>
              <a:t>刘洪波</a:t>
            </a:r>
            <a:endParaRPr lang="zh-CN">
              <a:sym typeface="Calibri" panose="020F0502020204030204" charset="0"/>
            </a:endParaRP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eaLnBrk="0" fontAlgn="base" hangingPunct="0" indent="-1219200" marL="1219200" rtl="0">
        <a:spcBef>
          <a:spcPct val="0"/>
        </a:spcBef>
        <a:spcAft>
          <a:spcPct val="0"/>
        </a:spcAft>
        <a:defRPr sz="3735" kern="1200">
          <a:solidFill>
            <a:schemeClr val="bg1"/>
          </a:solidFill>
          <a:latin typeface="Comic Sans MS" panose="030F0702030302020204" pitchFamily="66" charset="0"/>
          <a:ea typeface="+mj-ea"/>
          <a:cs typeface="微软雅黑" panose="020B0503020204020204" charset="-122"/>
          <a:sym typeface="Calibri" panose="020F0502020204030204" charset="0"/>
        </a:defRPr>
      </a:lvl1pPr>
      <a:lvl2pPr algn="l" eaLnBrk="0" fontAlgn="base" hangingPunct="0" indent="-914400" marL="914400" rtl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omic Sans MS" panose="030F0702030302020204" pitchFamily="66" charset="0"/>
          <a:ea typeface="微软雅黑" panose="020B0503020204020204" charset="-122"/>
          <a:cs typeface="微软雅黑" panose="020B0503020204020204" charset="-122"/>
          <a:sym typeface="Calibri" panose="020F0502020204030204" charset="0"/>
        </a:defRPr>
      </a:lvl2pPr>
      <a:lvl3pPr algn="l" eaLnBrk="0" fontAlgn="base" hangingPunct="0" indent="-914400" marL="914400" rtl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omic Sans MS" panose="030F0702030302020204" pitchFamily="66" charset="0"/>
          <a:ea typeface="微软雅黑" panose="020B0503020204020204" charset="-122"/>
          <a:cs typeface="微软雅黑" panose="020B0503020204020204" charset="-122"/>
          <a:sym typeface="Calibri" panose="020F0502020204030204" charset="0"/>
        </a:defRPr>
      </a:lvl3pPr>
      <a:lvl4pPr algn="l" eaLnBrk="0" fontAlgn="base" hangingPunct="0" indent="-914400" marL="914400" rtl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omic Sans MS" panose="030F0702030302020204" pitchFamily="66" charset="0"/>
          <a:ea typeface="微软雅黑" panose="020B0503020204020204" charset="-122"/>
          <a:cs typeface="微软雅黑" panose="020B0503020204020204" charset="-122"/>
          <a:sym typeface="Calibri" panose="020F0502020204030204" charset="0"/>
        </a:defRPr>
      </a:lvl4pPr>
      <a:lvl5pPr algn="l" eaLnBrk="0" fontAlgn="base" hangingPunct="0" indent="-914400" marL="914400" rtl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omic Sans MS" panose="030F0702030302020204" pitchFamily="66" charset="0"/>
          <a:ea typeface="微软雅黑" panose="020B0503020204020204" charset="-122"/>
          <a:cs typeface="微软雅黑" panose="020B0503020204020204" charset="-122"/>
          <a:sym typeface="Calibri" panose="020F0502020204030204" charset="0"/>
        </a:defRPr>
      </a:lvl5pPr>
      <a:lvl6pPr algn="l" fontAlgn="base" indent="-914400" marL="1371600" rtl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charset="0"/>
          <a:ea typeface="微软雅黑" panose="020B0503020204020204" charset="-122"/>
          <a:sym typeface="Calibri" panose="020F0502020204030204" charset="0"/>
        </a:defRPr>
      </a:lvl6pPr>
      <a:lvl7pPr algn="l" fontAlgn="base" indent="-914400" marL="1828800" rtl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charset="0"/>
          <a:ea typeface="微软雅黑" panose="020B0503020204020204" charset="-122"/>
          <a:sym typeface="Calibri" panose="020F0502020204030204" charset="0"/>
        </a:defRPr>
      </a:lvl7pPr>
      <a:lvl8pPr algn="l" fontAlgn="base" indent="-914400" marL="2286000" rtl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charset="0"/>
          <a:ea typeface="微软雅黑" panose="020B0503020204020204" charset="-122"/>
          <a:sym typeface="Calibri" panose="020F0502020204030204" charset="0"/>
        </a:defRPr>
      </a:lvl8pPr>
      <a:lvl9pPr algn="l" fontAlgn="base" indent="-914400" marL="2743200" rtl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charset="0"/>
          <a:ea typeface="微软雅黑" panose="020B0503020204020204" charset="-122"/>
          <a:sym typeface="Calibri" panose="020F0502020204030204" charset="0"/>
        </a:defRPr>
      </a:lvl9pPr>
    </p:titleStyle>
    <p:bodyStyle>
      <a:lvl1pPr algn="ctr" eaLnBrk="0" fontAlgn="base" hangingPunct="0" indent="-457200" marL="457200" rtl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bg1"/>
          </a:solidFill>
          <a:latin typeface="+mn-lt"/>
          <a:ea typeface="+mn-ea"/>
          <a:cs typeface="微软雅黑" panose="020B0503020204020204" charset="-122"/>
          <a:sym typeface="Calibri" panose="020F0502020204030204" charset="0"/>
        </a:defRPr>
      </a:lvl1pPr>
      <a:lvl2pPr algn="l" eaLnBrk="0" fontAlgn="base" hangingPunct="0" indent="-381000" marL="990600" rtl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bg1"/>
          </a:solidFill>
          <a:latin typeface="+mn-lt"/>
          <a:ea typeface="+mn-ea"/>
          <a:cs typeface="微软雅黑" panose="020B0503020204020204" charset="-122"/>
          <a:sym typeface="Calibri" panose="020F0502020204030204" charset="0"/>
        </a:defRPr>
      </a:lvl2pPr>
      <a:lvl3pPr algn="l" eaLnBrk="0" fontAlgn="base" hangingPunct="0" indent="-304800" marL="1524000" rtl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微软雅黑" panose="020B0503020204020204" charset="-122"/>
          <a:sym typeface="Calibri" panose="020F0502020204030204" charset="0"/>
        </a:defRPr>
      </a:lvl3pPr>
      <a:lvl4pPr algn="l" eaLnBrk="0" fontAlgn="base" hangingPunct="0" indent="-304800" marL="2133600" rtl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bg1"/>
          </a:solidFill>
          <a:latin typeface="+mn-lt"/>
          <a:ea typeface="+mn-ea"/>
          <a:cs typeface="微软雅黑" panose="020B0503020204020204" charset="-122"/>
          <a:sym typeface="Calibri" panose="020F0502020204030204" charset="0"/>
        </a:defRPr>
      </a:lvl4pPr>
      <a:lvl5pPr algn="l" eaLnBrk="0" fontAlgn="base" hangingPunct="0" indent="-304800" marL="2743200" rtl="0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bg1"/>
          </a:solidFill>
          <a:latin typeface="+mn-lt"/>
          <a:ea typeface="+mn-ea"/>
          <a:cs typeface="微软雅黑" panose="020B0503020204020204" charset="-122"/>
          <a:sym typeface="Calibri" panose="020F0502020204030204" charset="0"/>
        </a:defRPr>
      </a:lvl5pPr>
      <a:lvl6pPr algn="l" defTabSz="1219200" eaLnBrk="1" hangingPunct="1" indent="-304800" latinLnBrk="0" marL="3352800" rtl="0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1219200" eaLnBrk="1" hangingPunct="1" indent="-304800" latinLnBrk="0" marL="3962400" rtl="0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1219200" eaLnBrk="1" hangingPunct="1" indent="-304800" latinLnBrk="0" marL="4572000" rtl="0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1219200" eaLnBrk="1" hangingPunct="1" indent="-304800" latinLnBrk="0" marL="5181600" rtl="0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1219200" eaLnBrk="1" hangingPunct="1" latinLnBrk="0" marL="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1219200" eaLnBrk="1" hangingPunct="1" latinLnBrk="0" marL="6096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1219200" eaLnBrk="1" hangingPunct="1" latinLnBrk="0" marL="12192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1219200" eaLnBrk="1" hangingPunct="1" latinLnBrk="0" marL="18288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219200" eaLnBrk="1" hangingPunct="1" latinLnBrk="0" marL="24384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1219200" eaLnBrk="1" hangingPunct="1" latinLnBrk="0" marL="30480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1219200" eaLnBrk="1" hangingPunct="1" latinLnBrk="0" marL="36576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1219200" eaLnBrk="1" hangingPunct="1" latinLnBrk="0" marL="42672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1219200" eaLnBrk="1" hangingPunct="1" latinLnBrk="0" marL="4876800" rtl="0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4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标题 1"/>
          <p:cNvSpPr>
            <a:spLocks noGrp="1"/>
          </p:cNvSpPr>
          <p:nvPr>
            <p:ph type="title"/>
          </p:nvPr>
        </p:nvSpPr>
        <p:spPr>
          <a:xfrm>
            <a:off x="409615" y="3231579"/>
            <a:ext cx="10271125" cy="153606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dir="t" rig="glow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p>
            <a:pPr algn="ctr"/>
            <a: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44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44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44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44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44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44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雅</a:t>
            </a:r>
            <a:r>
              <a:rPr altLang="en-US" b="1" dirty="0" sz="8800" lang="zh-CN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思强化段考点词</a:t>
            </a:r>
            <a: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88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88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en-US" b="1" dirty="0" sz="4400" lang="zh-CN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主讲老师：李慧敏</a:t>
            </a:r>
            <a: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88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88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880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sz="72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sz="720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altLang="zh-CN" b="1" dirty="0" lang="en-US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algn="tl" blurRad="88000" dir="5040000" dist="50800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altLang="en-US" b="1" dirty="0" lang="zh-CN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algn="tl" blurRad="88000" dir="5040000" dist="50800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2"/>
          <p:cNvSpPr txBox="1"/>
          <p:nvPr/>
        </p:nvSpPr>
        <p:spPr>
          <a:xfrm>
            <a:off x="1287624" y="1119673"/>
            <a:ext cx="8481527" cy="44348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b="1" dirty="0" sz="32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poverty</a:t>
            </a:r>
          </a:p>
          <a:p>
            <a:pPr indent="0" marL="0">
              <a:buNone/>
            </a:pPr>
            <a:endParaRPr altLang="zh-CN" b="1" dirty="0" sz="32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32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b</a:t>
            </a:r>
            <a:r>
              <a:rPr altLang="zh-CN" b="1" dirty="0" sz="32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udget</a:t>
            </a:r>
          </a:p>
          <a:p>
            <a:pPr indent="0" marL="0">
              <a:buNone/>
            </a:pPr>
            <a:endParaRPr altLang="zh-CN" b="1" dirty="0" sz="32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32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Supervise</a:t>
            </a:r>
          </a:p>
          <a:p>
            <a:pPr indent="0" marL="0">
              <a:buNone/>
            </a:pPr>
            <a:endParaRPr altLang="zh-CN" b="1" dirty="0" sz="32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32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military</a:t>
            </a:r>
          </a:p>
          <a:p>
            <a:pPr indent="0" marL="0">
              <a:buNone/>
            </a:pPr>
            <a:endParaRPr altLang="zh-CN" b="1" dirty="0" sz="32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32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</a:t>
            </a:r>
            <a:r>
              <a:rPr altLang="zh-CN" b="1" dirty="0" sz="32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ax  revenue</a:t>
            </a:r>
            <a:endParaRPr altLang="en-US" b="1" dirty="0" sz="3200" lang="zh-CN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3"/>
          <p:cNvSpPr txBox="1"/>
          <p:nvPr/>
        </p:nvSpPr>
        <p:spPr>
          <a:xfrm>
            <a:off x="998373" y="1791477"/>
            <a:ext cx="10151706" cy="17678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 state of employment in this city is improving.</a:t>
            </a:r>
          </a:p>
          <a:p>
            <a:endParaRPr altLang="zh-CN" dirty="0" sz="2800" lang="en-US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To be sure, community service can aid reemployment</a:t>
            </a:r>
          </a:p>
          <a:p>
            <a:endParaRPr altLang="zh-CN" dirty="0" sz="2800" lang="en-US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2"/>
          <p:cNvSpPr txBox="1"/>
          <p:nvPr/>
        </p:nvSpPr>
        <p:spPr>
          <a:xfrm>
            <a:off x="970383" y="991002"/>
            <a:ext cx="9349274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m</a:t>
            </a:r>
            <a:r>
              <a:rPr altLang="zh-CN" b="1" dirty="0" sz="2800" lang="en-US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oral </a:t>
            </a:r>
            <a:endParaRPr altLang="zh-CN" dirty="0" sz="2800" lang="en-US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48599" name="TextBox 3"/>
          <p:cNvSpPr txBox="1"/>
          <p:nvPr/>
        </p:nvSpPr>
        <p:spPr>
          <a:xfrm>
            <a:off x="970382" y="2522976"/>
            <a:ext cx="10450285" cy="21869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Communal</a:t>
            </a:r>
          </a:p>
          <a:p>
            <a:endParaRPr altLang="zh-CN" b="1" dirty="0" sz="2800" lang="en-US" smtClean="0">
              <a:solidFill>
                <a:schemeClr val="accent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municipal</a:t>
            </a:r>
            <a:endParaRPr altLang="zh-CN" dirty="0" sz="2800" lang="en-US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en-US" dirty="0" sz="2800" lang="zh-CN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remove" grpId="0" id="5" nodeType="clickEffect" presetClass="emph" presetID="27" presetSubtype="0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autoRev="1" dur="250" fill="remove" id="6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autoRev="1" dur="250" fill="remove" id="7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autoRev="1" dur="250" fill="remove" id="8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autoRev="1" dur="250" fill="remove" id="9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2"/>
          <p:cNvSpPr txBox="1"/>
          <p:nvPr/>
        </p:nvSpPr>
        <p:spPr>
          <a:xfrm>
            <a:off x="919098" y="1651518"/>
            <a:ext cx="10375641" cy="26060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With the development of economy , installment payment is widely adopted in our country. </a:t>
            </a:r>
          </a:p>
          <a:p>
            <a:endParaRPr altLang="en-US" dirty="0" sz="2800" lang="zh-CN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In </a:t>
            </a:r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view of the large amount involve in this transaction, we hope you'll agree to our request for installment payment. </a:t>
            </a:r>
          </a:p>
        </p:txBody>
      </p:sp>
      <p:pic>
        <p:nvPicPr>
          <p:cNvPr id="2097152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20351" y="315297"/>
            <a:ext cx="9187543" cy="1306431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extBox 2"/>
          <p:cNvSpPr txBox="1"/>
          <p:nvPr/>
        </p:nvSpPr>
        <p:spPr>
          <a:xfrm>
            <a:off x="1558213" y="1166325"/>
            <a:ext cx="7977672" cy="38633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sanction   n</a:t>
            </a:r>
            <a:r>
              <a:rPr altLang="zh-CN" b="1" dirty="0" sz="2800" lang="en-US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altLang="en-US" b="1" dirty="0" sz="2800" lang="zh-CN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制裁，处罚；认可；</a:t>
            </a:r>
            <a:r>
              <a:rPr altLang="en-US" b="1" dirty="0" sz="2800" lang="zh-CN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支持</a:t>
            </a:r>
            <a:endParaRPr altLang="zh-CN" b="1" dirty="0" sz="2800" lang="en-US" smtClean="0">
              <a:solidFill>
                <a:schemeClr val="accent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legal sanction n. </a:t>
            </a:r>
            <a:r>
              <a:rPr altLang="en-US" dirty="0" sz="2800" lang="zh-CN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法律制裁</a:t>
            </a:r>
            <a:endParaRPr altLang="zh-CN" dirty="0" sz="2800" lang="en-US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penalty      n</a:t>
            </a:r>
            <a:r>
              <a:rPr altLang="zh-CN" b="1" dirty="0" sz="2800" lang="en-US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altLang="en-US" b="1" dirty="0" sz="2800" lang="zh-CN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罚款，罚金；处罚</a:t>
            </a:r>
            <a:endParaRPr altLang="zh-CN" b="1" dirty="0" sz="2800" lang="en-US" smtClean="0">
              <a:solidFill>
                <a:schemeClr val="accent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death </a:t>
            </a:r>
            <a:r>
              <a:rPr altLang="zh-CN" dirty="0" sz="2800" lang="en-US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penalty</a:t>
            </a:r>
          </a:p>
          <a:p>
            <a:endParaRPr altLang="zh-CN" dirty="0" sz="2800" lang="en-US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b="1" dirty="0" sz="2800" lang="en-US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m</a:t>
            </a:r>
            <a:r>
              <a:rPr altLang="zh-CN" b="1" dirty="0" sz="2800" lang="en-US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eltdown  </a:t>
            </a:r>
            <a:r>
              <a:rPr altLang="zh-CN" b="1" dirty="0" sz="2800" lang="en-US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n. </a:t>
            </a:r>
            <a:r>
              <a:rPr altLang="en-US" b="1" dirty="0" sz="2800" lang="zh-CN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灾难；彻底垮台；熔化；</a:t>
            </a:r>
            <a:r>
              <a:rPr altLang="en-US" b="1" dirty="0" sz="2800" lang="zh-CN" smtClean="0">
                <a:solidFill>
                  <a:schemeClr val="accent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暴跌</a:t>
            </a:r>
            <a:endParaRPr altLang="zh-CN" b="1" dirty="0" sz="2800" lang="en-US" smtClean="0">
              <a:solidFill>
                <a:schemeClr val="accent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financial meltdown </a:t>
            </a:r>
            <a:r>
              <a:rPr altLang="en-US" dirty="0" sz="2800" lang="zh-CN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金融危机；经济</a:t>
            </a:r>
            <a:r>
              <a:rPr altLang="en-US" dirty="0" sz="2800" lang="zh-CN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下滑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2"/>
          <p:cNvSpPr txBox="1"/>
          <p:nvPr/>
        </p:nvSpPr>
        <p:spPr>
          <a:xfrm>
            <a:off x="289560" y="832913"/>
            <a:ext cx="11551920" cy="26060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installment </a:t>
            </a:r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n. 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安装；分期付款；部分；就职</a:t>
            </a:r>
            <a:endParaRPr altLang="zh-CN" dirty="0" sz="2800" lang="en-US" smtClean="0">
              <a:solidFill>
                <a:srgbClr val="FFFF6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installment </a:t>
            </a:r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payment </a:t>
            </a:r>
            <a:r>
              <a:rPr altLang="en-US" dirty="0" sz="2800" lang="zh-CN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分期付款；分期付款帐户</a:t>
            </a:r>
          </a:p>
          <a:p>
            <a:r>
              <a:rPr altLang="zh-CN" dirty="0" sz="2800" lang="en-US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monthly </a:t>
            </a:r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installment </a:t>
            </a:r>
            <a:r>
              <a:rPr altLang="en-US" dirty="0" sz="2800" lang="zh-CN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按月</a:t>
            </a:r>
            <a:r>
              <a:rPr altLang="en-US" dirty="0" sz="2800" lang="zh-CN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付款</a:t>
            </a:r>
            <a:endParaRPr altLang="zh-CN" dirty="0" sz="2800" lang="en-US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Cost-effective  adj. 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划算的；成本效益好的（等于</a:t>
            </a:r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cost-efficient</a:t>
            </a:r>
            <a:r>
              <a:rPr altLang="en-US" dirty="0" sz="2800" lang="zh-CN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</a:t>
            </a:r>
            <a:endParaRPr altLang="zh-CN" dirty="0" sz="2800" lang="en-US" smtClean="0">
              <a:solidFill>
                <a:srgbClr val="FFFF6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 smtClean="0">
              <a:solidFill>
                <a:srgbClr val="FFFF6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2"/>
          <p:cNvSpPr txBox="1"/>
          <p:nvPr/>
        </p:nvSpPr>
        <p:spPr>
          <a:xfrm>
            <a:off x="2164702" y="662471"/>
            <a:ext cx="9227975" cy="47015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r</a:t>
            </a:r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etire</a:t>
            </a:r>
          </a:p>
          <a:p>
            <a:endParaRPr altLang="zh-CN" dirty="0" sz="2800" lang="en-US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resign  </a:t>
            </a:r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[</a:t>
            </a:r>
            <a:r>
              <a:rPr altLang="zh-CN" dirty="0" sz="2800" lang="en-US" err="1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rɪ'zaɪn</a:t>
            </a:r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] </a:t>
            </a:r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v. 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辞职；放弃；</a:t>
            </a:r>
            <a:r>
              <a:rPr altLang="en-US" dirty="0" sz="2800" lang="zh-CN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委托</a:t>
            </a:r>
            <a:endParaRPr altLang="zh-CN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All </a:t>
            </a:r>
            <a:r>
              <a:rPr altLang="zh-CN" dirty="0" sz="2800" lang="en-US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 employees resign because the employer is too unreasonable</a:t>
            </a:r>
            <a:endParaRPr altLang="zh-CN" dirty="0" sz="2800" lang="en-US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</a:t>
            </a:r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ismiss   </a:t>
            </a:r>
            <a:r>
              <a:rPr altLang="en-US" dirty="0" sz="2800" lang="zh-CN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解散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；解雇；开除；让</a:t>
            </a:r>
            <a:r>
              <a:rPr altLang="zh-CN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...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离开</a:t>
            </a:r>
            <a:endParaRPr altLang="zh-CN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altLang="zh-CN" dirty="0" sz="2800" lang="en-US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discharge  v. </a:t>
            </a:r>
            <a:r>
              <a:rPr altLang="en-US" dirty="0" sz="2800" lang="zh-CN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解雇；卸下；放出；</a:t>
            </a:r>
            <a:r>
              <a:rPr altLang="en-US" dirty="0" sz="2800" lang="zh-CN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免除</a:t>
            </a:r>
            <a:endParaRPr altLang="zh-CN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pollution discharge </a:t>
            </a:r>
            <a:r>
              <a:rPr altLang="zh-CN" dirty="0" sz="2800" lang="en-US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</a:t>
            </a:r>
            <a:r>
              <a:rPr altLang="en-US" dirty="0" sz="2800" lang="zh-CN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排污</a:t>
            </a:r>
            <a:endParaRPr altLang="zh-CN" dirty="0" sz="2800" lang="en-US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altLang="zh-CN" dirty="0" sz="2800" lang="en-US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discharge from </a:t>
            </a:r>
            <a:r>
              <a:rPr altLang="zh-CN" dirty="0" sz="2800" lang="en-US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</a:t>
            </a:r>
            <a:r>
              <a:rPr altLang="en-US" dirty="0" sz="2800" lang="zh-CN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解雇</a:t>
            </a:r>
            <a:r>
              <a:rPr altLang="en-US" dirty="0" sz="2800" lang="zh-CN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；释放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标题 1"/>
          <p:cNvSpPr>
            <a:spLocks noGrp="1"/>
          </p:cNvSpPr>
          <p:nvPr>
            <p:ph type="title"/>
          </p:nvPr>
        </p:nvSpPr>
        <p:spPr>
          <a:xfrm>
            <a:off x="3175518" y="2309241"/>
            <a:ext cx="5259355" cy="1143000"/>
          </a:xfrm>
        </p:spPr>
        <p:txBody>
          <a:bodyPr/>
          <a:p>
            <a:r>
              <a:rPr altLang="en-US" dirty="0" sz="6000" lang="zh-CN">
                <a:solidFill>
                  <a:schemeClr val="tx1"/>
                </a:solidFill>
              </a:rPr>
              <a:t>写作</a:t>
            </a:r>
            <a:r>
              <a:rPr altLang="en-US" dirty="0" sz="6000" lang="zh-CN" smtClean="0">
                <a:solidFill>
                  <a:schemeClr val="tx1"/>
                </a:solidFill>
              </a:rPr>
              <a:t>高分词汇</a:t>
            </a:r>
            <a:r>
              <a:rPr altLang="zh-CN" dirty="0" sz="6000" lang="en-US" smtClean="0">
                <a:solidFill>
                  <a:schemeClr val="tx1"/>
                </a:solidFill>
              </a:rPr>
              <a:t/>
            </a:r>
            <a:br>
              <a:rPr altLang="zh-CN" dirty="0" sz="6000" lang="en-US" smtClean="0">
                <a:solidFill>
                  <a:schemeClr val="tx1"/>
                </a:solidFill>
              </a:rPr>
            </a:br>
            <a:r>
              <a:rPr altLang="zh-CN" dirty="0" sz="6000" lang="en-US">
                <a:solidFill>
                  <a:schemeClr val="tx1"/>
                </a:solidFill>
              </a:rPr>
              <a:t/>
            </a:r>
            <a:br>
              <a:rPr altLang="zh-CN" dirty="0" sz="6000" lang="en-US">
                <a:solidFill>
                  <a:schemeClr val="tx1"/>
                </a:solidFill>
              </a:rPr>
            </a:br>
            <a:r>
              <a:rPr altLang="en-US" dirty="0" sz="6000" lang="zh-CN" smtClean="0">
                <a:solidFill>
                  <a:schemeClr val="tx1"/>
                </a:solidFill>
              </a:rPr>
              <a:t>第二讲</a:t>
            </a:r>
            <a:endParaRPr altLang="en-US" dirty="0" sz="6000" lang="zh-CN">
              <a:solidFill>
                <a:schemeClr val="tx1"/>
              </a:solidFill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云形标注 2"/>
          <p:cNvSpPr/>
          <p:nvPr/>
        </p:nvSpPr>
        <p:spPr bwMode="auto">
          <a:xfrm>
            <a:off x="2313991" y="83075"/>
            <a:ext cx="7697755" cy="5841863"/>
          </a:xfrm>
          <a:prstGeom prst="cloudCallout"/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 bIns="45720" compatLnSpc="1" lIns="91440" numCol="1" rIns="91440" rtlCol="0" tIns="45720" vert="horz" wrap="square"/>
          <a:p>
            <a:pPr algn="l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altLang="en-US" baseline="0" b="0" cap="none" sz="1800" i="0" kumimoji="0" lang="zh-CN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585" name="TextBox 3"/>
          <p:cNvSpPr txBox="1"/>
          <p:nvPr/>
        </p:nvSpPr>
        <p:spPr>
          <a:xfrm>
            <a:off x="4217436" y="961053"/>
            <a:ext cx="5374432" cy="40665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</a:t>
            </a:r>
            <a:r>
              <a:rPr altLang="en-US" b="1" dirty="0" sz="2800" lang="zh-CN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科技类</a:t>
            </a: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+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获取信息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促进交流  加强沟通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-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侵犯隐私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安全</a:t>
            </a:r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问题，网络犯罪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en-US" dirty="0" sz="24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2"/>
          <p:cNvSpPr txBox="1"/>
          <p:nvPr/>
        </p:nvSpPr>
        <p:spPr>
          <a:xfrm>
            <a:off x="3517638" y="426287"/>
            <a:ext cx="2883159" cy="1767841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</a:t>
            </a: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mplement </a:t>
            </a: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obligation</a:t>
            </a:r>
          </a:p>
          <a:p>
            <a:pPr indent="0" marL="0">
              <a:buNone/>
            </a:pPr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</a:t>
            </a: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nfrastructure</a:t>
            </a: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priorities</a:t>
            </a:r>
          </a:p>
        </p:txBody>
      </p:sp>
      <p:sp>
        <p:nvSpPr>
          <p:cNvPr id="1048587" name="TextBox 1"/>
          <p:cNvSpPr txBox="1"/>
          <p:nvPr/>
        </p:nvSpPr>
        <p:spPr>
          <a:xfrm>
            <a:off x="3517638" y="2500604"/>
            <a:ext cx="7277880" cy="29616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enact </a:t>
            </a:r>
            <a:r>
              <a:rPr altLang="en-US" dirty="0" sz="28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</a:t>
            </a:r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law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affordable house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impose censorship  on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nongovernmental organization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combat corruption 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bridge the gap between  rich and poor  </a:t>
            </a:r>
            <a:endParaRPr altLang="en-US" dirty="0" sz="28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endParaRPr altLang="en-US" dirty="0" sz="24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extBox 3"/>
          <p:cNvSpPr txBox="1"/>
          <p:nvPr/>
        </p:nvSpPr>
        <p:spPr>
          <a:xfrm>
            <a:off x="1306286" y="1147665"/>
            <a:ext cx="6988628" cy="33807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b="1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d</a:t>
            </a:r>
            <a:r>
              <a:rPr altLang="zh-CN" b="1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igital</a:t>
            </a:r>
          </a:p>
          <a:p>
            <a:pPr indent="0" marL="0">
              <a:buNone/>
            </a:pPr>
            <a:endParaRPr altLang="zh-CN" b="1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2800" lang="en-US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v</a:t>
            </a:r>
            <a:r>
              <a:rPr altLang="zh-CN" b="1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irtual  world</a:t>
            </a:r>
          </a:p>
          <a:p>
            <a:pPr indent="0" marL="0">
              <a:buNone/>
            </a:pPr>
            <a:endParaRPr altLang="zh-CN" b="1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space  exploration</a:t>
            </a:r>
          </a:p>
          <a:p>
            <a:pPr indent="0" marL="0">
              <a:buNone/>
            </a:pPr>
            <a:endParaRPr altLang="zh-CN" b="1" dirty="0" sz="2800" lang="en-US" smtClean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b="1" dirty="0" sz="2800" lang="en-US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</a:t>
            </a:r>
            <a:r>
              <a:rPr altLang="zh-CN" b="1" dirty="0" sz="2800" lang="en-US" u="sng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ele</a:t>
            </a:r>
            <a:r>
              <a:rPr altLang="zh-CN" b="1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communications </a:t>
            </a:r>
          </a:p>
          <a:p>
            <a:pPr indent="0" marL="0">
              <a:buNone/>
            </a:pPr>
            <a:endParaRPr altLang="en-US" dirty="0" sz="24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文本框 2"/>
          <p:cNvSpPr txBox="1"/>
          <p:nvPr/>
        </p:nvSpPr>
        <p:spPr>
          <a:xfrm>
            <a:off x="841375" y="501442"/>
            <a:ext cx="9417685" cy="15773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zh-CN" b="1" dirty="0" sz="2800" lang="en-US" smtClean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Pirate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例句：</a:t>
            </a:r>
            <a:r>
              <a:rPr altLang="zh-CN" dirty="0" sz="2400" lang="en-US" err="1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并且由于盗版现象的存在</a:t>
            </a: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， </a:t>
            </a:r>
            <a:r>
              <a:rPr altLang="zh-CN" dirty="0" sz="2400" lang="en-US" err="1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他们也能够免费下载许多东西</a:t>
            </a: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。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  <p:sp>
        <p:nvSpPr>
          <p:cNvPr id="1048590" name="文本框 1"/>
          <p:cNvSpPr txBox="1"/>
          <p:nvPr/>
        </p:nvSpPr>
        <p:spPr>
          <a:xfrm>
            <a:off x="766730" y="2925769"/>
            <a:ext cx="10336698" cy="8026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dirty="0" sz="24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And because of piracy, they can also download lots of stuff for free.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Box 2"/>
          <p:cNvSpPr txBox="1"/>
          <p:nvPr/>
        </p:nvSpPr>
        <p:spPr>
          <a:xfrm>
            <a:off x="3447790" y="401060"/>
            <a:ext cx="6162739" cy="4701541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endParaRPr altLang="zh-CN" dirty="0" sz="6000" lang="en-US" smtClean="0">
              <a:solidFill>
                <a:srgbClr val="FFC000"/>
              </a:solidFill>
              <a:latin typeface="华文彩云" pitchFamily="2" charset="-122"/>
              <a:ea typeface="华文彩云" pitchFamily="2" charset="-122"/>
              <a:sym typeface="+mn-ea"/>
            </a:endParaRPr>
          </a:p>
          <a:p>
            <a:r>
              <a:rPr altLang="zh-CN" dirty="0" sz="2800" lang="en-US" err="1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netizen</a:t>
            </a: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</a:t>
            </a:r>
          </a:p>
          <a:p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hacker</a:t>
            </a:r>
            <a:endParaRPr altLang="zh-CN" dirty="0" sz="28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Pirate </a:t>
            </a:r>
          </a:p>
          <a:p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Cybercrime </a:t>
            </a:r>
          </a:p>
          <a:p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Offensive </a:t>
            </a:r>
          </a:p>
          <a:p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Pornography </a:t>
            </a:r>
          </a:p>
          <a:p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</a:t>
            </a: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llegal gambling </a:t>
            </a:r>
          </a:p>
          <a:p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Infringe  </a:t>
            </a:r>
            <a:r>
              <a:rPr altLang="zh-CN" dirty="0" sz="2800" 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the privacy </a:t>
            </a: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云形标注 2"/>
          <p:cNvSpPr/>
          <p:nvPr/>
        </p:nvSpPr>
        <p:spPr bwMode="auto">
          <a:xfrm>
            <a:off x="2267338" y="0"/>
            <a:ext cx="7697755" cy="5841863"/>
          </a:xfrm>
          <a:prstGeom prst="cloudCallout"/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 bIns="45720" compatLnSpc="1" lIns="91440" numCol="1" rIns="91440" rtlCol="0" tIns="45720" vert="horz" wrap="square"/>
          <a:p>
            <a:pPr algn="l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altLang="en-US" baseline="0" b="0" cap="none" sz="1800" i="0" kumimoji="0" lang="zh-CN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593" name="TextBox 3"/>
          <p:cNvSpPr txBox="1"/>
          <p:nvPr/>
        </p:nvSpPr>
        <p:spPr>
          <a:xfrm>
            <a:off x="4758611" y="610381"/>
            <a:ext cx="5374432" cy="47777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【</a:t>
            </a:r>
            <a:r>
              <a:rPr altLang="en-US" b="1" dirty="0" sz="2800" lang="zh-CN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政府</a:t>
            </a:r>
            <a:r>
              <a:rPr altLang="en-US" b="1" dirty="0" sz="2800" lang="zh-CN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类</a:t>
            </a:r>
            <a:r>
              <a:rPr altLang="zh-CN" dirty="0" sz="24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】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每个政府的基本责任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：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保卫</a:t>
            </a:r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国家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安全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维护</a:t>
            </a:r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社会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稳定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加强</a:t>
            </a:r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社会福利保障</a:t>
            </a:r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体系</a:t>
            </a:r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zh-CN" dirty="0" sz="2400" lang="en-US" smtClean="0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r>
              <a:rPr altLang="en-US" dirty="0" sz="2400" lang="zh-CN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完善</a:t>
            </a:r>
            <a:r>
              <a:rPr altLang="en-US" dirty="0" sz="2400" lang="zh-CN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公共设施建设</a:t>
            </a:r>
            <a:endParaRPr altLang="zh-CN" dirty="0" sz="24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endParaRPr altLang="en-US" dirty="0" sz="24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标题 1"/>
          <p:cNvSpPr>
            <a:spLocks noGrp="1"/>
          </p:cNvSpPr>
          <p:nvPr>
            <p:ph type="title"/>
          </p:nvPr>
        </p:nvSpPr>
        <p:spPr>
          <a:xfrm>
            <a:off x="646923" y="555085"/>
            <a:ext cx="1928326" cy="1143000"/>
          </a:xfrm>
        </p:spPr>
        <p:txBody>
          <a:bodyPr/>
          <a:p>
            <a:r>
              <a:rPr altLang="en-US" dirty="0" sz="3200" lang="zh-CN" smtClean="0">
                <a:solidFill>
                  <a:schemeClr val="tx1"/>
                </a:solidFill>
              </a:rPr>
              <a:t>政府：</a:t>
            </a:r>
            <a:endParaRPr altLang="en-US" dirty="0" sz="3200" lang="zh-CN">
              <a:solidFill>
                <a:schemeClr val="tx1"/>
              </a:solidFill>
            </a:endParaRPr>
          </a:p>
        </p:txBody>
      </p:sp>
      <p:sp>
        <p:nvSpPr>
          <p:cNvPr id="1048595" name="TextBox 2"/>
          <p:cNvSpPr txBox="1"/>
          <p:nvPr/>
        </p:nvSpPr>
        <p:spPr>
          <a:xfrm>
            <a:off x="351452" y="2202023"/>
            <a:ext cx="11392678" cy="2542540"/>
          </a:xfrm>
          <a:prstGeom prst="rect"/>
          <a:noFill/>
        </p:spPr>
        <p:txBody>
          <a:bodyPr rtlCol="0" wrap="square">
            <a:spAutoFit/>
          </a:bodyPr>
          <a:p>
            <a:pPr indent="0" marL="0">
              <a:buNone/>
            </a:pPr>
            <a:endParaRPr altLang="zh-CN" dirty="0" sz="2800" 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Every government’s  basic  obligation :</a:t>
            </a: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ensure national security ,</a:t>
            </a: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enhance social </a:t>
            </a:r>
            <a:r>
              <a:rPr altLang="zh-CN" dirty="0" sz="2800" lang="en-US" smtClean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welfare system </a:t>
            </a: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,</a:t>
            </a:r>
          </a:p>
          <a:p>
            <a:pPr indent="0" marL="0">
              <a:buNone/>
            </a:pPr>
            <a:r>
              <a:rPr altLang="zh-CN" dirty="0" sz="2800" lang="en-US" smtClean="0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perfect the public facilities.</a:t>
            </a:r>
          </a:p>
          <a:p>
            <a:pPr indent="0" marL="0">
              <a:buNone/>
            </a:pPr>
            <a:endParaRPr altLang="en-US" dirty="0" sz="2400" 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anchor="t" anchorCtr="0" bIns="45720" compatLnSpc="1" lIns="91440" numCol="1" rIns="91440" tIns="45720" vert="horz" wrap="square"/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altLang="zh-CN" baseline="0" b="0" cap="none" sz="1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anchor="t" anchorCtr="0" bIns="45720" compatLnSpc="1" lIns="91440" numCol="1" rIns="91440" tIns="45720" vert="horz" wrap="square"/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altLang="zh-CN" baseline="0" b="0" cap="none" sz="1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rtlCol="0" wrap="square">
        <a:spAutoFit/>
      </a:bodyPr>
      <a:lstStyle>
        <a:defPPr indent="0" marL="0">
          <a:buNone/>
          <a:defRPr altLang="zh-CN" sz="2400" lang="en-US">
            <a:latin typeface="华文细黑" panose="02010600040101010101" pitchFamily="2" charset="-122"/>
            <a:ea typeface="华文细黑" panose="02010600040101010101" pitchFamily="2" charset="-122"/>
            <a:sym typeface="+mn-ea"/>
          </a:defRPr>
        </a:defPPr>
      </a:lstStyle>
    </a:txDef>
  </a:objectDefaul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雅思核心真经词汇</dc:title>
  <dc:creator>Administrator</dc:creator>
  <cp:lastModifiedBy>Mila</cp:lastModifiedBy>
  <dcterms:created xsi:type="dcterms:W3CDTF">2015-05-04T16:02:00Z</dcterms:created>
  <dcterms:modified xsi:type="dcterms:W3CDTF">2020-04-20T13:23:01Z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