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9" r:id="rId10"/>
    <p:sldId id="264" r:id="rId11"/>
    <p:sldId id="265" r:id="rId12"/>
    <p:sldId id="266" r:id="rId13"/>
    <p:sldId id="267" r:id="rId14"/>
    <p:sldId id="268" r:id="rId15"/>
    <p:sldId id="274" r:id="rId16"/>
    <p:sldId id="270" r:id="rId17"/>
    <p:sldId id="271" r:id="rId18"/>
    <p:sldId id="272" r:id="rId19"/>
    <p:sldId id="273" r:id="rId20"/>
    <p:sldId id="276" r:id="rId21"/>
    <p:sldId id="275" r:id="rId22"/>
    <p:sldId id="277" r:id="rId23"/>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7"/>
    <p:restoredTop sz="94643"/>
  </p:normalViewPr>
  <p:slideViewPr>
    <p:cSldViewPr snapToGrid="0" snapToObjects="1">
      <p:cViewPr varScale="1">
        <p:scale>
          <a:sx n="58" d="100"/>
          <a:sy n="58" d="100"/>
        </p:scale>
        <p:origin x="200" y="8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kumimoji="1" lang="zh-CN" altLang="en-US" smtClean="0"/>
              <a:t>单击此处编辑母版标题样式</a:t>
            </a:r>
            <a:endParaRPr kumimoji="1"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zh-CN" altLang="en-US" smtClean="0"/>
              <a:t>单击此处编辑母版副标题样式</a:t>
            </a:r>
            <a:endParaRPr kumimoji="1" lang="zh-CN" altLang="en-US"/>
          </a:p>
        </p:txBody>
      </p:sp>
      <p:sp>
        <p:nvSpPr>
          <p:cNvPr id="4" name="日期占位符 3"/>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495724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4188753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和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kumimoji="1" lang="zh-CN" altLang="en-US" smtClean="0"/>
              <a:t>单击此处编辑母版标题样式</a:t>
            </a:r>
            <a:endParaRPr kumimoji="1" lang="zh-CN" altLang="en-US"/>
          </a:p>
        </p:txBody>
      </p:sp>
      <p:sp>
        <p:nvSpPr>
          <p:cNvPr id="3" name="竖排文本占位符 2"/>
          <p:cNvSpPr>
            <a:spLocks noGrp="1"/>
          </p:cNvSpPr>
          <p:nvPr>
            <p:ph type="body" orient="vert" idx="1"/>
          </p:nvPr>
        </p:nvSpPr>
        <p:spPr>
          <a:xfrm>
            <a:off x="838200" y="365125"/>
            <a:ext cx="7734300" cy="5811838"/>
          </a:xfrm>
        </p:spPr>
        <p:txBody>
          <a:bodyPr vert="eaVert"/>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586663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103718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zh-CN" altLang="en-US" smtClean="0"/>
              <a:t>单击此处编辑母版文本样式</a:t>
            </a:r>
          </a:p>
        </p:txBody>
      </p:sp>
      <p:sp>
        <p:nvSpPr>
          <p:cNvPr id="4" name="日期占位符 3"/>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5" name="页脚占位符 4"/>
          <p:cNvSpPr>
            <a:spLocks noGrp="1"/>
          </p:cNvSpPr>
          <p:nvPr>
            <p:ph type="ftr" sz="quarter" idx="11"/>
          </p:nvPr>
        </p:nvSpPr>
        <p:spPr/>
        <p:txBody>
          <a:bodyPr/>
          <a:lstStyle/>
          <a:p>
            <a:endParaRPr kumimoji="1" lang="zh-CN" altLang="en-US"/>
          </a:p>
        </p:txBody>
      </p:sp>
      <p:sp>
        <p:nvSpPr>
          <p:cNvPr id="6" name="幻灯片编号占位符 5"/>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1377035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内容占位符 2"/>
          <p:cNvSpPr>
            <a:spLocks noGrp="1"/>
          </p:cNvSpPr>
          <p:nvPr>
            <p:ph sz="half" idx="1"/>
          </p:nvPr>
        </p:nvSpPr>
        <p:spPr>
          <a:xfrm>
            <a:off x="838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内容占位符 3"/>
          <p:cNvSpPr>
            <a:spLocks noGrp="1"/>
          </p:cNvSpPr>
          <p:nvPr>
            <p:ph sz="half" idx="2"/>
          </p:nvPr>
        </p:nvSpPr>
        <p:spPr>
          <a:xfrm>
            <a:off x="6172200" y="1825625"/>
            <a:ext cx="5181600" cy="435133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日期占位符 4"/>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4095949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7" name="日期占位符 6"/>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8" name="页脚占位符 7"/>
          <p:cNvSpPr>
            <a:spLocks noGrp="1"/>
          </p:cNvSpPr>
          <p:nvPr>
            <p:ph type="ftr" sz="quarter" idx="11"/>
          </p:nvPr>
        </p:nvSpPr>
        <p:spPr/>
        <p:txBody>
          <a:bodyPr/>
          <a:lstStyle/>
          <a:p>
            <a:endParaRPr kumimoji="1" lang="zh-CN" altLang="en-US"/>
          </a:p>
        </p:txBody>
      </p:sp>
      <p:sp>
        <p:nvSpPr>
          <p:cNvPr id="9" name="幻灯片编号占位符 8"/>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13772528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1" lang="zh-CN" altLang="en-US" smtClean="0"/>
              <a:t>单击此处编辑母版标题样式</a:t>
            </a:r>
            <a:endParaRPr kumimoji="1" lang="zh-CN" altLang="en-US"/>
          </a:p>
        </p:txBody>
      </p:sp>
      <p:sp>
        <p:nvSpPr>
          <p:cNvPr id="3" name="日期占位符 2"/>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4" name="页脚占位符 3"/>
          <p:cNvSpPr>
            <a:spLocks noGrp="1"/>
          </p:cNvSpPr>
          <p:nvPr>
            <p:ph type="ftr" sz="quarter" idx="11"/>
          </p:nvPr>
        </p:nvSpPr>
        <p:spPr/>
        <p:txBody>
          <a:bodyPr/>
          <a:lstStyle/>
          <a:p>
            <a:endParaRPr kumimoji="1" lang="zh-CN" altLang="en-US"/>
          </a:p>
        </p:txBody>
      </p:sp>
      <p:sp>
        <p:nvSpPr>
          <p:cNvPr id="5" name="幻灯片编号占位符 4"/>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1909431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3" name="页脚占位符 2"/>
          <p:cNvSpPr>
            <a:spLocks noGrp="1"/>
          </p:cNvSpPr>
          <p:nvPr>
            <p:ph type="ftr" sz="quarter" idx="11"/>
          </p:nvPr>
        </p:nvSpPr>
        <p:spPr/>
        <p:txBody>
          <a:bodyPr/>
          <a:lstStyle/>
          <a:p>
            <a:endParaRPr kumimoji="1" lang="zh-CN" altLang="en-US"/>
          </a:p>
        </p:txBody>
      </p:sp>
      <p:sp>
        <p:nvSpPr>
          <p:cNvPr id="4" name="幻灯片编号占位符 3"/>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1975285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66857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kumimoji="1" lang="zh-CN" altLang="en-US" smtClean="0"/>
              <a:t>单击此处编辑母版标题样式</a:t>
            </a:r>
            <a:endParaRPr kumimoji="1"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zh-CN" altLang="en-US" smtClean="0"/>
              <a:t>单击此处编辑母版文本样式</a:t>
            </a:r>
          </a:p>
        </p:txBody>
      </p:sp>
      <p:sp>
        <p:nvSpPr>
          <p:cNvPr id="5" name="日期占位符 4"/>
          <p:cNvSpPr>
            <a:spLocks noGrp="1"/>
          </p:cNvSpPr>
          <p:nvPr>
            <p:ph type="dt" sz="half" idx="10"/>
          </p:nvPr>
        </p:nvSpPr>
        <p:spPr/>
        <p:txBody>
          <a:bodyPr/>
          <a:lstStyle/>
          <a:p>
            <a:fld id="{2AE6C1A2-F182-FC4F-B6CA-20B8CD263BC3}" type="datetimeFigureOut">
              <a:rPr kumimoji="1" lang="zh-CN" altLang="en-US" smtClean="0"/>
              <a:t>2018/6/28</a:t>
            </a:fld>
            <a:endParaRPr kumimoji="1" lang="zh-CN" altLang="en-US"/>
          </a:p>
        </p:txBody>
      </p:sp>
      <p:sp>
        <p:nvSpPr>
          <p:cNvPr id="6" name="页脚占位符 5"/>
          <p:cNvSpPr>
            <a:spLocks noGrp="1"/>
          </p:cNvSpPr>
          <p:nvPr>
            <p:ph type="ftr" sz="quarter" idx="11"/>
          </p:nvPr>
        </p:nvSpPr>
        <p:spPr/>
        <p:txBody>
          <a:bodyPr/>
          <a:lstStyle/>
          <a:p>
            <a:endParaRPr kumimoji="1" lang="zh-CN" altLang="en-US"/>
          </a:p>
        </p:txBody>
      </p:sp>
      <p:sp>
        <p:nvSpPr>
          <p:cNvPr id="7" name="幻灯片编号占位符 6"/>
          <p:cNvSpPr>
            <a:spLocks noGrp="1"/>
          </p:cNvSpPr>
          <p:nvPr>
            <p:ph type="sldNum" sz="quarter" idx="12"/>
          </p:nvPr>
        </p:nvSpPr>
        <p:spPr/>
        <p:txBody>
          <a:body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10785582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zh-CN" altLang="en-US" smtClean="0"/>
              <a:t>单击此处编辑母版标题样式</a:t>
            </a:r>
            <a:endParaRPr kumimoji="1"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zh-CN" altLang="en-US" smtClean="0"/>
              <a:t>单击此处编辑母版文本样式</a:t>
            </a:r>
          </a:p>
          <a:p>
            <a:pPr lvl="1"/>
            <a:r>
              <a:rPr kumimoji="1" lang="zh-CN" altLang="en-US" smtClean="0"/>
              <a:t>二级</a:t>
            </a:r>
          </a:p>
          <a:p>
            <a:pPr lvl="2"/>
            <a:r>
              <a:rPr kumimoji="1" lang="zh-CN" altLang="en-US" smtClean="0"/>
              <a:t>三级</a:t>
            </a:r>
          </a:p>
          <a:p>
            <a:pPr lvl="3"/>
            <a:r>
              <a:rPr kumimoji="1" lang="zh-CN" altLang="en-US" smtClean="0"/>
              <a:t>四级</a:t>
            </a:r>
          </a:p>
          <a:p>
            <a:pPr lvl="4"/>
            <a:r>
              <a:rPr kumimoji="1" lang="zh-CN" altLang="en-US" smtClean="0"/>
              <a:t>五级</a:t>
            </a:r>
            <a:endParaRPr kumimoji="1"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E6C1A2-F182-FC4F-B6CA-20B8CD263BC3}" type="datetimeFigureOut">
              <a:rPr kumimoji="1" lang="zh-CN" altLang="en-US" smtClean="0"/>
              <a:t>2018/6/28</a:t>
            </a:fld>
            <a:endParaRPr kumimoji="1"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zh-CN" altLang="en-US"/>
          </a:p>
        </p:txBody>
      </p:sp>
      <p:sp>
        <p:nvSpPr>
          <p:cNvPr id="6" name="幻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D7F6E-22FE-F348-94C6-C55C32021E1A}" type="slidenum">
              <a:rPr kumimoji="1" lang="zh-CN" altLang="en-US" smtClean="0"/>
              <a:t>‹#›</a:t>
            </a:fld>
            <a:endParaRPr kumimoji="1" lang="zh-CN" altLang="en-US"/>
          </a:p>
        </p:txBody>
      </p:sp>
    </p:spTree>
    <p:extLst>
      <p:ext uri="{BB962C8B-B14F-4D97-AF65-F5344CB8AC3E}">
        <p14:creationId xmlns:p14="http://schemas.microsoft.com/office/powerpoint/2010/main" val="208938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kumimoji="1" lang="zh-CN" altLang="en-US" dirty="0" smtClean="0"/>
              <a:t>判断真题</a:t>
            </a:r>
            <a:endParaRPr kumimoji="1" lang="zh-CN" altLang="en-US" dirty="0"/>
          </a:p>
        </p:txBody>
      </p:sp>
      <p:sp>
        <p:nvSpPr>
          <p:cNvPr id="3" name="副标题 2"/>
          <p:cNvSpPr>
            <a:spLocks noGrp="1"/>
          </p:cNvSpPr>
          <p:nvPr>
            <p:ph type="subTitle" idx="1"/>
          </p:nvPr>
        </p:nvSpPr>
        <p:spPr/>
        <p:txBody>
          <a:bodyPr/>
          <a:lstStyle/>
          <a:p>
            <a:r>
              <a:rPr kumimoji="1" lang="zh-CN" altLang="en-US" dirty="0" smtClean="0"/>
              <a:t>郭佳荣</a:t>
            </a:r>
            <a:r>
              <a:rPr kumimoji="1" lang="en-US" altLang="zh-CN" dirty="0" smtClean="0"/>
              <a:t>-</a:t>
            </a:r>
            <a:r>
              <a:rPr kumimoji="1" lang="zh-CN" altLang="en-US" dirty="0" smtClean="0"/>
              <a:t>学为贵</a:t>
            </a:r>
            <a:endParaRPr kumimoji="1" lang="zh-CN" altLang="en-US" dirty="0"/>
          </a:p>
        </p:txBody>
      </p:sp>
    </p:spTree>
    <p:extLst>
      <p:ext uri="{BB962C8B-B14F-4D97-AF65-F5344CB8AC3E}">
        <p14:creationId xmlns:p14="http://schemas.microsoft.com/office/powerpoint/2010/main" val="1549865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115121"/>
            <a:ext cx="10515600" cy="5061841"/>
          </a:xfrm>
        </p:spPr>
        <p:txBody>
          <a:bodyPr/>
          <a:lstStyle/>
          <a:p>
            <a:pPr marL="0" indent="0">
              <a:buNone/>
            </a:pPr>
            <a:r>
              <a:rPr lang="en-US" altLang="zh-CN" dirty="0" smtClean="0"/>
              <a:t>Q</a:t>
            </a:r>
            <a:r>
              <a:rPr lang="zh-CN" altLang="en-US" dirty="0" smtClean="0"/>
              <a:t>：</a:t>
            </a:r>
            <a:r>
              <a:rPr lang="en-US" altLang="zh-CN" dirty="0" smtClean="0"/>
              <a:t>Feeding increasing populations is possible due primarily to improved irrigation systems.</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en-US" altLang="zh-CN" dirty="0" smtClean="0"/>
              <a:t>Food </a:t>
            </a:r>
            <a:r>
              <a:rPr lang="en-US" altLang="zh-CN" dirty="0"/>
              <a:t>production has kept pace with soaring populations mainly because of the expansion of artificial irrigation systems that make possible the growth of 40 % of the world's food. </a:t>
            </a:r>
            <a:endParaRPr kumimoji="1" lang="zh-CN" altLang="en-US" dirty="0"/>
          </a:p>
        </p:txBody>
      </p:sp>
    </p:spTree>
    <p:extLst>
      <p:ext uri="{BB962C8B-B14F-4D97-AF65-F5344CB8AC3E}">
        <p14:creationId xmlns:p14="http://schemas.microsoft.com/office/powerpoint/2010/main" val="1944654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48215"/>
            <a:ext cx="10515600" cy="5128748"/>
          </a:xfrm>
        </p:spPr>
        <p:txBody>
          <a:bodyPr>
            <a:normAutofit/>
          </a:bodyPr>
          <a:lstStyle/>
          <a:p>
            <a:pPr marL="0" indent="0">
              <a:buNone/>
            </a:pPr>
            <a:r>
              <a:rPr lang="en-US" altLang="zh-CN" dirty="0" smtClean="0"/>
              <a:t>Q</a:t>
            </a:r>
            <a:r>
              <a:rPr lang="zh-CN" altLang="en-US" dirty="0" smtClean="0"/>
              <a:t>；</a:t>
            </a:r>
            <a:r>
              <a:rPr lang="en-US" altLang="zh-CN" dirty="0" smtClean="0"/>
              <a:t>Modern water systems imitate those of the ancient Greeks and Romans.</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en-US" altLang="zh-CN" dirty="0" smtClean="0"/>
              <a:t>Yet </a:t>
            </a:r>
            <a:r>
              <a:rPr lang="en-US" altLang="zh-CN" dirty="0"/>
              <a:t>there is a dark side to this picture: despite our progress, half of the world's population still suffers, with water services inferior to those available to the ancient Greeks and Romans. As the United Nations report on access to water reiterated in November 2001, more than one billion people lack access to clean drinking water; some two and a half billion do not have adequate sanitation services. Preventable water-related diseases kill an estimated 10,000 to 20,000 children every day, and the latest evidence suggests that we are falling behind in efforts to solve these problems.</a:t>
            </a:r>
            <a:endParaRPr lang="zh-CN" altLang="zh-CN" dirty="0"/>
          </a:p>
          <a:p>
            <a:endParaRPr kumimoji="1" lang="zh-CN" altLang="en-US" dirty="0"/>
          </a:p>
        </p:txBody>
      </p:sp>
    </p:spTree>
    <p:extLst>
      <p:ext uri="{BB962C8B-B14F-4D97-AF65-F5344CB8AC3E}">
        <p14:creationId xmlns:p14="http://schemas.microsoft.com/office/powerpoint/2010/main" val="1148153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137424"/>
            <a:ext cx="10515600" cy="5039539"/>
          </a:xfrm>
        </p:spPr>
        <p:txBody>
          <a:bodyPr/>
          <a:lstStyle/>
          <a:p>
            <a:pPr marL="0" indent="0">
              <a:buNone/>
            </a:pPr>
            <a:r>
              <a:rPr lang="en-US" altLang="zh-CN" dirty="0" smtClean="0"/>
              <a:t>Q</a:t>
            </a:r>
            <a:r>
              <a:rPr lang="zh-CN" altLang="en-US" dirty="0" smtClean="0"/>
              <a:t>：</a:t>
            </a:r>
            <a:r>
              <a:rPr lang="en-US" altLang="zh-CN" dirty="0" smtClean="0"/>
              <a:t>Industrial growth is increasing the overall demand for water.</a:t>
            </a:r>
            <a:endParaRPr lang="zh-CN" altLang="en-US" dirty="0" smtClean="0"/>
          </a:p>
          <a:p>
            <a:pPr marL="0" indent="0">
              <a:buNone/>
            </a:pPr>
            <a:endParaRPr lang="zh-CN" altLang="en-US" dirty="0" smtClean="0"/>
          </a:p>
          <a:p>
            <a:pPr marL="0" indent="0">
              <a:buNone/>
            </a:pPr>
            <a:r>
              <a:rPr lang="en-US" altLang="zh-CN" dirty="0" smtClean="0"/>
              <a:t>P</a:t>
            </a:r>
            <a:r>
              <a:rPr lang="zh-CN" altLang="en-US" dirty="0" smtClean="0"/>
              <a:t>：</a:t>
            </a:r>
            <a:r>
              <a:rPr lang="en-US" altLang="zh-CN" dirty="0" smtClean="0"/>
              <a:t>Fortunately </a:t>
            </a:r>
            <a:r>
              <a:rPr lang="en-US" altLang="zh-CN" dirty="0"/>
              <a:t>- and unexpectedly - the demand for water is not rising as rapidly as some predicted. As a result, the pressure to build new water infrastructures has diminished over the past two decades. Although population, industrial output and economic productivity have continued to soar in developed nations, the rate at which people withdraw water from aquifers, rivers and lakes has slowed. And in a few parts of the world, demand has actually fallen.</a:t>
            </a:r>
            <a:endParaRPr lang="zh-CN" altLang="zh-CN" dirty="0"/>
          </a:p>
          <a:p>
            <a:pPr marL="0" indent="0">
              <a:buNone/>
            </a:pPr>
            <a:endParaRPr lang="zh-CN" altLang="zh-CN" dirty="0" smtClean="0"/>
          </a:p>
          <a:p>
            <a:endParaRPr kumimoji="1" lang="zh-CN" altLang="en-US" dirty="0"/>
          </a:p>
        </p:txBody>
      </p:sp>
    </p:spTree>
    <p:extLst>
      <p:ext uri="{BB962C8B-B14F-4D97-AF65-F5344CB8AC3E}">
        <p14:creationId xmlns:p14="http://schemas.microsoft.com/office/powerpoint/2010/main" val="699092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226634"/>
            <a:ext cx="10515600" cy="4950329"/>
          </a:xfrm>
        </p:spPr>
        <p:txBody>
          <a:bodyPr/>
          <a:lstStyle/>
          <a:p>
            <a:pPr marL="0" indent="0">
              <a:buNone/>
            </a:pPr>
            <a:r>
              <a:rPr lang="en-US" altLang="zh-CN" dirty="0" smtClean="0"/>
              <a:t>Q</a:t>
            </a:r>
            <a:r>
              <a:rPr lang="zh-CN" altLang="en-US" dirty="0" smtClean="0"/>
              <a:t>：</a:t>
            </a:r>
            <a:r>
              <a:rPr lang="en-US" altLang="zh-CN" dirty="0" smtClean="0"/>
              <a:t>Modern technologies have led to a reduction in domestic water consumption.</a:t>
            </a:r>
            <a:endParaRPr lang="zh-CN" altLang="en-US" dirty="0" smtClean="0"/>
          </a:p>
          <a:p>
            <a:pPr marL="0" indent="0">
              <a:buNone/>
            </a:pPr>
            <a:endParaRPr lang="zh-CN" altLang="en-US" dirty="0" smtClean="0"/>
          </a:p>
          <a:p>
            <a:pPr marL="0" indent="0">
              <a:buNone/>
            </a:pPr>
            <a:r>
              <a:rPr lang="en-US" altLang="zh-CN" dirty="0" smtClean="0"/>
              <a:t>P</a:t>
            </a:r>
            <a:r>
              <a:rPr lang="zh-CN" altLang="en-US" dirty="0" smtClean="0"/>
              <a:t>：</a:t>
            </a:r>
            <a:r>
              <a:rPr lang="en-US" altLang="zh-CN" dirty="0" smtClean="0"/>
              <a:t>But </a:t>
            </a:r>
            <a:r>
              <a:rPr lang="en-US" altLang="zh-CN" dirty="0"/>
              <a:t>since 1980, the amount of water consumed per person has actually decreased, thanks to a range of new technologies that help to conserve water in homes and industry. </a:t>
            </a:r>
            <a:endParaRPr lang="zh-CN" altLang="zh-CN" dirty="0" smtClean="0"/>
          </a:p>
          <a:p>
            <a:pPr marL="0" indent="0">
              <a:buNone/>
            </a:pPr>
            <a:endParaRPr kumimoji="1" lang="zh-CN" altLang="en-US" dirty="0"/>
          </a:p>
        </p:txBody>
      </p:sp>
    </p:spTree>
    <p:extLst>
      <p:ext uri="{BB962C8B-B14F-4D97-AF65-F5344CB8AC3E}">
        <p14:creationId xmlns:p14="http://schemas.microsoft.com/office/powerpoint/2010/main" val="831854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981307"/>
            <a:ext cx="10515600" cy="5195656"/>
          </a:xfrm>
        </p:spPr>
        <p:txBody>
          <a:bodyPr/>
          <a:lstStyle/>
          <a:p>
            <a:pPr marL="0" indent="0">
              <a:buNone/>
            </a:pPr>
            <a:r>
              <a:rPr lang="en-US" altLang="zh-CN" dirty="0" smtClean="0"/>
              <a:t>Q</a:t>
            </a:r>
            <a:r>
              <a:rPr lang="zh-CN" altLang="en-US" dirty="0" smtClean="0"/>
              <a:t>：</a:t>
            </a:r>
            <a:r>
              <a:rPr lang="en-US" altLang="zh-CN" dirty="0" smtClean="0"/>
              <a:t> In the future, governments should maintain ownership of water infrastructures.</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en-US" altLang="zh-CN" dirty="0" smtClean="0"/>
              <a:t>On </a:t>
            </a:r>
            <a:r>
              <a:rPr lang="en-US" altLang="zh-CN" dirty="0"/>
              <a:t>the other hand, dams, aqueducts and other kinds of infrastructure will still have to be built, particularly in developing countries where basic human needs have not been met. But such projects must be built to higher specifications and with more accountability to local people and their environment than in the past. And even in regions where new projects seem warranted, we must find ways to meet demands with fewer resources, respecting ecological criteria and to a smaller budget. </a:t>
            </a:r>
            <a:endParaRPr lang="zh-CN" altLang="zh-CN" dirty="0"/>
          </a:p>
          <a:p>
            <a:pPr marL="0" indent="0">
              <a:buNone/>
            </a:pPr>
            <a:endParaRPr kumimoji="1" lang="zh-CN" altLang="en-US" dirty="0"/>
          </a:p>
        </p:txBody>
      </p:sp>
    </p:spTree>
    <p:extLst>
      <p:ext uri="{BB962C8B-B14F-4D97-AF65-F5344CB8AC3E}">
        <p14:creationId xmlns:p14="http://schemas.microsoft.com/office/powerpoint/2010/main" val="1854494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248937"/>
            <a:ext cx="10515600" cy="4928026"/>
          </a:xfrm>
        </p:spPr>
        <p:txBody>
          <a:bodyPr/>
          <a:lstStyle/>
          <a:p>
            <a:pPr marL="0" indent="0">
              <a:buNone/>
            </a:pPr>
            <a:r>
              <a:rPr lang="en-US" altLang="zh-CN" dirty="0" smtClean="0"/>
              <a:t>Q</a:t>
            </a:r>
            <a:r>
              <a:rPr lang="zh-CN" altLang="en-US" dirty="0" smtClean="0"/>
              <a:t>：</a:t>
            </a:r>
            <a:r>
              <a:rPr lang="en-US" altLang="zh-CN" dirty="0" smtClean="0"/>
              <a:t> </a:t>
            </a:r>
            <a:r>
              <a:rPr lang="en-US" altLang="zh-CN" dirty="0"/>
              <a:t>International trade is increasing at a greater rate than the world economy</a:t>
            </a:r>
            <a:r>
              <a:rPr lang="en-US" altLang="zh-CN" dirty="0" smtClean="0"/>
              <a:t>.</a:t>
            </a:r>
            <a:endParaRPr lang="zh-CN" altLang="en-US" dirty="0" smtClean="0"/>
          </a:p>
          <a:p>
            <a:pPr marL="0" indent="0">
              <a:buNone/>
            </a:pPr>
            <a:endParaRPr lang="zh-CN" altLang="zh-CN" dirty="0"/>
          </a:p>
          <a:p>
            <a:pPr marL="0" indent="0">
              <a:buNone/>
            </a:pPr>
            <a:r>
              <a:rPr lang="en-US" altLang="zh-CN" dirty="0" smtClean="0"/>
              <a:t>P</a:t>
            </a:r>
            <a:r>
              <a:rPr lang="zh-CN" altLang="en-US" dirty="0" smtClean="0"/>
              <a:t>：</a:t>
            </a:r>
            <a:r>
              <a:rPr lang="en-US" altLang="zh-CN" dirty="0" smtClean="0"/>
              <a:t>International </a:t>
            </a:r>
            <a:r>
              <a:rPr lang="en-US" altLang="zh-CN" dirty="0"/>
              <a:t>trade is growing at a startling pace. While the global economy has been expanding at a bit over 3% a year, the volume of trade has been rising at a compound annual rate of about twice that. </a:t>
            </a:r>
            <a:r>
              <a:rPr lang="en-US" altLang="zh-CN" dirty="0" smtClean="0"/>
              <a:t>P</a:t>
            </a:r>
            <a:endParaRPr kumimoji="1" lang="zh-CN" altLang="en-US" dirty="0"/>
          </a:p>
        </p:txBody>
      </p:sp>
    </p:spTree>
    <p:extLst>
      <p:ext uri="{BB962C8B-B14F-4D97-AF65-F5344CB8AC3E}">
        <p14:creationId xmlns:p14="http://schemas.microsoft.com/office/powerpoint/2010/main" val="941449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226634"/>
            <a:ext cx="10515600" cy="4950329"/>
          </a:xfrm>
        </p:spPr>
        <p:txBody>
          <a:bodyPr/>
          <a:lstStyle/>
          <a:p>
            <a:pPr marL="0" indent="0">
              <a:buNone/>
            </a:pPr>
            <a:r>
              <a:rPr lang="en-US" altLang="zh-CN" dirty="0" smtClean="0"/>
              <a:t>Q</a:t>
            </a:r>
            <a:r>
              <a:rPr lang="zh-CN" altLang="en-US" dirty="0" smtClean="0"/>
              <a:t>：</a:t>
            </a:r>
            <a:r>
              <a:rPr lang="en-US" altLang="zh-CN" dirty="0" smtClean="0"/>
              <a:t>Cheap </a:t>
            </a:r>
            <a:r>
              <a:rPr lang="en-US" altLang="zh-CN" dirty="0" err="1" smtClean="0"/>
              <a:t>labour</a:t>
            </a:r>
            <a:r>
              <a:rPr lang="en-US" altLang="zh-CN" dirty="0" smtClean="0"/>
              <a:t> guarantees effective trade conditions.</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en-US" altLang="zh-CN" dirty="0" smtClean="0"/>
              <a:t>Cheap </a:t>
            </a:r>
            <a:r>
              <a:rPr lang="en-US" altLang="zh-CN" dirty="0" err="1"/>
              <a:t>labour</a:t>
            </a:r>
            <a:r>
              <a:rPr lang="en-US" altLang="zh-CN" dirty="0"/>
              <a:t> may make Chinese clothing competitive in America, but if delays in shipment tie up working capital and cause winter coats to arrive in spring, trade may lose its advantages.</a:t>
            </a:r>
            <a:endParaRPr lang="zh-CN" altLang="zh-CN" dirty="0"/>
          </a:p>
          <a:p>
            <a:endParaRPr kumimoji="1" lang="zh-CN" altLang="en-US" dirty="0"/>
          </a:p>
        </p:txBody>
      </p:sp>
    </p:spTree>
    <p:extLst>
      <p:ext uri="{BB962C8B-B14F-4D97-AF65-F5344CB8AC3E}">
        <p14:creationId xmlns:p14="http://schemas.microsoft.com/office/powerpoint/2010/main" val="1728542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981307"/>
            <a:ext cx="10515600" cy="5195656"/>
          </a:xfrm>
        </p:spPr>
        <p:txBody>
          <a:bodyPr/>
          <a:lstStyle/>
          <a:p>
            <a:pPr marL="0" indent="0">
              <a:buNone/>
            </a:pPr>
            <a:r>
              <a:rPr lang="en-US" altLang="zh-CN" dirty="0" smtClean="0"/>
              <a:t>Q</a:t>
            </a:r>
            <a:r>
              <a:rPr lang="zh-CN" altLang="en-US" dirty="0" smtClean="0"/>
              <a:t>：</a:t>
            </a:r>
            <a:r>
              <a:rPr lang="en-US" altLang="zh-CN" dirty="0" smtClean="0"/>
              <a:t>Japan imports more meat and steel than France.</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en-US" altLang="zh-CN" dirty="0" smtClean="0"/>
              <a:t>At </a:t>
            </a:r>
            <a:r>
              <a:rPr lang="en-US" altLang="zh-CN" dirty="0"/>
              <a:t>the turn of the 20th century, agriculture and manufacturing were the two most important sectors almost everywhere, accounting for about 70% of total output in Germany, Italy and France, and 40-50% in America, Britain and Japan. International commerce was therefore dominated by raw materials, such as wheat, wood and iron ore, or processed commodities, such as meat and steel. But these sorts of products are heavy and bulky and the cost of transporting them relatively high.</a:t>
            </a:r>
            <a:r>
              <a:rPr lang="zh-CN" altLang="zh-CN" dirty="0" smtClean="0">
                <a:effectLst/>
              </a:rPr>
              <a:t> </a:t>
            </a:r>
            <a:endParaRPr kumimoji="1" lang="zh-CN" altLang="en-US" dirty="0"/>
          </a:p>
        </p:txBody>
      </p:sp>
    </p:spTree>
    <p:extLst>
      <p:ext uri="{BB962C8B-B14F-4D97-AF65-F5344CB8AC3E}">
        <p14:creationId xmlns:p14="http://schemas.microsoft.com/office/powerpoint/2010/main" val="976237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92820"/>
            <a:ext cx="10515600" cy="5084143"/>
          </a:xfrm>
        </p:spPr>
        <p:txBody>
          <a:bodyPr/>
          <a:lstStyle/>
          <a:p>
            <a:pPr marL="0" indent="0">
              <a:buNone/>
            </a:pPr>
            <a:r>
              <a:rPr lang="en-US" altLang="zh-CN" dirty="0" smtClean="0"/>
              <a:t>Q</a:t>
            </a:r>
            <a:r>
              <a:rPr lang="zh-CN" altLang="en-US" dirty="0" smtClean="0"/>
              <a:t>：</a:t>
            </a:r>
            <a:r>
              <a:rPr lang="en-US" altLang="zh-CN" dirty="0" smtClean="0"/>
              <a:t>Most countries continue to prefer to trade with nearby nations.</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zh-CN" altLang="zh-CN" dirty="0" smtClean="0"/>
              <a:t> </a:t>
            </a:r>
            <a:r>
              <a:rPr lang="en-US" altLang="zh-CN" dirty="0"/>
              <a:t>Countries still trade disproportionately with their geographic </a:t>
            </a:r>
            <a:r>
              <a:rPr lang="en-US" altLang="zh-CN" dirty="0" err="1"/>
              <a:t>neighbours</a:t>
            </a:r>
            <a:r>
              <a:rPr lang="en-US" altLang="zh-CN" dirty="0"/>
              <a:t>. Over time, however, world output has shifted into goods whose worth is unrelated to their size and weight. Today, it is finished manufactured products that dominate the flow of trade, and, thanks to technological advances such as lightweight components, manufactured goods themselves have tended to become lighter and less bulky. As a result, less transportation is required for every dollar's worth of imports or exports.</a:t>
            </a:r>
            <a:endParaRPr lang="zh-CN" altLang="zh-CN" dirty="0"/>
          </a:p>
          <a:p>
            <a:pPr marL="0" indent="0">
              <a:buNone/>
            </a:pPr>
            <a:endParaRPr kumimoji="1" lang="zh-CN" altLang="en-US" dirty="0"/>
          </a:p>
        </p:txBody>
      </p:sp>
    </p:spTree>
    <p:extLst>
      <p:ext uri="{BB962C8B-B14F-4D97-AF65-F5344CB8AC3E}">
        <p14:creationId xmlns:p14="http://schemas.microsoft.com/office/powerpoint/2010/main" val="18048034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25912"/>
            <a:ext cx="10515600" cy="5151051"/>
          </a:xfrm>
        </p:spPr>
        <p:txBody>
          <a:bodyPr/>
          <a:lstStyle/>
          <a:p>
            <a:pPr marL="0" indent="0">
              <a:buNone/>
            </a:pPr>
            <a:r>
              <a:rPr lang="en-US" altLang="zh-CN" dirty="0" smtClean="0"/>
              <a:t>Q</a:t>
            </a:r>
            <a:r>
              <a:rPr lang="zh-CN" altLang="en-US" dirty="0" smtClean="0"/>
              <a:t>：</a:t>
            </a:r>
            <a:r>
              <a:rPr lang="en-US" altLang="zh-CN" dirty="0" smtClean="0"/>
              <a:t> Small computer components are manufactured in Germany.</a:t>
            </a:r>
            <a:endParaRPr lang="zh-CN" altLang="en-US" dirty="0" smtClean="0"/>
          </a:p>
          <a:p>
            <a:pPr marL="0" indent="0">
              <a:buNone/>
            </a:pPr>
            <a:endParaRPr lang="zh-CN" altLang="en-US" dirty="0" smtClean="0"/>
          </a:p>
          <a:p>
            <a:pPr marL="0" indent="0">
              <a:buNone/>
            </a:pPr>
            <a:r>
              <a:rPr lang="en-US" altLang="zh-CN" dirty="0" smtClean="0"/>
              <a:t>P</a:t>
            </a:r>
            <a:r>
              <a:rPr lang="zh-CN" altLang="en-US" dirty="0" smtClean="0"/>
              <a:t>：</a:t>
            </a:r>
            <a:r>
              <a:rPr lang="en-US" altLang="zh-CN" dirty="0" smtClean="0"/>
              <a:t>To </a:t>
            </a:r>
            <a:r>
              <a:rPr lang="en-US" altLang="zh-CN" dirty="0"/>
              <a:t>see how this influences trade, consider the business of making disk drives for computers. Most of the world's disk-drive manufacturing is concentrated in South-east Asia. This is possible only because disk drives, while valuable, are small and light and so cost little to ship. Computer manufacturers in Japan or Texas will not face hugely bigger freight bills if they import drives from Singapore rather than purchasing them on the domestic market. Distance therefore poses no obstacle to the </a:t>
            </a:r>
            <a:r>
              <a:rPr lang="en-US" altLang="zh-CN" dirty="0" err="1"/>
              <a:t>globalisation</a:t>
            </a:r>
            <a:r>
              <a:rPr lang="en-US" altLang="zh-CN" dirty="0"/>
              <a:t> of the disk-drive industry. </a:t>
            </a:r>
            <a:endParaRPr lang="zh-CN" altLang="zh-CN" dirty="0" smtClean="0"/>
          </a:p>
          <a:p>
            <a:pPr marL="0" indent="0">
              <a:buNone/>
            </a:pPr>
            <a:endParaRPr kumimoji="1" lang="zh-CN" altLang="en-US" dirty="0"/>
          </a:p>
        </p:txBody>
      </p:sp>
    </p:spTree>
    <p:extLst>
      <p:ext uri="{BB962C8B-B14F-4D97-AF65-F5344CB8AC3E}">
        <p14:creationId xmlns:p14="http://schemas.microsoft.com/office/powerpoint/2010/main" val="1817105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92820"/>
            <a:ext cx="10515600" cy="5084143"/>
          </a:xfrm>
        </p:spPr>
        <p:txBody>
          <a:bodyPr>
            <a:normAutofit/>
          </a:bodyPr>
          <a:lstStyle/>
          <a:p>
            <a:pPr marL="0" indent="0">
              <a:buNone/>
            </a:pPr>
            <a:r>
              <a:rPr lang="en-US" altLang="zh-CN" dirty="0" smtClean="0"/>
              <a:t>Q</a:t>
            </a:r>
            <a:r>
              <a:rPr lang="zh-CN" altLang="en-US" dirty="0" smtClean="0"/>
              <a:t>：</a:t>
            </a:r>
            <a:r>
              <a:rPr lang="en-US" altLang="zh-CN" dirty="0" smtClean="0"/>
              <a:t>The </a:t>
            </a:r>
            <a:r>
              <a:rPr lang="en-US" altLang="zh-CN" dirty="0"/>
              <a:t>inhabitants of the Aleutian islands renamed their islands ‘</a:t>
            </a:r>
            <a:r>
              <a:rPr lang="en-US" altLang="zh-CN" dirty="0" err="1"/>
              <a:t>Aleyska</a:t>
            </a:r>
            <a:r>
              <a:rPr lang="en-US" altLang="zh-CN" dirty="0" smtClean="0"/>
              <a:t>.’</a:t>
            </a:r>
            <a:endParaRPr lang="zh-CN" altLang="en-US" dirty="0" smtClean="0"/>
          </a:p>
          <a:p>
            <a:pPr marL="0" indent="0">
              <a:buNone/>
            </a:pPr>
            <a:endParaRPr lang="zh-CN" altLang="en-US" dirty="0" smtClean="0"/>
          </a:p>
          <a:p>
            <a:pPr marL="0" indent="0">
              <a:buNone/>
            </a:pPr>
            <a:r>
              <a:rPr lang="en-US" altLang="zh-CN" dirty="0" smtClean="0"/>
              <a:t>P</a:t>
            </a:r>
            <a:r>
              <a:rPr lang="zh-CN" altLang="en-US" dirty="0" smtClean="0"/>
              <a:t>：</a:t>
            </a:r>
            <a:r>
              <a:rPr lang="en-US" altLang="zh-CN" dirty="0" smtClean="0"/>
              <a:t>More </a:t>
            </a:r>
            <a:r>
              <a:rPr lang="en-US" altLang="zh-CN" dirty="0"/>
              <a:t>than two hundred years ago, Russian explorers and fur hunters landed on the Aleutian Islands, a volcanic archipelago in the North Pacific, and learned of a land mass that lay farther to the north. The islands' native inhabitants called this land mass </a:t>
            </a:r>
            <a:r>
              <a:rPr lang="en-US" altLang="zh-CN" dirty="0" err="1"/>
              <a:t>Aleyska</a:t>
            </a:r>
            <a:r>
              <a:rPr lang="en-US" altLang="zh-CN" dirty="0"/>
              <a:t>, the 'Great Land'; today, we know it as Alaska.</a:t>
            </a:r>
            <a:endParaRPr lang="zh-CN" altLang="zh-CN" dirty="0"/>
          </a:p>
          <a:p>
            <a:pPr marL="0" indent="0">
              <a:buNone/>
            </a:pPr>
            <a:endParaRPr kumimoji="1" lang="zh-CN" altLang="en-US" dirty="0"/>
          </a:p>
        </p:txBody>
      </p:sp>
    </p:spTree>
    <p:extLst>
      <p:ext uri="{BB962C8B-B14F-4D97-AF65-F5344CB8AC3E}">
        <p14:creationId xmlns:p14="http://schemas.microsoft.com/office/powerpoint/2010/main" val="838406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pPr marL="0" indent="0">
              <a:buNone/>
            </a:pPr>
            <a:r>
              <a:rPr lang="en-US" altLang="zh-CN" dirty="0" smtClean="0"/>
              <a:t>Q1</a:t>
            </a:r>
            <a:r>
              <a:rPr lang="zh-CN" altLang="en-US" dirty="0" smtClean="0"/>
              <a:t>：</a:t>
            </a:r>
            <a:r>
              <a:rPr lang="en-US" altLang="zh-CN" dirty="0" smtClean="0"/>
              <a:t>In </a:t>
            </a:r>
            <a:r>
              <a:rPr lang="en-US" altLang="zh-CN" dirty="0"/>
              <a:t>the Tsimshian language contains both older and newer systems of counting.</a:t>
            </a:r>
            <a:r>
              <a:rPr lang="zh-CN" altLang="zh-CN" dirty="0" smtClean="0">
                <a:effectLst/>
              </a:rPr>
              <a:t> </a:t>
            </a:r>
            <a:endParaRPr lang="zh-CN" altLang="en-US" dirty="0" smtClean="0">
              <a:effectLst/>
            </a:endParaRPr>
          </a:p>
          <a:p>
            <a:pPr marL="0" indent="0">
              <a:buNone/>
            </a:pPr>
            <a:endParaRPr lang="zh-CN" altLang="en-US" dirty="0" smtClean="0">
              <a:effectLst/>
            </a:endParaRPr>
          </a:p>
          <a:p>
            <a:pPr marL="0" indent="0">
              <a:buNone/>
            </a:pPr>
            <a:r>
              <a:rPr lang="en-US" altLang="zh-CN" dirty="0" smtClean="0"/>
              <a:t>Q2</a:t>
            </a:r>
            <a:r>
              <a:rPr lang="zh-CN" altLang="en-US" dirty="0" smtClean="0"/>
              <a:t>：</a:t>
            </a:r>
            <a:r>
              <a:rPr lang="en-US" altLang="zh-CN" dirty="0" smtClean="0"/>
              <a:t>The </a:t>
            </a:r>
            <a:r>
              <a:rPr lang="en-US" altLang="zh-CN" dirty="0"/>
              <a:t>Americans and Australians have co-operated on joint research projects.</a:t>
            </a:r>
            <a:r>
              <a:rPr lang="zh-CN" altLang="zh-CN" dirty="0" smtClean="0">
                <a:effectLst/>
              </a:rPr>
              <a:t> </a:t>
            </a:r>
            <a:endParaRPr lang="zh-CN" altLang="en-US" dirty="0" smtClean="0">
              <a:effectLst/>
            </a:endParaRPr>
          </a:p>
          <a:p>
            <a:pPr marL="0" indent="0">
              <a:buNone/>
            </a:pPr>
            <a:endParaRPr kumimoji="1" lang="zh-CN" altLang="en-US" dirty="0"/>
          </a:p>
          <a:p>
            <a:pPr marL="0" indent="0">
              <a:buNone/>
            </a:pPr>
            <a:r>
              <a:rPr kumimoji="1" lang="zh-CN" altLang="en-US" dirty="0" smtClean="0"/>
              <a:t>如何划</a:t>
            </a:r>
            <a:r>
              <a:rPr kumimoji="1" lang="en-US" altLang="zh-CN" dirty="0" smtClean="0"/>
              <a:t>ABC</a:t>
            </a:r>
            <a:endParaRPr kumimoji="1" lang="zh-CN" altLang="en-US" dirty="0"/>
          </a:p>
        </p:txBody>
      </p:sp>
    </p:spTree>
    <p:extLst>
      <p:ext uri="{BB962C8B-B14F-4D97-AF65-F5344CB8AC3E}">
        <p14:creationId xmlns:p14="http://schemas.microsoft.com/office/powerpoint/2010/main" val="10540448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25912"/>
            <a:ext cx="10515600" cy="5151051"/>
          </a:xfrm>
        </p:spPr>
        <p:txBody>
          <a:bodyPr/>
          <a:lstStyle/>
          <a:p>
            <a:pPr marL="0" indent="0">
              <a:buNone/>
            </a:pPr>
            <a:r>
              <a:rPr lang="en-US" altLang="zh-CN" dirty="0" smtClean="0"/>
              <a:t>Q</a:t>
            </a:r>
            <a:r>
              <a:rPr lang="zh-CN" altLang="en-US" dirty="0" smtClean="0"/>
              <a:t>：</a:t>
            </a:r>
            <a:r>
              <a:rPr lang="zh-CN" altLang="zh-CN" dirty="0" smtClean="0"/>
              <a:t> </a:t>
            </a:r>
            <a:r>
              <a:rPr lang="en-US" altLang="zh-CN" dirty="0"/>
              <a:t>Early peoples found it easier to count by using their fingers rather than a group of pebbles.</a:t>
            </a:r>
            <a:r>
              <a:rPr lang="zh-CN" altLang="zh-CN" dirty="0" smtClean="0">
                <a:effectLst/>
              </a:rPr>
              <a:t> </a:t>
            </a:r>
            <a:endParaRPr lang="zh-CN" altLang="en-US" dirty="0" smtClean="0">
              <a:effectLst/>
            </a:endParaRPr>
          </a:p>
          <a:p>
            <a:pPr marL="0" indent="0">
              <a:buNone/>
            </a:pPr>
            <a:endParaRPr lang="zh-CN" altLang="en-US" dirty="0" smtClean="0">
              <a:effectLst/>
            </a:endParaRPr>
          </a:p>
          <a:p>
            <a:pPr marL="0" indent="0">
              <a:buNone/>
            </a:pPr>
            <a:r>
              <a:rPr lang="en-US" altLang="zh-CN" dirty="0" smtClean="0"/>
              <a:t>P</a:t>
            </a:r>
            <a:r>
              <a:rPr lang="zh-CN" altLang="en-US" dirty="0" smtClean="0"/>
              <a:t>：</a:t>
            </a:r>
            <a:r>
              <a:rPr lang="en-US" altLang="zh-CN" dirty="0" smtClean="0"/>
              <a:t>Intermixed </a:t>
            </a:r>
            <a:r>
              <a:rPr lang="en-US" altLang="zh-CN" dirty="0"/>
              <a:t>with the development of a number sense is the development of an ability to count. Counting is not directly related to the formation of a number concept because it is possible to count by matching the items being counted against a group of pebbles, grains of corn, or the counter's fingers. </a:t>
            </a:r>
            <a:endParaRPr kumimoji="1" lang="zh-CN" altLang="en-US" dirty="0"/>
          </a:p>
        </p:txBody>
      </p:sp>
    </p:spTree>
    <p:extLst>
      <p:ext uri="{BB962C8B-B14F-4D97-AF65-F5344CB8AC3E}">
        <p14:creationId xmlns:p14="http://schemas.microsoft.com/office/powerpoint/2010/main" val="15625286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758282"/>
            <a:ext cx="10558346" cy="7895063"/>
          </a:xfrm>
        </p:spPr>
        <p:txBody>
          <a:bodyPr/>
          <a:lstStyle/>
          <a:p>
            <a:pPr marL="0" indent="0">
              <a:buNone/>
            </a:pPr>
            <a:r>
              <a:rPr lang="en-US" altLang="zh-CN" dirty="0" smtClean="0"/>
              <a:t>Q</a:t>
            </a:r>
            <a:r>
              <a:rPr lang="zh-CN" altLang="en-US" dirty="0" smtClean="0"/>
              <a:t>：</a:t>
            </a:r>
            <a:r>
              <a:rPr lang="en-US" altLang="zh-CN" dirty="0" smtClean="0"/>
              <a:t>Ants </a:t>
            </a:r>
            <a:r>
              <a:rPr lang="en-US" altLang="zh-CN" dirty="0"/>
              <a:t>can build large cities more quickly than humans do</a:t>
            </a:r>
            <a:r>
              <a:rPr lang="en-US" altLang="zh-CN" dirty="0" smtClean="0"/>
              <a:t>.</a:t>
            </a:r>
            <a:endParaRPr lang="zh-CN" altLang="en-US" dirty="0" smtClean="0"/>
          </a:p>
          <a:p>
            <a:pPr marL="0" indent="0">
              <a:buNone/>
            </a:pPr>
            <a:endParaRPr lang="zh-CN" altLang="zh-CN" dirty="0"/>
          </a:p>
          <a:p>
            <a:pPr marL="0" indent="0">
              <a:buNone/>
            </a:pPr>
            <a:r>
              <a:rPr lang="en-US" altLang="zh-CN" dirty="0" smtClean="0"/>
              <a:t>P</a:t>
            </a:r>
            <a:r>
              <a:rPr lang="zh-CN" altLang="en-US" dirty="0" smtClean="0"/>
              <a:t>：</a:t>
            </a:r>
            <a:r>
              <a:rPr lang="en-US" altLang="zh-CN" dirty="0" smtClean="0"/>
              <a:t>When </a:t>
            </a:r>
            <a:r>
              <a:rPr lang="en-US" altLang="zh-CN" dirty="0"/>
              <a:t>we survey Mexico City, Tokyo, Los Angeles, we are amazed at what has been accomplished by humans. Yet </a:t>
            </a:r>
            <a:r>
              <a:rPr lang="en-US" altLang="zh-CN" dirty="0" err="1"/>
              <a:t>Hoelldobler</a:t>
            </a:r>
            <a:r>
              <a:rPr lang="en-US" altLang="zh-CN" dirty="0"/>
              <a:t> and Wilson's magnificent work for ant lovers, The Ants, describes a </a:t>
            </a:r>
            <a:r>
              <a:rPr lang="en-US" altLang="zh-CN" dirty="0" err="1"/>
              <a:t>supercolony</a:t>
            </a:r>
            <a:r>
              <a:rPr lang="en-US" altLang="zh-CN" dirty="0"/>
              <a:t> of the ant Formica </a:t>
            </a:r>
            <a:r>
              <a:rPr lang="en-US" altLang="zh-CN" dirty="0" err="1"/>
              <a:t>yessensis</a:t>
            </a:r>
            <a:r>
              <a:rPr lang="en-US" altLang="zh-CN" dirty="0"/>
              <a:t> on the Ishikari Coast of Hokkaido. This 'megalopolis' was reported to be composed of 360 million workers and a million queens living in 4,500 interconnected nests across a territory of 2.7 square </a:t>
            </a:r>
            <a:r>
              <a:rPr lang="en-US" altLang="zh-CN" dirty="0" err="1"/>
              <a:t>kilometres</a:t>
            </a:r>
            <a:r>
              <a:rPr lang="en-US" altLang="zh-CN" dirty="0"/>
              <a:t>.</a:t>
            </a:r>
            <a:endParaRPr lang="zh-CN" altLang="zh-CN" dirty="0"/>
          </a:p>
          <a:p>
            <a:pPr marL="0" indent="0">
              <a:buNone/>
            </a:pPr>
            <a:endParaRPr kumimoji="1" lang="zh-CN" altLang="en-US" dirty="0"/>
          </a:p>
        </p:txBody>
      </p:sp>
    </p:spTree>
    <p:extLst>
      <p:ext uri="{BB962C8B-B14F-4D97-AF65-F5344CB8AC3E}">
        <p14:creationId xmlns:p14="http://schemas.microsoft.com/office/powerpoint/2010/main" val="483980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959005"/>
            <a:ext cx="10515600" cy="5217958"/>
          </a:xfrm>
        </p:spPr>
        <p:txBody>
          <a:bodyPr>
            <a:normAutofit/>
          </a:bodyPr>
          <a:lstStyle/>
          <a:p>
            <a:pPr marL="0" indent="0">
              <a:buNone/>
            </a:pPr>
            <a:r>
              <a:rPr lang="en-US" altLang="zh-CN" dirty="0" smtClean="0"/>
              <a:t>Q</a:t>
            </a:r>
            <a:r>
              <a:rPr lang="zh-CN" altLang="en-US" dirty="0" smtClean="0"/>
              <a:t>：</a:t>
            </a:r>
            <a:r>
              <a:rPr lang="en-US" altLang="zh-CN" dirty="0" smtClean="0"/>
              <a:t>Alaska’s fisheries are owned by some of the world’s largest companies.</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en-US" altLang="zh-CN" dirty="0" smtClean="0"/>
              <a:t>The </a:t>
            </a:r>
            <a:r>
              <a:rPr lang="en-US" altLang="zh-CN" dirty="0"/>
              <a:t>forty-ninth state to join the United States of America (in 1959), Alaska is fully one-fifth the size of the mainland 48 states combined. It shares, with Canada, the second longest river system in North America and has over half the coastline of the United States. The rivers feed into the Bering Sea and Gulf of Alaska—cold, nutrient-rich waters which support tens of millions of seabirds, and over 400 species of fish, shellfish, crustaceans, and </a:t>
            </a:r>
            <a:r>
              <a:rPr lang="en-US" altLang="zh-CN" dirty="0" err="1"/>
              <a:t>molluscs</a:t>
            </a:r>
            <a:r>
              <a:rPr lang="en-US" altLang="zh-CN" dirty="0"/>
              <a:t>. Taking advantage of this rich bounty, Alaska's commercial fisheries have developed into some of the largest in the world.</a:t>
            </a:r>
            <a:endParaRPr lang="zh-CN" altLang="zh-CN" dirty="0"/>
          </a:p>
          <a:p>
            <a:pPr marL="0" indent="0">
              <a:buNone/>
            </a:pPr>
            <a:endParaRPr kumimoji="1" lang="zh-CN" altLang="en-US" dirty="0"/>
          </a:p>
        </p:txBody>
      </p:sp>
    </p:spTree>
    <p:extLst>
      <p:ext uri="{BB962C8B-B14F-4D97-AF65-F5344CB8AC3E}">
        <p14:creationId xmlns:p14="http://schemas.microsoft.com/office/powerpoint/2010/main" val="1688871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70517"/>
            <a:ext cx="10515600" cy="5106446"/>
          </a:xfrm>
        </p:spPr>
        <p:txBody>
          <a:bodyPr/>
          <a:lstStyle/>
          <a:p>
            <a:pPr marL="0" indent="0">
              <a:buNone/>
            </a:pPr>
            <a:r>
              <a:rPr lang="en-US" altLang="zh-CN" dirty="0" smtClean="0"/>
              <a:t>Q</a:t>
            </a:r>
            <a:r>
              <a:rPr lang="zh-CN" altLang="en-US" dirty="0" smtClean="0"/>
              <a:t>：</a:t>
            </a:r>
            <a:r>
              <a:rPr lang="en-US" altLang="zh-CN" dirty="0" smtClean="0"/>
              <a:t>Life in Alaska is dependent on salmon.</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en-US" altLang="zh-CN" dirty="0" smtClean="0"/>
              <a:t>According </a:t>
            </a:r>
            <a:r>
              <a:rPr lang="en-US" altLang="zh-CN" dirty="0"/>
              <a:t>to the Alaska Department of Fish and Game (ADF&amp;G), Alaska's commercial fisheries landed hundreds of thousands of </a:t>
            </a:r>
            <a:r>
              <a:rPr lang="en-US" altLang="zh-CN" dirty="0" err="1"/>
              <a:t>tonnes</a:t>
            </a:r>
            <a:r>
              <a:rPr lang="en-US" altLang="zh-CN" dirty="0"/>
              <a:t> of shellfish and herring, and well over a million </a:t>
            </a:r>
            <a:r>
              <a:rPr lang="en-US" altLang="zh-CN" dirty="0" err="1"/>
              <a:t>tonnes</a:t>
            </a:r>
            <a:r>
              <a:rPr lang="en-US" altLang="zh-CN" dirty="0"/>
              <a:t> of </a:t>
            </a:r>
            <a:r>
              <a:rPr lang="en-US" altLang="zh-CN" dirty="0" err="1"/>
              <a:t>groundfish</a:t>
            </a:r>
            <a:r>
              <a:rPr lang="en-US" altLang="zh-CN" dirty="0"/>
              <a:t> (cod, sole, perch and </a:t>
            </a:r>
            <a:r>
              <a:rPr lang="en-US" altLang="zh-CN" dirty="0" err="1"/>
              <a:t>pollock</a:t>
            </a:r>
            <a:r>
              <a:rPr lang="en-US" altLang="zh-CN" dirty="0"/>
              <a:t>) in 2000. The true cultural heart and soul of Alaska's fisheries, however, is salmon. 'Salmon,' notes writer Susan Ewing in The Great Alaska Nature </a:t>
            </a:r>
            <a:r>
              <a:rPr lang="en-US" altLang="zh-CN" dirty="0" err="1"/>
              <a:t>Factbook</a:t>
            </a:r>
            <a:r>
              <a:rPr lang="en-US" altLang="zh-CN" dirty="0"/>
              <a:t>, 'pump through Alaska like blood through a heart, bringing rhythmic, circulating nourishment to land, animals and people.' </a:t>
            </a:r>
            <a:endParaRPr kumimoji="1" lang="zh-CN" altLang="en-US" dirty="0"/>
          </a:p>
        </p:txBody>
      </p:sp>
    </p:spTree>
    <p:extLst>
      <p:ext uri="{BB962C8B-B14F-4D97-AF65-F5344CB8AC3E}">
        <p14:creationId xmlns:p14="http://schemas.microsoft.com/office/powerpoint/2010/main" val="119574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182029"/>
            <a:ext cx="10515600" cy="4994934"/>
          </a:xfrm>
        </p:spPr>
        <p:txBody>
          <a:bodyPr/>
          <a:lstStyle/>
          <a:p>
            <a:pPr marL="0" indent="0">
              <a:buNone/>
            </a:pPr>
            <a:r>
              <a:rPr lang="en-US" altLang="zh-CN" dirty="0" smtClean="0"/>
              <a:t>Q</a:t>
            </a:r>
            <a:r>
              <a:rPr lang="zh-CN" altLang="en-US" dirty="0" smtClean="0"/>
              <a:t>：</a:t>
            </a:r>
            <a:r>
              <a:rPr lang="en-US" altLang="zh-CN" dirty="0" smtClean="0"/>
              <a:t>Ninety per cent of all Pacific salmon caught are sockeye or pink salmon.</a:t>
            </a:r>
            <a:endParaRPr lang="zh-CN" altLang="en-US" dirty="0" smtClean="0"/>
          </a:p>
          <a:p>
            <a:pPr marL="0" indent="0">
              <a:buNone/>
            </a:pPr>
            <a:endParaRPr lang="zh-CN" altLang="en-US" dirty="0" smtClean="0"/>
          </a:p>
          <a:p>
            <a:pPr marL="0" indent="0">
              <a:buNone/>
            </a:pPr>
            <a:r>
              <a:rPr lang="en-US" altLang="zh-CN" dirty="0" smtClean="0"/>
              <a:t>P</a:t>
            </a:r>
            <a:r>
              <a:rPr lang="zh-CN" altLang="en-US" dirty="0" smtClean="0"/>
              <a:t>：</a:t>
            </a:r>
            <a:r>
              <a:rPr lang="en-US" altLang="zh-CN" dirty="0" smtClean="0"/>
              <a:t>All </a:t>
            </a:r>
            <a:r>
              <a:rPr lang="en-US" altLang="zh-CN" dirty="0"/>
              <a:t>five species of Pacific salmon—chinook, or king; chum, or dog; </a:t>
            </a:r>
            <a:r>
              <a:rPr lang="en-US" altLang="zh-CN" dirty="0" err="1"/>
              <a:t>coho</a:t>
            </a:r>
            <a:r>
              <a:rPr lang="en-US" altLang="zh-CN" dirty="0"/>
              <a:t>, or silver; sockeye, or red; and pink, or humpback—spawn** in Alaskan waters, and 90% of all Pacific salmon commercially caught in North America are produced there. </a:t>
            </a:r>
            <a:endParaRPr lang="zh-CN" altLang="zh-CN" dirty="0" smtClean="0"/>
          </a:p>
          <a:p>
            <a:endParaRPr kumimoji="1" lang="zh-CN" altLang="en-US" dirty="0"/>
          </a:p>
        </p:txBody>
      </p:sp>
    </p:spTree>
    <p:extLst>
      <p:ext uri="{BB962C8B-B14F-4D97-AF65-F5344CB8AC3E}">
        <p14:creationId xmlns:p14="http://schemas.microsoft.com/office/powerpoint/2010/main" val="398163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226634"/>
            <a:ext cx="10515600" cy="4950329"/>
          </a:xfrm>
        </p:spPr>
        <p:txBody>
          <a:bodyPr/>
          <a:lstStyle/>
          <a:p>
            <a:pPr marL="0" indent="0">
              <a:buNone/>
            </a:pPr>
            <a:r>
              <a:rPr lang="en-US" altLang="zh-CN" dirty="0" smtClean="0"/>
              <a:t>Q</a:t>
            </a:r>
            <a:r>
              <a:rPr lang="zh-CN" altLang="en-US" dirty="0" smtClean="0"/>
              <a:t>：</a:t>
            </a:r>
            <a:r>
              <a:rPr lang="en-US" altLang="zh-CN" dirty="0" smtClean="0"/>
              <a:t>More than 320,000 </a:t>
            </a:r>
            <a:r>
              <a:rPr lang="en-US" altLang="zh-CN" dirty="0" err="1" smtClean="0"/>
              <a:t>tonnes</a:t>
            </a:r>
            <a:r>
              <a:rPr lang="en-US" altLang="zh-CN" dirty="0" smtClean="0"/>
              <a:t> of salmon were caught in Alaska in 2000.</a:t>
            </a:r>
            <a:endParaRPr lang="zh-CN" altLang="zh-CN" dirty="0" smtClean="0"/>
          </a:p>
          <a:p>
            <a:pPr marL="0" indent="0">
              <a:buNone/>
            </a:pPr>
            <a:endParaRPr lang="zh-CN" altLang="en-US" dirty="0" smtClean="0"/>
          </a:p>
          <a:p>
            <a:pPr marL="0" indent="0">
              <a:buNone/>
            </a:pPr>
            <a:r>
              <a:rPr lang="en-US" altLang="zh-CN" dirty="0" smtClean="0"/>
              <a:t>P</a:t>
            </a:r>
            <a:r>
              <a:rPr lang="zh-CN" altLang="en-US" dirty="0" smtClean="0"/>
              <a:t>：</a:t>
            </a:r>
            <a:r>
              <a:rPr lang="en-US" altLang="zh-CN" dirty="0" smtClean="0"/>
              <a:t>During </a:t>
            </a:r>
            <a:r>
              <a:rPr lang="en-US" altLang="zh-CN" dirty="0"/>
              <a:t>2000, commercial catches of Pacific salmon in Alaska exceeded 320,000 </a:t>
            </a:r>
            <a:r>
              <a:rPr lang="en-US" altLang="zh-CN" dirty="0" err="1"/>
              <a:t>tonnes</a:t>
            </a:r>
            <a:r>
              <a:rPr lang="en-US" altLang="zh-CN" dirty="0"/>
              <a:t>, with an ex-vessel value of over $US260 million.</a:t>
            </a:r>
            <a:endParaRPr lang="zh-CN" altLang="zh-CN" dirty="0"/>
          </a:p>
          <a:p>
            <a:pPr marL="0" indent="0">
              <a:buNone/>
            </a:pPr>
            <a:endParaRPr kumimoji="1" lang="zh-CN" altLang="en-US" dirty="0"/>
          </a:p>
        </p:txBody>
      </p:sp>
    </p:spTree>
    <p:extLst>
      <p:ext uri="{BB962C8B-B14F-4D97-AF65-F5344CB8AC3E}">
        <p14:creationId xmlns:p14="http://schemas.microsoft.com/office/powerpoint/2010/main" val="171109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03610"/>
            <a:ext cx="10515600" cy="5173353"/>
          </a:xfrm>
        </p:spPr>
        <p:txBody>
          <a:bodyPr/>
          <a:lstStyle/>
          <a:p>
            <a:pPr marL="0" indent="0">
              <a:buNone/>
            </a:pPr>
            <a:r>
              <a:rPr lang="en-US" altLang="zh-CN" dirty="0" smtClean="0"/>
              <a:t>Q</a:t>
            </a:r>
            <a:r>
              <a:rPr lang="zh-CN" altLang="en-US" dirty="0" smtClean="0"/>
              <a:t>：</a:t>
            </a:r>
            <a:r>
              <a:rPr lang="en-US" altLang="zh-CN" dirty="0" smtClean="0"/>
              <a:t>Between 1940 and 1959, there was a sharp decrease in Alaska’s salmon population.</a:t>
            </a:r>
            <a:endParaRPr lang="zh-CN" altLang="en-US" dirty="0" smtClean="0"/>
          </a:p>
          <a:p>
            <a:pPr marL="0" indent="0">
              <a:buNone/>
            </a:pPr>
            <a:endParaRPr lang="zh-CN" altLang="zh-CN" dirty="0" smtClean="0"/>
          </a:p>
          <a:p>
            <a:pPr marL="0" indent="0">
              <a:buNone/>
            </a:pPr>
            <a:r>
              <a:rPr lang="en-US" altLang="zh-CN" dirty="0" smtClean="0"/>
              <a:t>P</a:t>
            </a:r>
            <a:r>
              <a:rPr lang="zh-CN" altLang="en-US" dirty="0" smtClean="0"/>
              <a:t>：</a:t>
            </a:r>
            <a:r>
              <a:rPr lang="en-US" altLang="zh-CN" dirty="0" smtClean="0"/>
              <a:t>Catches </a:t>
            </a:r>
            <a:r>
              <a:rPr lang="en-US" altLang="zh-CN" dirty="0"/>
              <a:t>have not always been so healthy. Between 1940 and 1959, overfishing led to crashes in salmon populations so severe that in 1953 Alaska was declared a federal disaster area.</a:t>
            </a:r>
            <a:r>
              <a:rPr lang="zh-CN" altLang="zh-CN" dirty="0" smtClean="0">
                <a:effectLst/>
              </a:rPr>
              <a:t> </a:t>
            </a:r>
            <a:endParaRPr kumimoji="1" lang="zh-CN" altLang="en-US" dirty="0"/>
          </a:p>
        </p:txBody>
      </p:sp>
    </p:spTree>
    <p:extLst>
      <p:ext uri="{BB962C8B-B14F-4D97-AF65-F5344CB8AC3E}">
        <p14:creationId xmlns:p14="http://schemas.microsoft.com/office/powerpoint/2010/main" val="460868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137424"/>
            <a:ext cx="10515600" cy="5039539"/>
          </a:xfrm>
        </p:spPr>
        <p:txBody>
          <a:bodyPr/>
          <a:lstStyle/>
          <a:p>
            <a:pPr marL="0" indent="0">
              <a:buNone/>
            </a:pPr>
            <a:r>
              <a:rPr lang="en-US" altLang="zh-CN" dirty="0" smtClean="0"/>
              <a:t>Q</a:t>
            </a:r>
            <a:r>
              <a:rPr lang="zh-CN" altLang="en-US" dirty="0" smtClean="0"/>
              <a:t>：</a:t>
            </a:r>
            <a:r>
              <a:rPr lang="en-US" altLang="zh-CN" dirty="0" smtClean="0"/>
              <a:t>During the 1990s, the average number of salmon caught each year was 100 million.</a:t>
            </a:r>
            <a:endParaRPr lang="zh-CN" altLang="en-US" dirty="0" smtClean="0"/>
          </a:p>
          <a:p>
            <a:pPr marL="0" indent="0">
              <a:buNone/>
            </a:pPr>
            <a:endParaRPr lang="zh-CN" altLang="en-US" dirty="0" smtClean="0"/>
          </a:p>
          <a:p>
            <a:pPr marL="0" indent="0">
              <a:buNone/>
            </a:pPr>
            <a:r>
              <a:rPr lang="en-US" altLang="zh-CN" dirty="0" smtClean="0"/>
              <a:t>P</a:t>
            </a:r>
            <a:r>
              <a:rPr lang="zh-CN" altLang="en-US" dirty="0" smtClean="0"/>
              <a:t>：</a:t>
            </a:r>
            <a:r>
              <a:rPr lang="en-US" altLang="zh-CN" dirty="0" smtClean="0"/>
              <a:t>Over </a:t>
            </a:r>
            <a:r>
              <a:rPr lang="en-US" altLang="zh-CN" dirty="0"/>
              <a:t>the next few decades average catches steadily increased as a result of this policy of sustainable management, until, during the 1990s, annual harvests were well in excess of 100 million, and on several occasions over 200 million fish.</a:t>
            </a:r>
            <a:r>
              <a:rPr lang="zh-CN" altLang="zh-CN" dirty="0" smtClean="0">
                <a:effectLst/>
              </a:rPr>
              <a:t> </a:t>
            </a:r>
            <a:endParaRPr lang="zh-CN" altLang="zh-CN" dirty="0" smtClean="0"/>
          </a:p>
          <a:p>
            <a:pPr marL="0" indent="0">
              <a:buNone/>
            </a:pPr>
            <a:endParaRPr kumimoji="1" lang="zh-CN" altLang="en-US" dirty="0"/>
          </a:p>
        </p:txBody>
      </p:sp>
    </p:spTree>
    <p:extLst>
      <p:ext uri="{BB962C8B-B14F-4D97-AF65-F5344CB8AC3E}">
        <p14:creationId xmlns:p14="http://schemas.microsoft.com/office/powerpoint/2010/main" val="520974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1003610"/>
            <a:ext cx="10515600" cy="5173353"/>
          </a:xfrm>
        </p:spPr>
        <p:txBody>
          <a:bodyPr>
            <a:normAutofit/>
          </a:bodyPr>
          <a:lstStyle/>
          <a:p>
            <a:pPr marL="0" indent="0">
              <a:buNone/>
            </a:pPr>
            <a:r>
              <a:rPr lang="en-US" altLang="zh-CN" dirty="0" smtClean="0"/>
              <a:t>Q</a:t>
            </a:r>
            <a:r>
              <a:rPr lang="zh-CN" altLang="en-US" dirty="0" smtClean="0"/>
              <a:t>：</a:t>
            </a:r>
            <a:r>
              <a:rPr lang="en-US" altLang="zh-CN" dirty="0" smtClean="0"/>
              <a:t>Water </a:t>
            </a:r>
            <a:r>
              <a:rPr lang="en-US" altLang="zh-CN" dirty="0"/>
              <a:t>use per person is higher in the industrial world than it was in Ancient Rome</a:t>
            </a:r>
            <a:r>
              <a:rPr lang="en-US" altLang="zh-CN" dirty="0" smtClean="0"/>
              <a:t>.</a:t>
            </a:r>
            <a:endParaRPr lang="zh-CN" altLang="en-US" dirty="0" smtClean="0"/>
          </a:p>
          <a:p>
            <a:pPr marL="0" indent="0">
              <a:buNone/>
            </a:pPr>
            <a:endParaRPr lang="zh-CN" altLang="zh-CN" dirty="0"/>
          </a:p>
          <a:p>
            <a:pPr marL="0" indent="0">
              <a:buNone/>
            </a:pPr>
            <a:r>
              <a:rPr lang="en-US" altLang="zh-CN" dirty="0" smtClean="0"/>
              <a:t>P</a:t>
            </a:r>
            <a:r>
              <a:rPr lang="zh-CN" altLang="en-US" dirty="0" smtClean="0"/>
              <a:t>：</a:t>
            </a:r>
            <a:r>
              <a:rPr lang="en-US" altLang="zh-CN" dirty="0" smtClean="0"/>
              <a:t>The </a:t>
            </a:r>
            <a:r>
              <a:rPr lang="en-US" altLang="zh-CN" dirty="0"/>
              <a:t>history of human </a:t>
            </a:r>
            <a:r>
              <a:rPr lang="en-US" altLang="zh-CN" dirty="0" err="1"/>
              <a:t>civilisation</a:t>
            </a:r>
            <a:r>
              <a:rPr lang="en-US" altLang="zh-CN" dirty="0"/>
              <a:t> is entwined with the history of the ways we have learned to manipulate water resources. As towns gradually expanded, water was brought from increasingly remote sources, leading to sophisticated engineering efforts such as dams and aqueducts. At the height of the Roman Empire, nine major systems, with an innovative layout of pipes and well-built sewers, supplied the occupants of Rome with as much water per person as is provided in many parts of the industrial world today.</a:t>
            </a:r>
            <a:r>
              <a:rPr lang="zh-CN" altLang="zh-CN" dirty="0" smtClean="0">
                <a:effectLst/>
              </a:rPr>
              <a:t> </a:t>
            </a:r>
            <a:endParaRPr kumimoji="1" lang="zh-CN" altLang="en-US" dirty="0"/>
          </a:p>
        </p:txBody>
      </p:sp>
    </p:spTree>
    <p:extLst>
      <p:ext uri="{BB962C8B-B14F-4D97-AF65-F5344CB8AC3E}">
        <p14:creationId xmlns:p14="http://schemas.microsoft.com/office/powerpoint/2010/main" val="2087725601"/>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TotalTime>
  <Words>1671</Words>
  <Application>Microsoft Macintosh PowerPoint</Application>
  <PresentationFormat>宽屏</PresentationFormat>
  <Paragraphs>67</Paragraphs>
  <Slides>22</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22</vt:i4>
      </vt:variant>
    </vt:vector>
  </HeadingPairs>
  <TitlesOfParts>
    <vt:vector size="27" baseType="lpstr">
      <vt:lpstr>Calibri</vt:lpstr>
      <vt:lpstr>Calibri Light</vt:lpstr>
      <vt:lpstr>宋体</vt:lpstr>
      <vt:lpstr>Arial</vt:lpstr>
      <vt:lpstr>Office 主题</vt:lpstr>
      <vt:lpstr>判断真题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判断真题</dc:title>
  <dc:creator>Microsoft Office 用户</dc:creator>
  <cp:lastModifiedBy>Microsoft Office 用户</cp:lastModifiedBy>
  <cp:revision>5</cp:revision>
  <dcterms:created xsi:type="dcterms:W3CDTF">2018-06-27T16:41:05Z</dcterms:created>
  <dcterms:modified xsi:type="dcterms:W3CDTF">2018-06-27T17:21:11Z</dcterms:modified>
</cp:coreProperties>
</file>