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784" r:id="rId3"/>
    <p:sldId id="259" r:id="rId4"/>
    <p:sldId id="654" r:id="rId5"/>
    <p:sldId id="647" r:id="rId6"/>
    <p:sldId id="655" r:id="rId7"/>
    <p:sldId id="656" r:id="rId8"/>
    <p:sldId id="657" r:id="rId9"/>
    <p:sldId id="658" r:id="rId10"/>
    <p:sldId id="659" r:id="rId11"/>
    <p:sldId id="660" r:id="rId12"/>
    <p:sldId id="661" r:id="rId13"/>
    <p:sldId id="662" r:id="rId14"/>
    <p:sldId id="663" r:id="rId15"/>
    <p:sldId id="265" r:id="rId16"/>
    <p:sldId id="649" r:id="rId17"/>
    <p:sldId id="650" r:id="rId18"/>
    <p:sldId id="653" r:id="rId19"/>
    <p:sldId id="651" r:id="rId20"/>
    <p:sldId id="652" r:id="rId21"/>
    <p:sldId id="681" r:id="rId22"/>
    <p:sldId id="721" r:id="rId23"/>
    <p:sldId id="722" r:id="rId24"/>
    <p:sldId id="683" r:id="rId25"/>
    <p:sldId id="296" r:id="rId26"/>
    <p:sldId id="684" r:id="rId27"/>
    <p:sldId id="302" r:id="rId28"/>
    <p:sldId id="303" r:id="rId29"/>
    <p:sldId id="304" r:id="rId30"/>
    <p:sldId id="682" r:id="rId31"/>
    <p:sldId id="686" r:id="rId32"/>
    <p:sldId id="687" r:id="rId33"/>
    <p:sldId id="688" r:id="rId34"/>
    <p:sldId id="689" r:id="rId35"/>
    <p:sldId id="679" r:id="rId36"/>
    <p:sldId id="616" r:id="rId37"/>
    <p:sldId id="723" r:id="rId38"/>
    <p:sldId id="617" r:id="rId39"/>
    <p:sldId id="785" r:id="rId40"/>
    <p:sldId id="691" r:id="rId41"/>
    <p:sldId id="690" r:id="rId42"/>
    <p:sldId id="697" r:id="rId43"/>
    <p:sldId id="696" r:id="rId44"/>
    <p:sldId id="664" r:id="rId45"/>
    <p:sldId id="708" r:id="rId46"/>
    <p:sldId id="743" r:id="rId47"/>
    <p:sldId id="744" r:id="rId48"/>
    <p:sldId id="751" r:id="rId49"/>
    <p:sldId id="752" r:id="rId50"/>
    <p:sldId id="750" r:id="rId51"/>
    <p:sldId id="737" r:id="rId52"/>
    <p:sldId id="727" r:id="rId53"/>
    <p:sldId id="729" r:id="rId54"/>
    <p:sldId id="733" r:id="rId55"/>
    <p:sldId id="735" r:id="rId56"/>
    <p:sldId id="739" r:id="rId57"/>
    <p:sldId id="726" r:id="rId58"/>
    <p:sldId id="755" r:id="rId59"/>
    <p:sldId id="756" r:id="rId60"/>
    <p:sldId id="757" r:id="rId61"/>
    <p:sldId id="753" r:id="rId62"/>
    <p:sldId id="736" r:id="rId63"/>
    <p:sldId id="732" r:id="rId64"/>
    <p:sldId id="740" r:id="rId65"/>
    <p:sldId id="758" r:id="rId66"/>
    <p:sldId id="759" r:id="rId67"/>
    <p:sldId id="754" r:id="rId68"/>
    <p:sldId id="760" r:id="rId69"/>
    <p:sldId id="762" r:id="rId70"/>
    <p:sldId id="734" r:id="rId71"/>
    <p:sldId id="738" r:id="rId72"/>
    <p:sldId id="763" r:id="rId73"/>
    <p:sldId id="766" r:id="rId74"/>
    <p:sldId id="767" r:id="rId75"/>
    <p:sldId id="768" r:id="rId76"/>
    <p:sldId id="764" r:id="rId77"/>
    <p:sldId id="765" r:id="rId78"/>
    <p:sldId id="820" r:id="rId79"/>
    <p:sldId id="821" r:id="rId80"/>
    <p:sldId id="828" r:id="rId81"/>
    <p:sldId id="829" r:id="rId82"/>
    <p:sldId id="830" r:id="rId83"/>
    <p:sldId id="831" r:id="rId84"/>
    <p:sldId id="832" r:id="rId85"/>
    <p:sldId id="833" r:id="rId86"/>
    <p:sldId id="834" r:id="rId87"/>
    <p:sldId id="835" r:id="rId88"/>
    <p:sldId id="836" r:id="rId89"/>
    <p:sldId id="838" r:id="rId90"/>
    <p:sldId id="840" r:id="rId91"/>
    <p:sldId id="842" r:id="rId92"/>
    <p:sldId id="843" r:id="rId93"/>
    <p:sldId id="844" r:id="rId94"/>
    <p:sldId id="845" r:id="rId95"/>
    <p:sldId id="847" r:id="rId96"/>
    <p:sldId id="849" r:id="rId97"/>
    <p:sldId id="850" r:id="rId98"/>
    <p:sldId id="851" r:id="rId99"/>
    <p:sldId id="852" r:id="rId100"/>
    <p:sldId id="853" r:id="rId101"/>
    <p:sldId id="855" r:id="rId102"/>
    <p:sldId id="857" r:id="rId103"/>
    <p:sldId id="859" r:id="rId104"/>
    <p:sldId id="860" r:id="rId105"/>
    <p:sldId id="861" r:id="rId106"/>
    <p:sldId id="862" r:id="rId107"/>
    <p:sldId id="863" r:id="rId108"/>
    <p:sldId id="864" r:id="rId109"/>
    <p:sldId id="866" r:id="rId110"/>
    <p:sldId id="868" r:id="rId111"/>
    <p:sldId id="870" r:id="rId112"/>
    <p:sldId id="872" r:id="rId113"/>
    <p:sldId id="873" r:id="rId114"/>
    <p:sldId id="874" r:id="rId115"/>
    <p:sldId id="875" r:id="rId1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35"/>
    <a:srgbClr val="ED7D31"/>
    <a:srgbClr val="FF8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609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2906268" y="2768346"/>
            <a:ext cx="6379464" cy="757619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915412" y="2768346"/>
            <a:ext cx="6379464" cy="757619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课程标题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274564" y="3629470"/>
            <a:ext cx="1661160" cy="311594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FF713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主讲人：</a:t>
            </a:r>
          </a:p>
        </p:txBody>
      </p:sp>
      <p:sp>
        <p:nvSpPr>
          <p:cNvPr id="18" name="任意多边形 17"/>
          <p:cNvSpPr/>
          <p:nvPr userDrawn="1"/>
        </p:nvSpPr>
        <p:spPr>
          <a:xfrm rot="20119839">
            <a:off x="-646395" y="-189523"/>
            <a:ext cx="2667801" cy="2514023"/>
          </a:xfrm>
          <a:custGeom>
            <a:avLst/>
            <a:gdLst>
              <a:gd name="connsiteX0" fmla="*/ 1154692 w 2667801"/>
              <a:gd name="connsiteY0" fmla="*/ 0 h 2514023"/>
              <a:gd name="connsiteX1" fmla="*/ 2667801 w 2667801"/>
              <a:gd name="connsiteY1" fmla="*/ 694972 h 2514023"/>
              <a:gd name="connsiteX2" fmla="*/ 2667801 w 2667801"/>
              <a:gd name="connsiteY2" fmla="*/ 2514023 h 2514023"/>
              <a:gd name="connsiteX3" fmla="*/ 0 w 2667801"/>
              <a:gd name="connsiteY3" fmla="*/ 2514023 h 251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801" h="2514023">
                <a:moveTo>
                  <a:pt x="1154692" y="0"/>
                </a:moveTo>
                <a:lnTo>
                  <a:pt x="2667801" y="694972"/>
                </a:lnTo>
                <a:lnTo>
                  <a:pt x="2667801" y="2514023"/>
                </a:lnTo>
                <a:lnTo>
                  <a:pt x="0" y="2514023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 userDrawn="1"/>
        </p:nvSpPr>
        <p:spPr>
          <a:xfrm rot="20110002">
            <a:off x="-183482" y="5064858"/>
            <a:ext cx="2073976" cy="2336689"/>
          </a:xfrm>
          <a:custGeom>
            <a:avLst/>
            <a:gdLst>
              <a:gd name="connsiteX0" fmla="*/ 2073976 w 2073976"/>
              <a:gd name="connsiteY0" fmla="*/ 0 h 2336689"/>
              <a:gd name="connsiteX1" fmla="*/ 2073976 w 2073976"/>
              <a:gd name="connsiteY1" fmla="*/ 2336689 h 2336689"/>
              <a:gd name="connsiteX2" fmla="*/ 0 w 2073976"/>
              <a:gd name="connsiteY2" fmla="*/ 1376915 h 2336689"/>
              <a:gd name="connsiteX3" fmla="*/ 637196 w 2073976"/>
              <a:gd name="connsiteY3" fmla="*/ 0 h 2336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976" h="2336689">
                <a:moveTo>
                  <a:pt x="2073976" y="0"/>
                </a:moveTo>
                <a:lnTo>
                  <a:pt x="2073976" y="2336689"/>
                </a:lnTo>
                <a:lnTo>
                  <a:pt x="0" y="1376915"/>
                </a:lnTo>
                <a:lnTo>
                  <a:pt x="637196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 rot="827395" flipV="1">
            <a:off x="648801" y="4189437"/>
            <a:ext cx="919814" cy="919814"/>
          </a:xfrm>
          <a:prstGeom prst="rect">
            <a:avLst/>
          </a:pr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 rot="827395" flipV="1">
            <a:off x="2946831" y="383749"/>
            <a:ext cx="670051" cy="670051"/>
          </a:xfrm>
          <a:prstGeom prst="rect">
            <a:avLst/>
          </a:pr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 rot="21185538" flipV="1">
            <a:off x="1799759" y="5930767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 rot="20686961" flipV="1">
            <a:off x="10937173" y="2346329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 rot="18947510" flipV="1">
            <a:off x="11571934" y="3273941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 rot="20008298" flipV="1">
            <a:off x="10312611" y="3721508"/>
            <a:ext cx="304226" cy="304226"/>
          </a:xfrm>
          <a:prstGeom prst="rect">
            <a:avLst/>
          </a:prstGeom>
          <a:solidFill>
            <a:srgbClr val="FF7135">
              <a:alpha val="7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 userDrawn="1"/>
        </p:nvSpPr>
        <p:spPr>
          <a:xfrm>
            <a:off x="9524199" y="4343977"/>
            <a:ext cx="2667801" cy="2514023"/>
          </a:xfrm>
          <a:custGeom>
            <a:avLst/>
            <a:gdLst>
              <a:gd name="connsiteX0" fmla="*/ 1154692 w 2667801"/>
              <a:gd name="connsiteY0" fmla="*/ 0 h 2514023"/>
              <a:gd name="connsiteX1" fmla="*/ 2667801 w 2667801"/>
              <a:gd name="connsiteY1" fmla="*/ 694972 h 2514023"/>
              <a:gd name="connsiteX2" fmla="*/ 2667801 w 2667801"/>
              <a:gd name="connsiteY2" fmla="*/ 2514023 h 2514023"/>
              <a:gd name="connsiteX3" fmla="*/ 0 w 2667801"/>
              <a:gd name="connsiteY3" fmla="*/ 2514023 h 2514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801" h="2514023">
                <a:moveTo>
                  <a:pt x="1154692" y="0"/>
                </a:moveTo>
                <a:lnTo>
                  <a:pt x="2667801" y="694972"/>
                </a:lnTo>
                <a:lnTo>
                  <a:pt x="2667801" y="2514023"/>
                </a:lnTo>
                <a:lnTo>
                  <a:pt x="0" y="2514023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67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/>
          </a:bodyPr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任意多边形 12"/>
          <p:cNvSpPr/>
          <p:nvPr userDrawn="1"/>
        </p:nvSpPr>
        <p:spPr>
          <a:xfrm rot="1799869" flipV="1">
            <a:off x="-179350" y="5328708"/>
            <a:ext cx="665679" cy="665679"/>
          </a:xfrm>
          <a:custGeom>
            <a:avLst/>
            <a:gdLst>
              <a:gd name="connsiteX0" fmla="*/ 0 w 665679"/>
              <a:gd name="connsiteY0" fmla="*/ 665679 h 665679"/>
              <a:gd name="connsiteX1" fmla="*/ 665679 w 665679"/>
              <a:gd name="connsiteY1" fmla="*/ 665679 h 665679"/>
              <a:gd name="connsiteX2" fmla="*/ 665679 w 665679"/>
              <a:gd name="connsiteY2" fmla="*/ 0 h 665679"/>
              <a:gd name="connsiteX3" fmla="*/ 347756 w 665679"/>
              <a:gd name="connsiteY3" fmla="*/ 0 h 665679"/>
              <a:gd name="connsiteX4" fmla="*/ 0 w 665679"/>
              <a:gd name="connsiteY4" fmla="*/ 602384 h 66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79" h="665679">
                <a:moveTo>
                  <a:pt x="0" y="665679"/>
                </a:moveTo>
                <a:lnTo>
                  <a:pt x="665679" y="665679"/>
                </a:lnTo>
                <a:lnTo>
                  <a:pt x="665679" y="0"/>
                </a:lnTo>
                <a:lnTo>
                  <a:pt x="347756" y="0"/>
                </a:lnTo>
                <a:lnTo>
                  <a:pt x="0" y="602384"/>
                </a:lnTo>
                <a:close/>
              </a:path>
            </a:pathLst>
          </a:cu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 rot="20484495" flipV="1">
            <a:off x="263367" y="841963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20110002">
            <a:off x="-130619" y="5584572"/>
            <a:ext cx="1469769" cy="1658754"/>
          </a:xfrm>
          <a:custGeom>
            <a:avLst/>
            <a:gdLst>
              <a:gd name="connsiteX0" fmla="*/ 1469769 w 1469769"/>
              <a:gd name="connsiteY0" fmla="*/ 0 h 1658754"/>
              <a:gd name="connsiteX1" fmla="*/ 1469769 w 1469769"/>
              <a:gd name="connsiteY1" fmla="*/ 1658754 h 1658754"/>
              <a:gd name="connsiteX2" fmla="*/ 0 w 1469769"/>
              <a:gd name="connsiteY2" fmla="*/ 978589 h 1658754"/>
              <a:gd name="connsiteX3" fmla="*/ 452862 w 1469769"/>
              <a:gd name="connsiteY3" fmla="*/ 0 h 1658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9769" h="1658754">
                <a:moveTo>
                  <a:pt x="1469769" y="0"/>
                </a:moveTo>
                <a:lnTo>
                  <a:pt x="1469769" y="1658754"/>
                </a:lnTo>
                <a:lnTo>
                  <a:pt x="0" y="978589"/>
                </a:lnTo>
                <a:lnTo>
                  <a:pt x="452862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848" y="5641848"/>
            <a:ext cx="1216152" cy="12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7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/>
          </a:bodyPr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3" name="任意多边形 12"/>
          <p:cNvSpPr/>
          <p:nvPr userDrawn="1"/>
        </p:nvSpPr>
        <p:spPr>
          <a:xfrm rot="1799869" flipV="1">
            <a:off x="-179350" y="5328708"/>
            <a:ext cx="665679" cy="665679"/>
          </a:xfrm>
          <a:custGeom>
            <a:avLst/>
            <a:gdLst>
              <a:gd name="connsiteX0" fmla="*/ 0 w 665679"/>
              <a:gd name="connsiteY0" fmla="*/ 665679 h 665679"/>
              <a:gd name="connsiteX1" fmla="*/ 665679 w 665679"/>
              <a:gd name="connsiteY1" fmla="*/ 665679 h 665679"/>
              <a:gd name="connsiteX2" fmla="*/ 665679 w 665679"/>
              <a:gd name="connsiteY2" fmla="*/ 0 h 665679"/>
              <a:gd name="connsiteX3" fmla="*/ 347756 w 665679"/>
              <a:gd name="connsiteY3" fmla="*/ 0 h 665679"/>
              <a:gd name="connsiteX4" fmla="*/ 0 w 665679"/>
              <a:gd name="connsiteY4" fmla="*/ 602384 h 665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5679" h="665679">
                <a:moveTo>
                  <a:pt x="0" y="665679"/>
                </a:moveTo>
                <a:lnTo>
                  <a:pt x="665679" y="665679"/>
                </a:lnTo>
                <a:lnTo>
                  <a:pt x="665679" y="0"/>
                </a:lnTo>
                <a:lnTo>
                  <a:pt x="347756" y="0"/>
                </a:lnTo>
                <a:lnTo>
                  <a:pt x="0" y="602384"/>
                </a:lnTo>
                <a:close/>
              </a:path>
            </a:pathLst>
          </a:custGeom>
          <a:solidFill>
            <a:srgbClr val="FF7135">
              <a:alpha val="6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 rot="20484495" flipV="1">
            <a:off x="263367" y="841963"/>
            <a:ext cx="304226" cy="304226"/>
          </a:xfrm>
          <a:prstGeom prst="rect">
            <a:avLst/>
          </a:prstGeom>
          <a:solidFill>
            <a:srgbClr val="FF71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 rot="20110002">
            <a:off x="-130619" y="5584572"/>
            <a:ext cx="1469769" cy="1658754"/>
          </a:xfrm>
          <a:custGeom>
            <a:avLst/>
            <a:gdLst>
              <a:gd name="connsiteX0" fmla="*/ 1469769 w 1469769"/>
              <a:gd name="connsiteY0" fmla="*/ 0 h 1658754"/>
              <a:gd name="connsiteX1" fmla="*/ 1469769 w 1469769"/>
              <a:gd name="connsiteY1" fmla="*/ 1658754 h 1658754"/>
              <a:gd name="connsiteX2" fmla="*/ 0 w 1469769"/>
              <a:gd name="connsiteY2" fmla="*/ 978589 h 1658754"/>
              <a:gd name="connsiteX3" fmla="*/ 452862 w 1469769"/>
              <a:gd name="connsiteY3" fmla="*/ 0 h 1658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9769" h="1658754">
                <a:moveTo>
                  <a:pt x="1469769" y="0"/>
                </a:moveTo>
                <a:lnTo>
                  <a:pt x="1469769" y="1658754"/>
                </a:lnTo>
                <a:lnTo>
                  <a:pt x="0" y="978589"/>
                </a:lnTo>
                <a:lnTo>
                  <a:pt x="452862" y="0"/>
                </a:lnTo>
                <a:close/>
              </a:path>
            </a:pathLst>
          </a:custGeom>
          <a:solidFill>
            <a:srgbClr val="FF7135">
              <a:alpha val="2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10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E41A-6506-421D-A7A1-149363E7D1B9}" type="datetime1">
              <a:rPr lang="zh-CN" altLang="en-US" smtClean="0"/>
              <a:t>2020/5/16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097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D1921-B1B1-4F2F-9E2F-1B0D938208A8}" type="datetimeFigureOut">
              <a:rPr lang="zh-CN" altLang="en-US" smtClean="0"/>
              <a:t>2020/5/16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514B-02ED-4DCB-9CAD-94B6EED5C1B5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660" y="294126"/>
            <a:ext cx="2189340" cy="57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9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hyperlink" Target="https://en-yinbiao.xiao84.com/yinbiaofayin/a-sound2.html" TargetMode="External"/><Relationship Id="rId18" Type="http://schemas.openxmlformats.org/officeDocument/2006/relationships/hyperlink" Target="https://en-yinbiao.xiao84.com/yinbiaofayin/eu.html" TargetMode="External"/><Relationship Id="rId26" Type="http://schemas.openxmlformats.org/officeDocument/2006/relationships/hyperlink" Target="https://en-yinbiao.xiao84.com/yinbiaofayin/d.html" TargetMode="External"/><Relationship Id="rId39" Type="http://schemas.openxmlformats.org/officeDocument/2006/relationships/hyperlink" Target="https://en-yinbiao.xiao84.com/yinbiaofayin/tr.html" TargetMode="External"/><Relationship Id="rId3" Type="http://schemas.openxmlformats.org/officeDocument/2006/relationships/hyperlink" Target="https://en-yinbiao.xiao84.com/yinbiaofayin/i-sound.html" TargetMode="External"/><Relationship Id="rId21" Type="http://schemas.openxmlformats.org/officeDocument/2006/relationships/hyperlink" Target="https://en-yinbiao.xiao84.com/yinbiaofayin/uer.html" TargetMode="External"/><Relationship Id="rId34" Type="http://schemas.openxmlformats.org/officeDocument/2006/relationships/hyperlink" Target="https://en-yinbiao.xiao84.com/yinbiaofayin/z.html" TargetMode="External"/><Relationship Id="rId42" Type="http://schemas.openxmlformats.org/officeDocument/2006/relationships/hyperlink" Target="https://en-yinbiao.xiao84.com/yinbiaofayin/dr.html" TargetMode="External"/><Relationship Id="rId47" Type="http://schemas.openxmlformats.org/officeDocument/2006/relationships/hyperlink" Target="https://en-yinbiao.xiao84.com/yinbiaofayin/l.html" TargetMode="External"/><Relationship Id="rId7" Type="http://schemas.openxmlformats.org/officeDocument/2006/relationships/hyperlink" Target="https://en-yinbiao.xiao84.com/yinbiaofayin/e%5E-sound.html" TargetMode="External"/><Relationship Id="rId12" Type="http://schemas.openxmlformats.org/officeDocument/2006/relationships/hyperlink" Target="https://en-yinbiao.xiao84.com/yinbiaofayin/o-sound.html" TargetMode="External"/><Relationship Id="rId17" Type="http://schemas.openxmlformats.org/officeDocument/2006/relationships/hyperlink" Target="https://en-yinbiao.xiao84.com/yinbiaofayin/ao.html" TargetMode="External"/><Relationship Id="rId25" Type="http://schemas.openxmlformats.org/officeDocument/2006/relationships/hyperlink" Target="https://en-yinbiao.xiao84.com/yinbiaofayin/b.html" TargetMode="External"/><Relationship Id="rId33" Type="http://schemas.openxmlformats.org/officeDocument/2006/relationships/hyperlink" Target="https://en-yinbiao.xiao84.com/yinbiaofayin/v.html" TargetMode="External"/><Relationship Id="rId38" Type="http://schemas.openxmlformats.org/officeDocument/2006/relationships/hyperlink" Target="https://en-yinbiao.xiao84.com/yinbiaofayin/tss.html" TargetMode="External"/><Relationship Id="rId46" Type="http://schemas.openxmlformats.org/officeDocument/2006/relationships/hyperlink" Target="https://en-yinbiao.xiao84.com/yinbiaofayin/ng.html" TargetMode="External"/><Relationship Id="rId2" Type="http://schemas.openxmlformats.org/officeDocument/2006/relationships/hyperlink" Target="https://en-yinbiao.xiao84.com/yinbiaofayin/i-sound2.html" TargetMode="External"/><Relationship Id="rId16" Type="http://schemas.openxmlformats.org/officeDocument/2006/relationships/hyperlink" Target="https://en-yinbiao.xiao84.com/yinbiaofayin/oi.html" TargetMode="External"/><Relationship Id="rId20" Type="http://schemas.openxmlformats.org/officeDocument/2006/relationships/hyperlink" Target="https://en-yinbiao.xiao84.com/yinbiaofayin/er.html" TargetMode="External"/><Relationship Id="rId29" Type="http://schemas.openxmlformats.org/officeDocument/2006/relationships/hyperlink" Target="https://en-yinbiao.xiao84.com/yinbiaofayin/s.html" TargetMode="External"/><Relationship Id="rId41" Type="http://schemas.openxmlformats.org/officeDocument/2006/relationships/hyperlink" Target="https://en-yinbiao.xiao84.com/yinbiaofayin/d3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er-sound.html" TargetMode="External"/><Relationship Id="rId11" Type="http://schemas.openxmlformats.org/officeDocument/2006/relationships/hyperlink" Target="https://en-yinbiao.xiao84.com/yinbiaofayin/o-sound2.html" TargetMode="External"/><Relationship Id="rId24" Type="http://schemas.openxmlformats.org/officeDocument/2006/relationships/hyperlink" Target="https://en-yinbiao.xiao84.com/yinbiaofayin/k.html" TargetMode="External"/><Relationship Id="rId32" Type="http://schemas.openxmlformats.org/officeDocument/2006/relationships/hyperlink" Target="https://en-yinbiao.xiao84.com/yinbiaofayin/h.html" TargetMode="External"/><Relationship Id="rId37" Type="http://schemas.openxmlformats.org/officeDocument/2006/relationships/hyperlink" Target="https://en-yinbiao.xiao84.com/yinbiaofayin/r.html" TargetMode="External"/><Relationship Id="rId40" Type="http://schemas.openxmlformats.org/officeDocument/2006/relationships/hyperlink" Target="https://en-yinbiao.xiao84.com/yinbiaofayin/ts.html" TargetMode="External"/><Relationship Id="rId45" Type="http://schemas.openxmlformats.org/officeDocument/2006/relationships/hyperlink" Target="https://en-yinbiao.xiao84.com/yinbiaofayin/n.html" TargetMode="External"/><Relationship Id="rId5" Type="http://schemas.openxmlformats.org/officeDocument/2006/relationships/hyperlink" Target="https://en-yinbiao.xiao84.com/yinbiaofayin/an-sound.html" TargetMode="External"/><Relationship Id="rId15" Type="http://schemas.openxmlformats.org/officeDocument/2006/relationships/hyperlink" Target="https://en-yinbiao.xiao84.com/yinbiaofayin/ai.html" TargetMode="External"/><Relationship Id="rId23" Type="http://schemas.openxmlformats.org/officeDocument/2006/relationships/hyperlink" Target="https://en-yinbiao.xiao84.com/yinbiaofayin/t.html" TargetMode="External"/><Relationship Id="rId28" Type="http://schemas.openxmlformats.org/officeDocument/2006/relationships/hyperlink" Target="https://en-yinbiao.xiao84.com/yinbiaofayin/f.html" TargetMode="External"/><Relationship Id="rId36" Type="http://schemas.openxmlformats.org/officeDocument/2006/relationships/hyperlink" Target="https://en-yinbiao.xiao84.com/yinbiaofayin/qq.html" TargetMode="External"/><Relationship Id="rId49" Type="http://schemas.openxmlformats.org/officeDocument/2006/relationships/hyperlink" Target="https://en-yinbiao.xiao84.com/yinbiaofayin/w.html" TargetMode="External"/><Relationship Id="rId10" Type="http://schemas.openxmlformats.org/officeDocument/2006/relationships/hyperlink" Target="https://en-yinbiao.xiao84.com/yinbiaofayin/u-sound.html" TargetMode="External"/><Relationship Id="rId19" Type="http://schemas.openxmlformats.org/officeDocument/2006/relationships/hyperlink" Target="https://en-yinbiao.xiao84.com/yinbiaofayin/ir.html" TargetMode="External"/><Relationship Id="rId31" Type="http://schemas.openxmlformats.org/officeDocument/2006/relationships/hyperlink" Target="https://en-yinbiao.xiao84.com/yinbiaofayin/si.html" TargetMode="External"/><Relationship Id="rId44" Type="http://schemas.openxmlformats.org/officeDocument/2006/relationships/hyperlink" Target="https://en-yinbiao.xiao84.com/yinbiaofayin/m.html" TargetMode="External"/><Relationship Id="rId4" Type="http://schemas.openxmlformats.org/officeDocument/2006/relationships/hyperlink" Target="https://en-yinbiao.xiao84.com/yinbiaofayin/e-sound.html" TargetMode="External"/><Relationship Id="rId9" Type="http://schemas.openxmlformats.org/officeDocument/2006/relationships/hyperlink" Target="https://en-yinbiao.xiao84.com/yinbiaofayin/u-sound2.html" TargetMode="External"/><Relationship Id="rId14" Type="http://schemas.openxmlformats.org/officeDocument/2006/relationships/hyperlink" Target="https://en-yinbiao.xiao84.com/yinbiaofayin/ei.html" TargetMode="External"/><Relationship Id="rId22" Type="http://schemas.openxmlformats.org/officeDocument/2006/relationships/hyperlink" Target="https://en-yinbiao.xiao84.com/yinbiaofayin/p.html" TargetMode="External"/><Relationship Id="rId27" Type="http://schemas.openxmlformats.org/officeDocument/2006/relationships/hyperlink" Target="https://en-yinbiao.xiao84.com/yinbiaofayin/g.html" TargetMode="External"/><Relationship Id="rId30" Type="http://schemas.openxmlformats.org/officeDocument/2006/relationships/hyperlink" Target="https://en-yinbiao.xiao84.com/yinbiaofayin/ss.html" TargetMode="External"/><Relationship Id="rId35" Type="http://schemas.openxmlformats.org/officeDocument/2006/relationships/hyperlink" Target="https://en-yinbiao.xiao84.com/yinbiaofayin/n3.html" TargetMode="External"/><Relationship Id="rId43" Type="http://schemas.openxmlformats.org/officeDocument/2006/relationships/hyperlink" Target="https://en-yinbiao.xiao84.com/yinbiaofayin/dz.html" TargetMode="External"/><Relationship Id="rId48" Type="http://schemas.openxmlformats.org/officeDocument/2006/relationships/hyperlink" Target="https://en-yinbiao.xiao84.com/yinbiaofayin/j.html" TargetMode="External"/><Relationship Id="rId8" Type="http://schemas.openxmlformats.org/officeDocument/2006/relationships/hyperlink" Target="https://en-yinbiao.xiao84.com/yinbiaofayin/%5E-sound.htm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-yinbiao.xiao84.com/yinbiaofayin/a-sound2.html" TargetMode="External"/><Relationship Id="rId3" Type="http://schemas.openxmlformats.org/officeDocument/2006/relationships/hyperlink" Target="https://en-yinbiao.xiao84.com/yinbiaofayin/e-sound.html" TargetMode="External"/><Relationship Id="rId7" Type="http://schemas.openxmlformats.org/officeDocument/2006/relationships/hyperlink" Target="https://en-yinbiao.xiao84.com/yinbiaofayin/%5E-sound.html" TargetMode="External"/><Relationship Id="rId2" Type="http://schemas.openxmlformats.org/officeDocument/2006/relationships/hyperlink" Target="https://en-yinbiao.xiao84.com/yinbiaofayin/i-sound2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o-sound2.html" TargetMode="External"/><Relationship Id="rId5" Type="http://schemas.openxmlformats.org/officeDocument/2006/relationships/hyperlink" Target="https://en-yinbiao.xiao84.com/yinbiaofayin/o-sound.html" TargetMode="External"/><Relationship Id="rId10" Type="http://schemas.openxmlformats.org/officeDocument/2006/relationships/hyperlink" Target="https://en-yinbiao.xiao84.com/yinbiaofayin/u-sound2.html" TargetMode="External"/><Relationship Id="rId4" Type="http://schemas.openxmlformats.org/officeDocument/2006/relationships/hyperlink" Target="https://en-yinbiao.xiao84.com/yinbiaofayin/an-sound.html" TargetMode="External"/><Relationship Id="rId9" Type="http://schemas.openxmlformats.org/officeDocument/2006/relationships/hyperlink" Target="https://en-yinbiao.xiao84.com/yinbiaofayin/u-sound.html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n-yinbiao.xiao84.com/yinbiaofayin/tss.html" TargetMode="External"/><Relationship Id="rId13" Type="http://schemas.openxmlformats.org/officeDocument/2006/relationships/hyperlink" Target="https://en-yinbiao.xiao84.com/yinbiaofayin/ng.html" TargetMode="External"/><Relationship Id="rId3" Type="http://schemas.openxmlformats.org/officeDocument/2006/relationships/hyperlink" Target="https://en-yinbiao.xiao84.com/yinbiaofayin/n3.html" TargetMode="External"/><Relationship Id="rId7" Type="http://schemas.openxmlformats.org/officeDocument/2006/relationships/hyperlink" Target="https://en-yinbiao.xiao84.com/yinbiaofayin/w.html" TargetMode="External"/><Relationship Id="rId12" Type="http://schemas.openxmlformats.org/officeDocument/2006/relationships/hyperlink" Target="https://en-yinbiao.xiao84.com/yinbiaofayin/n.html" TargetMode="External"/><Relationship Id="rId2" Type="http://schemas.openxmlformats.org/officeDocument/2006/relationships/hyperlink" Target="https://en-yinbiao.xiao84.com/yinbiaofayin/ss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-yinbiao.xiao84.com/yinbiaofayin/v.html" TargetMode="External"/><Relationship Id="rId11" Type="http://schemas.openxmlformats.org/officeDocument/2006/relationships/hyperlink" Target="https://en-yinbiao.xiao84.com/yinbiaofayin/dr.html" TargetMode="External"/><Relationship Id="rId5" Type="http://schemas.openxmlformats.org/officeDocument/2006/relationships/hyperlink" Target="https://en-yinbiao.xiao84.com/yinbiaofayin/qq.html" TargetMode="External"/><Relationship Id="rId10" Type="http://schemas.openxmlformats.org/officeDocument/2006/relationships/hyperlink" Target="https://en-yinbiao.xiao84.com/yinbiaofayin/tr.html" TargetMode="External"/><Relationship Id="rId4" Type="http://schemas.openxmlformats.org/officeDocument/2006/relationships/hyperlink" Target="https://en-yinbiao.xiao84.com/yinbiaofayin/si.html" TargetMode="External"/><Relationship Id="rId9" Type="http://schemas.openxmlformats.org/officeDocument/2006/relationships/hyperlink" Target="https://en-yinbiao.xiao84.com/yinbiaofayin/d3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IELTS SPEAKING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3522844D-AA1A-4EA2-B8F5-956259439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052514"/>
            <a:ext cx="10769491" cy="5242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基础水平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可部分运用英语，在大多数情况下可明白大致的意思。虽然经常出现错误，但</a:t>
            </a:r>
            <a:r>
              <a:rPr lang="zh-CN" altLang="en-US" sz="2000" b="1" i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在经常涉及的领域内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可应付基本的沟通。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有限水平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b="1" i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只限在熟悉的状况下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有基本的理解力，在理解与表达上常发生问题，无法使用复杂英语。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极有限水平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b="1" i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在极熟悉的情况下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也只能进行一般的沟通，频繁发生沟通障碍。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初学水平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除非在熟悉的语境下，几乎只能使用孤立单词或短句表达最基本的信息，不能达成有效沟通。难以听懂或者看懂英语。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不懂英语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>
                <a:latin typeface="华文楷体" panose="02010600040101010101" pitchFamily="2" charset="-122"/>
                <a:ea typeface="华文楷体" panose="02010600040101010101" pitchFamily="2" charset="-122"/>
              </a:rPr>
              <a:t>最多能说出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个别单词，根本无法用英语沟通。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0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考生缺席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缺乏评分依据。</a:t>
            </a: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AFA6C735-A847-4F20-AE93-2F16886E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712091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park/garden you like visiting.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the park is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visit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 park is like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 you like visiting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place that is close to water.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interesting public place. </a:t>
            </a:r>
          </a:p>
          <a:p>
            <a:pPr>
              <a:lnSpc>
                <a:spcPct val="11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interesting place that is open to the public.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7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historical building you have been to.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it is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looks like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used for now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you learned there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how you felt about this historical building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peaceful / quiet place.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building in your school.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street/road and some buildings on this street.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place that helped you learn about the past.</a:t>
            </a:r>
          </a:p>
        </p:txBody>
      </p:sp>
    </p:spTree>
    <p:extLst>
      <p:ext uri="{BB962C8B-B14F-4D97-AF65-F5344CB8AC3E}">
        <p14:creationId xmlns:p14="http://schemas.microsoft.com/office/powerpoint/2010/main" val="90932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ideal house. You should say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this place is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like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want to live there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 it is ideal to you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flat / house / room you lived in when you were a child.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6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 hometown. You should say: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it is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like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feel about it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(Refer to the general question “Can you tell me something about your hometown?”)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place that I have ever travelled to.</a:t>
            </a:r>
          </a:p>
        </p:txBody>
      </p:sp>
    </p:spTree>
    <p:extLst>
      <p:ext uri="{BB962C8B-B14F-4D97-AF65-F5344CB8AC3E}">
        <p14:creationId xmlns:p14="http://schemas.microsoft.com/office/powerpoint/2010/main" val="195120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summary of cue cards: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9E1AC39-0BFA-45D6-BE66-10A8828E8BA0}"/>
              </a:ext>
            </a:extLst>
          </p:cNvPr>
          <p:cNvGraphicFramePr>
            <a:graphicFrameLocks noGrp="1"/>
          </p:cNvGraphicFramePr>
          <p:nvPr/>
        </p:nvGraphicFramePr>
        <p:xfrm>
          <a:off x="565077" y="1818861"/>
          <a:ext cx="11061843" cy="4120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4660">
                  <a:extLst>
                    <a:ext uri="{9D8B030D-6E8A-4147-A177-3AD203B41FA5}">
                      <a16:colId xmlns:a16="http://schemas.microsoft.com/office/drawing/2014/main" val="3183457022"/>
                    </a:ext>
                  </a:extLst>
                </a:gridCol>
                <a:gridCol w="9797183">
                  <a:extLst>
                    <a:ext uri="{9D8B030D-6E8A-4147-A177-3AD203B41FA5}">
                      <a16:colId xmlns:a16="http://schemas.microsoft.com/office/drawing/2014/main" val="2023464920"/>
                    </a:ext>
                  </a:extLst>
                </a:gridCol>
              </a:tblGrid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People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family member, a friend, a celebrity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9142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Event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experience, a sad experience, a hobby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4206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Place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home, hometown, historical building, public facility (park, shop…)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98772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Object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object, a sport, an animal, a plant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69278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 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happiness, success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45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01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an object</a:t>
            </a: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me say something about…, which is…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The… that pops up in my mind right now is…, which is well recognized as 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The… I’d like to mention/ talk about is…, which falls on… by the lunar calendar and usually in… by the solar calendar.</a:t>
            </a:r>
          </a:p>
          <a:p>
            <a:pPr marL="0" indent="0">
              <a:buNone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got it?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got it from… as a gift/ souvenir/ reward/ prize …years ago when…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still remember clearly that … gave me this as a gift/ souvenir/ reward/ prize … years ago when…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 first made in… as… and then gradually developed into…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…originated from… in… and became popular in…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 goes that…</a:t>
            </a:r>
          </a:p>
        </p:txBody>
      </p:sp>
    </p:spTree>
    <p:extLst>
      <p:ext uri="{BB962C8B-B14F-4D97-AF65-F5344CB8AC3E}">
        <p14:creationId xmlns:p14="http://schemas.microsoft.com/office/powerpoint/2010/main" val="159924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an object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 is it like?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Size: It’s super-big/ big/ small/ tiny/ as big as…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Shape: It’s round/ square/ like a box/ ball/ shaped like heart/ a tree leaf…</a:t>
            </a:r>
          </a:p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It’s red/ blue… with black/ yellow… spots/ stripe/ flowers.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Texture: It’s made of cloth/ paper/ plastic/ rubber/ stone/ stainless steel/ tempered glass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Feeling: It feels soft/ hard/ elastic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Structure: It is made up of/ mainly consists of… with…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Function: It’s highly functional/ multi-functional/ capable of…/ can be used as…</a:t>
            </a:r>
          </a:p>
        </p:txBody>
      </p:sp>
    </p:spTree>
    <p:extLst>
      <p:ext uri="{BB962C8B-B14F-4D97-AF65-F5344CB8AC3E}">
        <p14:creationId xmlns:p14="http://schemas.microsoft.com/office/powerpoint/2010/main" val="39852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an object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 is it like?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…is/ are…animals/ plants/ customs that are mainly/ only found in…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 a popular sport/ book/ film/ song which involves/ describes…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strikes people most is…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as its name suggests, is a day…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Today, … has become a… day when people…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feel about it?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quite meaningful/ memorable/ useful to me as…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me, it’s more than… It’s more of…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much do I love it that I just can’t help doing…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time I see it, I just can’t help recalling…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very much attached to it not only because… but also for…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a rather complicated feeling towards it. On the one hand, … for… On the other, … simply because…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4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something special you took home from a tourist attraction.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was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bought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was like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 you think it was special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1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advertisement you remember well.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you saw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was like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you remember it well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5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E4F15DD9-B0FC-4454-915B-BF37DDCFB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247775"/>
            <a:ext cx="1099809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（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二）四个具体的评分依据</a:t>
            </a:r>
          </a:p>
          <a:p>
            <a:pPr eaLnBrk="1" hangingPunct="1"/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流利度：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eaLnBrk="1" hangingPunct="1"/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984250" indent="-984250" algn="just" eaLnBrk="1" hangingPunct="1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4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分：多数问题能不假思索地进行回答，偶有停顿的地方，但不会超过</a:t>
            </a:r>
            <a:r>
              <a:rPr lang="en-US" altLang="zh-CN" sz="24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4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秒钟。而且，考生出现停顿也主要是因为在思考说什么，而不是在想某个词怎么说。</a:t>
            </a:r>
          </a:p>
          <a:p>
            <a:pPr algn="just" eaLnBrk="1" hangingPunct="1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</a:p>
          <a:p>
            <a:pPr marL="984250" indent="-984250" algn="just" eaLnBrk="1" hangingPunct="1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分：在自己熟悉的领域能比较顺畅的交流，在不熟悉的领域会出现较长时间的停顿。</a:t>
            </a:r>
          </a:p>
          <a:p>
            <a:pPr algn="just" eaLnBrk="1" hangingPunct="1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</a:p>
          <a:p>
            <a:pPr algn="just" eaLnBrk="1" hangingPunct="1"/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 </a:t>
            </a: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分：只是在自己最熟悉的领域能展示一定的流利度，即：连续说上几个句子。</a:t>
            </a:r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9210AF4D-6966-4811-BCAB-45855EF6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841300" cy="571505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important plant in your country.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you see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looks like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important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5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(Object)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important festival in your country.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you see it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looks like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important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0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06268" y="2671381"/>
            <a:ext cx="6379464" cy="757619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III Further Questions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3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III Further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Further questions are usually the extended questions based on the topic in Part II. </a:t>
            </a:r>
            <a:endParaRPr lang="zh-CN" altLang="en-US" sz="24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Describe a foreign celebrity you would like to meet.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should say: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who this person is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where you first saw him or her                         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how/why this person is famous 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and explain what you would say to this person.</a:t>
            </a:r>
          </a:p>
          <a:p>
            <a:pPr marL="0" indent="0" algn="just"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Further questions:</a:t>
            </a:r>
          </a:p>
          <a:p>
            <a:pPr algn="just"/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are the advantages and disadvantages of being a celebrity?</a:t>
            </a:r>
          </a:p>
          <a:p>
            <a:pPr algn="just"/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are the ways to become famous?</a:t>
            </a:r>
          </a:p>
          <a:p>
            <a:pPr algn="just"/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is your opinion of celebrity worship?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48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III Further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853146"/>
            <a:ext cx="10924556" cy="5830194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tips:</a:t>
            </a:r>
          </a:p>
          <a:p>
            <a:pPr marL="0" lvl="1" indent="0" algn="just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are not clear about the question, you may say:</a:t>
            </a: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beg you pardon? I didn’t quite catch it.</a:t>
            </a: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Excuse me, what do you mean by “…”?</a:t>
            </a: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Sorry, what does the last word mean?</a:t>
            </a: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Well, could you put the question another way?</a:t>
            </a:r>
          </a:p>
          <a:p>
            <a:pPr marL="0" lvl="1" indent="0" algn="just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want to confirm the question, you may say:</a:t>
            </a: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you want me to…? </a:t>
            </a:r>
          </a:p>
          <a:p>
            <a:pPr marL="0" lvl="1" indent="0" algn="just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have difficulty in understanding or answering the question, you may say:</a:t>
            </a:r>
            <a:endParaRPr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457200" algn="just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Sorry, I really have no idea about the question. Could you please give me another one?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7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III Further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43000"/>
            <a:ext cx="10924556" cy="5540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way to answer further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Talk as naturally and confidently as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Use the skills you have for general questions and topics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Say more when you are familiar with the question and say less when you are not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Don’t bring in any new concept that might be turned into questions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4FCD9462-04EF-4FB6-97B5-3D7427406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307549"/>
            <a:ext cx="1050113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词汇：</a:t>
            </a: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分：考生具备相当好的词汇广度，用词也基本准确到位。</a:t>
            </a: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</a:p>
          <a:p>
            <a:pPr marL="984250" indent="-984250"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分：考生在自己熟悉的领域能展示一定的词汇广度，用词常用不准确，不恰当的地方，但基本不影响理解。</a:t>
            </a: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</a:t>
            </a:r>
          </a:p>
          <a:p>
            <a:pPr marL="984250" indent="-984250"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分：考生的能熟练使用的词汇，不管是量还是质都明显不足，经常因为想不起某个词而停顿。而且，用词单调，过于简单。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4CDD2EB7-4C75-4C9E-B4BA-70A26A33ADB7}"/>
              </a:ext>
            </a:extLst>
          </p:cNvPr>
          <p:cNvSpPr txBox="1">
            <a:spLocks/>
          </p:cNvSpPr>
          <p:nvPr/>
        </p:nvSpPr>
        <p:spPr>
          <a:xfrm>
            <a:off x="600874" y="267714"/>
            <a:ext cx="8841300" cy="571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22EF6D68-8696-4E73-90E4-BA414AF51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325287"/>
            <a:ext cx="1052101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2800" b="1" dirty="0"/>
              <a:t>3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语法：</a:t>
            </a:r>
            <a:endParaRPr lang="en-US" altLang="zh-CN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804863" indent="-804863" algn="just"/>
            <a:r>
              <a:rPr lang="en-US" altLang="zh-CN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分：考生能熟练使用各种常见语法结构，而且基本准确，在使用复杂的语法结构时偶有错误。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804863" indent="-804863" algn="just"/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分：考生基本语法能较为熟练准确适用，偶有错误，但不影响交流；能使用一些较为复杂的语法结构，如定语从句，但不是很准确。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804863" indent="-804863" algn="just"/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分：考生即使在简单语法结构，如时态，人称单词，单复数等上面也经常出错，有时甚至严重影响理解；基本不能使用复杂语法结构。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665E7BF6-8AF0-4B0F-B322-81E451559402}"/>
              </a:ext>
            </a:extLst>
          </p:cNvPr>
          <p:cNvSpPr txBox="1">
            <a:spLocks/>
          </p:cNvSpPr>
          <p:nvPr/>
        </p:nvSpPr>
        <p:spPr>
          <a:xfrm>
            <a:off x="600874" y="267714"/>
            <a:ext cx="8841300" cy="571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99C4AB83-F620-4BC7-B9B9-F7D390AF2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420053"/>
            <a:ext cx="1065022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/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发音：</a:t>
            </a:r>
          </a:p>
          <a:p>
            <a:pPr algn="just"/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sz="2800" b="1" u="sng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分：考生的发音清晰，准确，丝毫不影响理解。</a:t>
            </a: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分：考生的发音较为清晰，准确，有时有发错或不规范的现象。</a:t>
            </a: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en-US" sz="28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分：考生的发音经常出错，有时严重影响理解。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38B3545C-C169-40BE-85B5-A25D81EB365E}"/>
              </a:ext>
            </a:extLst>
          </p:cNvPr>
          <p:cNvSpPr txBox="1">
            <a:spLocks/>
          </p:cNvSpPr>
          <p:nvPr/>
        </p:nvSpPr>
        <p:spPr>
          <a:xfrm>
            <a:off x="600874" y="267714"/>
            <a:ext cx="8841300" cy="5715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Assessment Criteria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780836"/>
            <a:ext cx="12192000" cy="60771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CN" altLang="en-US" sz="2400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1B88287-44B3-43BB-B36E-6ED93D6FF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973216"/>
              </p:ext>
            </p:extLst>
          </p:nvPr>
        </p:nvGraphicFramePr>
        <p:xfrm>
          <a:off x="421240" y="786898"/>
          <a:ext cx="10870058" cy="5876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321">
                  <a:extLst>
                    <a:ext uri="{9D8B030D-6E8A-4147-A177-3AD203B41FA5}">
                      <a16:colId xmlns:a16="http://schemas.microsoft.com/office/drawing/2014/main" val="126578433"/>
                    </a:ext>
                  </a:extLst>
                </a:gridCol>
                <a:gridCol w="954203">
                  <a:extLst>
                    <a:ext uri="{9D8B030D-6E8A-4147-A177-3AD203B41FA5}">
                      <a16:colId xmlns:a16="http://schemas.microsoft.com/office/drawing/2014/main" val="3653973482"/>
                    </a:ext>
                  </a:extLst>
                </a:gridCol>
                <a:gridCol w="1052575">
                  <a:extLst>
                    <a:ext uri="{9D8B030D-6E8A-4147-A177-3AD203B41FA5}">
                      <a16:colId xmlns:a16="http://schemas.microsoft.com/office/drawing/2014/main" val="2116347007"/>
                    </a:ext>
                  </a:extLst>
                </a:gridCol>
                <a:gridCol w="1721501">
                  <a:extLst>
                    <a:ext uri="{9D8B030D-6E8A-4147-A177-3AD203B41FA5}">
                      <a16:colId xmlns:a16="http://schemas.microsoft.com/office/drawing/2014/main" val="1364456855"/>
                    </a:ext>
                  </a:extLst>
                </a:gridCol>
                <a:gridCol w="1544433">
                  <a:extLst>
                    <a:ext uri="{9D8B030D-6E8A-4147-A177-3AD203B41FA5}">
                      <a16:colId xmlns:a16="http://schemas.microsoft.com/office/drawing/2014/main" val="2880245236"/>
                    </a:ext>
                  </a:extLst>
                </a:gridCol>
                <a:gridCol w="1613293">
                  <a:extLst>
                    <a:ext uri="{9D8B030D-6E8A-4147-A177-3AD203B41FA5}">
                      <a16:colId xmlns:a16="http://schemas.microsoft.com/office/drawing/2014/main" val="2869849946"/>
                    </a:ext>
                  </a:extLst>
                </a:gridCol>
                <a:gridCol w="1347689">
                  <a:extLst>
                    <a:ext uri="{9D8B030D-6E8A-4147-A177-3AD203B41FA5}">
                      <a16:colId xmlns:a16="http://schemas.microsoft.com/office/drawing/2014/main" val="2701648011"/>
                    </a:ext>
                  </a:extLst>
                </a:gridCol>
                <a:gridCol w="1810043">
                  <a:extLst>
                    <a:ext uri="{9D8B030D-6E8A-4147-A177-3AD203B41FA5}">
                      <a16:colId xmlns:a16="http://schemas.microsoft.com/office/drawing/2014/main" val="1774630061"/>
                    </a:ext>
                  </a:extLst>
                </a:gridCol>
              </a:tblGrid>
              <a:tr h="363947">
                <a:tc rowSpan="5">
                  <a:txBody>
                    <a:bodyPr/>
                    <a:lstStyle/>
                    <a:p>
                      <a:r>
                        <a:rPr lang="zh-CN" altLang="en-US" sz="20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元音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单元音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前元音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i</a:t>
                      </a:r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/ɪ/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"/>
                        </a:rPr>
                        <a:t>/e/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5"/>
                        </a:rPr>
                        <a:t>/æ/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u="sng" dirty="0">
                          <a:effectLst/>
                          <a:latin typeface="&amp;quot"/>
                        </a:rPr>
                        <a:t> 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407781489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中元音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6"/>
                        </a:rPr>
                        <a:t>/ɜː/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7"/>
                        </a:rPr>
                        <a:t>/ə/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/ʌ/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78595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后元音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9"/>
                        </a:rPr>
                        <a:t>/uː/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/ʊ/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11"/>
                        </a:rPr>
                        <a:t>/ɔː/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/ɒ/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13"/>
                        </a:rPr>
                        <a:t>/ɑː/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586309932"/>
                  </a:ext>
                </a:extLst>
              </a:tr>
              <a:tr h="32661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双元音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sz="1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eɪ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4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aɪ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5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ɔɪ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6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aʊ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7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əʊ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8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998925474"/>
                  </a:ext>
                </a:extLst>
              </a:tr>
              <a:tr h="32661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ɪə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19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eə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0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ʊə</a:t>
                      </a:r>
                      <a:r>
                        <a:rPr lang="en-US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21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u="sng" dirty="0">
                          <a:effectLst/>
                          <a:latin typeface="&amp;quot"/>
                        </a:rPr>
                        <a:t> 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341817184"/>
                  </a:ext>
                </a:extLst>
              </a:tr>
              <a:tr h="363947">
                <a:tc rowSpan="9">
                  <a:txBody>
                    <a:bodyPr/>
                    <a:lstStyle/>
                    <a:p>
                      <a:r>
                        <a:rPr lang="zh-CN" altLang="en-US" sz="20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辅音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爆破音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2"/>
                        </a:rPr>
                        <a:t>/p/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3"/>
                        </a:rPr>
                        <a:t>/t/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4"/>
                        </a:rPr>
                        <a:t>/k/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276659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5"/>
                        </a:rPr>
                        <a:t>/b/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6"/>
                        </a:rPr>
                        <a:t>/d/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7"/>
                        </a:rPr>
                        <a:t>/ɡ/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679193778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摩擦音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8"/>
                        </a:rPr>
                        <a:t>/f/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9"/>
                        </a:rPr>
                        <a:t>/s/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/ʃ/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/θ/</a:t>
                      </a:r>
                      <a:endParaRPr lang="el-GR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32"/>
                        </a:rPr>
                        <a:t>/h/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671841613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/v/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3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/z/</a:t>
                      </a:r>
                      <a:endParaRPr lang="en-US" sz="1800" b="1" u="sng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/ʒ/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/ð/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/r/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2855719441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破擦音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清辅音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tʃ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/tr/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ts</a:t>
                      </a:r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0"/>
                        </a:rPr>
                        <a:t>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97793"/>
                  </a:ext>
                </a:extLst>
              </a:tr>
              <a:tr h="3639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dʒ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dr</a:t>
                      </a:r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sng" strike="noStrike" kern="1200" dirty="0" err="1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dz</a:t>
                      </a:r>
                      <a:r>
                        <a:rPr lang="en-US" sz="1800" b="1" u="sng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sng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413465"/>
                  </a:ext>
                </a:extLst>
              </a:tr>
              <a:tr h="64390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鼻音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  <a:p>
                      <a:endParaRPr lang="zh-CN" altLang="en-US" sz="1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4"/>
                        </a:rPr>
                        <a:t>/m/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/n/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/ŋ/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161466"/>
                  </a:ext>
                </a:extLst>
              </a:tr>
              <a:tr h="64390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舌侧音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  <a:p>
                      <a:endParaRPr lang="zh-CN" altLang="en-US" sz="1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7"/>
                        </a:rPr>
                        <a:t>/l/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307397"/>
                  </a:ext>
                </a:extLst>
              </a:tr>
              <a:tr h="64390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半元音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浊辅音</a:t>
                      </a:r>
                    </a:p>
                    <a:p>
                      <a:endParaRPr lang="zh-CN" altLang="en-US" sz="1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48"/>
                        </a:rPr>
                        <a:t>/j/</a:t>
                      </a:r>
                      <a:endParaRPr lang="en-US" sz="1800" b="1" u="sng" dirty="0"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/w/</a:t>
                      </a:r>
                      <a:endParaRPr lang="en-US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1352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62DC77CD-CA0A-4473-9B2E-3AD84C7CD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098814"/>
              </p:ext>
            </p:extLst>
          </p:nvPr>
        </p:nvGraphicFramePr>
        <p:xfrm>
          <a:off x="565079" y="1130156"/>
          <a:ext cx="10536930" cy="4694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155">
                  <a:extLst>
                    <a:ext uri="{9D8B030D-6E8A-4147-A177-3AD203B41FA5}">
                      <a16:colId xmlns:a16="http://schemas.microsoft.com/office/drawing/2014/main" val="1673923259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2159831009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4195513697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869486923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2930426720"/>
                    </a:ext>
                  </a:extLst>
                </a:gridCol>
                <a:gridCol w="1756155">
                  <a:extLst>
                    <a:ext uri="{9D8B030D-6E8A-4147-A177-3AD203B41FA5}">
                      <a16:colId xmlns:a16="http://schemas.microsoft.com/office/drawing/2014/main" val="1605186149"/>
                    </a:ext>
                  </a:extLst>
                </a:gridCol>
              </a:tblGrid>
              <a:tr h="586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2"/>
                        </a:rPr>
                        <a:t>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3"/>
                        </a:rPr>
                        <a:t>/e/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/e/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/æ/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CC0000"/>
                          </a:solidFill>
                          <a:effectLst/>
                          <a:latin typeface="&amp;quot"/>
                          <a:hlinkClick r:id="rId5"/>
                        </a:rPr>
                        <a:t>/ɒ/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6"/>
                        </a:rPr>
                        <a:t>/ɔː/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052884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bat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fox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forks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22162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till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tell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lend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spot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sport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663467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listen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lesson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85750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7"/>
                        </a:rPr>
                        <a:t>/ʌ/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003399"/>
                          </a:solidFill>
                          <a:effectLst/>
                          <a:latin typeface="&amp;quot"/>
                          <a:hlinkClick r:id="rId8"/>
                        </a:rPr>
                        <a:t>/ɑː/</a:t>
                      </a:r>
                      <a:endParaRPr lang="en-US" altLang="zh-CN" sz="1800" b="1" u="sng" dirty="0"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sng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</a:t>
                      </a: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ː/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/ʊ/</a:t>
                      </a:r>
                      <a:endParaRPr lang="en-US" altLang="zh-CN" sz="1800" b="1" u="sng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/uː/</a:t>
                      </a:r>
                      <a:endParaRPr lang="en-US" altLang="zh-CN" sz="1800" b="1" u="sng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79361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hut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heart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beat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full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fool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103834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calm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feet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food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824543"/>
                  </a:ext>
                </a:extLst>
              </a:tr>
              <a:tr h="58677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lust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last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sheet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shook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shoot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01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79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FB3F6E58-9140-47AE-B69B-16B24E512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058478"/>
              </p:ext>
            </p:extLst>
          </p:nvPr>
        </p:nvGraphicFramePr>
        <p:xfrm>
          <a:off x="665161" y="1227371"/>
          <a:ext cx="10546176" cy="4298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7696">
                  <a:extLst>
                    <a:ext uri="{9D8B030D-6E8A-4147-A177-3AD203B41FA5}">
                      <a16:colId xmlns:a16="http://schemas.microsoft.com/office/drawing/2014/main" val="116165198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601554565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198497366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665605904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2721263091"/>
                    </a:ext>
                  </a:extLst>
                </a:gridCol>
                <a:gridCol w="1757696">
                  <a:extLst>
                    <a:ext uri="{9D8B030D-6E8A-4147-A177-3AD203B41FA5}">
                      <a16:colId xmlns:a16="http://schemas.microsoft.com/office/drawing/2014/main" val="1550285973"/>
                    </a:ext>
                  </a:extLst>
                </a:gridCol>
              </a:tblGrid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/ʃ/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kern="1200" dirty="0">
                          <a:solidFill>
                            <a:srgbClr val="FF713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/ʒ/</a:t>
                      </a:r>
                      <a:endParaRPr lang="en-US" altLang="zh-CN" sz="1800" b="1" u="none" strike="noStrike" kern="1200" dirty="0">
                        <a:solidFill>
                          <a:srgbClr val="FF713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l-GR" sz="1800" b="1" u="none" strike="noStrike" kern="1200" dirty="0">
                          <a:solidFill>
                            <a:schemeClr val="accent5"/>
                          </a:solidFill>
                          <a:effectLst/>
                          <a:latin typeface="&amp;quo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/θ/</a:t>
                      </a:r>
                      <a:endParaRPr lang="el-GR" sz="1800" b="1" u="none" strike="noStrike" kern="1200" dirty="0">
                        <a:solidFill>
                          <a:schemeClr val="accent5"/>
                        </a:solidFill>
                        <a:effectLst/>
                        <a:latin typeface="&amp;quot"/>
                        <a:ea typeface="+mn-ea"/>
                        <a:cs typeface="+mn-cs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/ð/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/v/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u="sng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/w/</a:t>
                      </a:r>
                      <a:endParaRPr lang="en-US" altLang="zh-CN" sz="1800" b="1" u="sng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1251027740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pressure 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pleasure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bathe</a:t>
                      </a: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veil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wail</a:t>
                      </a: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794547736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mission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cloth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clothes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36251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fashion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casual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breath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breathe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wine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1896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sz="1800" b="1" u="none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tʃ</a:t>
                      </a:r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none" strike="noStrike" dirty="0" err="1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dʒ</a:t>
                      </a:r>
                      <a:r>
                        <a:rPr lang="en-US" altLang="zh-CN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/tr/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r>
                        <a:rPr lang="en-US" altLang="zh-CN" sz="1800" b="1" u="none" strike="noStrike" dirty="0" err="1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dr</a:t>
                      </a:r>
                      <a:r>
                        <a:rPr lang="en-US" altLang="zh-CN" sz="1800" b="1" u="none" strike="noStrike" dirty="0">
                          <a:solidFill>
                            <a:schemeClr val="accent5"/>
                          </a:solidFill>
                          <a:effectLst/>
                          <a:latin typeface="&amp;quot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</a:t>
                      </a:r>
                      <a:endParaRPr lang="en-US" altLang="zh-CN" sz="1800" b="1" u="none" dirty="0">
                        <a:solidFill>
                          <a:schemeClr val="accent5"/>
                        </a:solidFill>
                        <a:effectLst/>
                        <a:latin typeface="&amp;quo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/n/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dirty="0">
                          <a:solidFill>
                            <a:srgbClr val="FF7135"/>
                          </a:solidFill>
                          <a:effectLst/>
                          <a:latin typeface="&amp;quot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/ŋ/</a:t>
                      </a:r>
                      <a:endParaRPr lang="en-US" sz="1800" b="1" u="none" dirty="0">
                        <a:solidFill>
                          <a:srgbClr val="FF7135"/>
                        </a:solidFill>
                        <a:effectLst/>
                        <a:latin typeface="&amp;quot"/>
                      </a:endParaRPr>
                    </a:p>
                  </a:txBody>
                  <a:tcPr marL="25400" marR="25400" marT="25400" marB="25400" anchor="ctr"/>
                </a:tc>
                <a:extLst>
                  <a:ext uri="{0D108BD9-81ED-4DB2-BD59-A6C34878D82A}">
                    <a16:rowId xmlns:a16="http://schemas.microsoft.com/office/drawing/2014/main" val="3475839412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cheap</a:t>
                      </a:r>
                      <a:endParaRPr lang="zh-CN" altLang="en-US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jeep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trip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drip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win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wing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797911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rich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ridge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train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drain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sin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sing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87523"/>
                  </a:ext>
                </a:extLst>
              </a:tr>
              <a:tr h="537348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chuckle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juggle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drew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kin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u="none" dirty="0">
                          <a:solidFill>
                            <a:schemeClr val="tx1"/>
                          </a:solidFill>
                        </a:rPr>
                        <a:t>king</a:t>
                      </a:r>
                      <a:endParaRPr lang="zh-CN" altLang="en-US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79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08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0AFE46-3FFB-43CF-AEAC-125C0D35D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73426"/>
            <a:ext cx="10788721" cy="510353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Special rules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重读音节中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/s/ + /p/, /s/ + /t/, /s/ + /k/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的浊化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spy, stupid, sky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单词辅音结尾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单词元音开头要连读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Come in         get up             hold on        above all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not at all         all of it           look at it      in an hour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much is it?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Let’s call it a day. 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have it specially made?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重音类似普通话第四声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anniversary     alternative     pronunciation   university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7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Rhythm --- the key to pronunciation and intonation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Pause: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 pause: between sense groups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pause: at comma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pause: at period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Noun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（名词）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Verb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（动词）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Adjective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（形容词）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Adverb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（副词）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Negative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（否定词）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041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 &amp; Intonation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32737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doing this for your sake, not for my own.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 people have great ideas, but nothing in the world is cheaper than a good idea with no action.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toughest thing about success is that you have got to keep on being a success.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people believe they see the world as it is. However, we really see the world as we are.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Discovery consists of looking at the same thing as everyone else and thinking something different.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greatest happiness is an accomplishment; getting something done right is an achievement.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 score years ago, a great American, in whose symbolic shadow we stand today, signed the Emancipation Proclamation. This momentous decree came as a great beacon light of hope to millions of Negro slaves who had been seared in the flames of withering injustice. It came as a joyous daybreak to end the long night of their captivity.</a:t>
            </a:r>
          </a:p>
        </p:txBody>
      </p:sp>
    </p:spTree>
    <p:extLst>
      <p:ext uri="{BB962C8B-B14F-4D97-AF65-F5344CB8AC3E}">
        <p14:creationId xmlns:p14="http://schemas.microsoft.com/office/powerpoint/2010/main" val="228361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 &amp; 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for vocabulary &amp; grammar: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Spoken style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 collocation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problems: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many challenging words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many complex sentences</a:t>
            </a:r>
          </a:p>
          <a:p>
            <a:pPr marL="514350" indent="-514350" algn="just"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53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8443" y="419472"/>
            <a:ext cx="7315200" cy="58438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1991" y="1182757"/>
            <a:ext cx="10555357" cy="525577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华文楷体" panose="02010600040101010101" pitchFamily="2" charset="-122"/>
                <a:ea typeface="华文楷体" panose="02010600040101010101" pitchFamily="2" charset="-122"/>
              </a:rPr>
              <a:t>词汇使用的核心原则：</a:t>
            </a:r>
            <a:endParaRPr lang="en-US" altLang="zh-CN" sz="32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词性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  <a:buNone/>
            </a:pPr>
            <a:endParaRPr lang="en-US" altLang="zh-CN" sz="3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buNone/>
            </a:pP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/>
              <a:pPr/>
              <a:t>22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222E8CB-7101-47F1-8B2E-1721474A0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60812"/>
              </p:ext>
            </p:extLst>
          </p:nvPr>
        </p:nvGraphicFramePr>
        <p:xfrm>
          <a:off x="798443" y="2583463"/>
          <a:ext cx="10013123" cy="35939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6413">
                  <a:extLst>
                    <a:ext uri="{9D8B030D-6E8A-4147-A177-3AD203B41FA5}">
                      <a16:colId xmlns:a16="http://schemas.microsoft.com/office/drawing/2014/main" val="1420238194"/>
                    </a:ext>
                  </a:extLst>
                </a:gridCol>
                <a:gridCol w="1539342">
                  <a:extLst>
                    <a:ext uri="{9D8B030D-6E8A-4147-A177-3AD203B41FA5}">
                      <a16:colId xmlns:a16="http://schemas.microsoft.com/office/drawing/2014/main" val="4013312953"/>
                    </a:ext>
                  </a:extLst>
                </a:gridCol>
                <a:gridCol w="1539342">
                  <a:extLst>
                    <a:ext uri="{9D8B030D-6E8A-4147-A177-3AD203B41FA5}">
                      <a16:colId xmlns:a16="http://schemas.microsoft.com/office/drawing/2014/main" val="1641202139"/>
                    </a:ext>
                  </a:extLst>
                </a:gridCol>
                <a:gridCol w="1443648">
                  <a:extLst>
                    <a:ext uri="{9D8B030D-6E8A-4147-A177-3AD203B41FA5}">
                      <a16:colId xmlns:a16="http://schemas.microsoft.com/office/drawing/2014/main" val="2935431331"/>
                    </a:ext>
                  </a:extLst>
                </a:gridCol>
                <a:gridCol w="1635036">
                  <a:extLst>
                    <a:ext uri="{9D8B030D-6E8A-4147-A177-3AD203B41FA5}">
                      <a16:colId xmlns:a16="http://schemas.microsoft.com/office/drawing/2014/main" val="707440593"/>
                    </a:ext>
                  </a:extLst>
                </a:gridCol>
                <a:gridCol w="1539342">
                  <a:extLst>
                    <a:ext uri="{9D8B030D-6E8A-4147-A177-3AD203B41FA5}">
                      <a16:colId xmlns:a16="http://schemas.microsoft.com/office/drawing/2014/main" val="4034049568"/>
                    </a:ext>
                  </a:extLst>
                </a:gridCol>
              </a:tblGrid>
              <a:tr h="5989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词性</a:t>
                      </a:r>
                      <a:endParaRPr lang="en-US" altLang="zh-CN" sz="2800" b="1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CN" altLang="en-US" sz="2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成份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53655"/>
                  </a:ext>
                </a:extLst>
              </a:tr>
              <a:tr h="59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名    词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宾语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30199"/>
                  </a:ext>
                </a:extLst>
              </a:tr>
              <a:tr h="59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代    词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pron.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宾语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767537"/>
                  </a:ext>
                </a:extLst>
              </a:tr>
              <a:tr h="59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动    词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v.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谓语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069671"/>
                  </a:ext>
                </a:extLst>
              </a:tr>
              <a:tr h="59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形容词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adj.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6123"/>
                  </a:ext>
                </a:extLst>
              </a:tr>
              <a:tr h="5989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副    词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adv.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状语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581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28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8443" y="419472"/>
            <a:ext cx="7315200" cy="563773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1991" y="1182757"/>
            <a:ext cx="10555357" cy="525577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动词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介词</a:t>
            </a: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altLang="zh-CN" sz="3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10000"/>
              </a:lnSpc>
              <a:buNone/>
            </a:pPr>
            <a:endParaRPr lang="en-US" altLang="zh-CN" sz="3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buNone/>
            </a:pP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/>
              <a:pPr/>
              <a:t>23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222E8CB-7101-47F1-8B2E-1721474A09E1}"/>
              </a:ext>
            </a:extLst>
          </p:cNvPr>
          <p:cNvGraphicFramePr>
            <a:graphicFrameLocks noGrp="1"/>
          </p:cNvGraphicFramePr>
          <p:nvPr/>
        </p:nvGraphicFramePr>
        <p:xfrm>
          <a:off x="798442" y="1836682"/>
          <a:ext cx="10076385" cy="2376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1049">
                  <a:extLst>
                    <a:ext uri="{9D8B030D-6E8A-4147-A177-3AD203B41FA5}">
                      <a16:colId xmlns:a16="http://schemas.microsoft.com/office/drawing/2014/main" val="1420238194"/>
                    </a:ext>
                  </a:extLst>
                </a:gridCol>
                <a:gridCol w="1549067">
                  <a:extLst>
                    <a:ext uri="{9D8B030D-6E8A-4147-A177-3AD203B41FA5}">
                      <a16:colId xmlns:a16="http://schemas.microsoft.com/office/drawing/2014/main" val="4013312953"/>
                    </a:ext>
                  </a:extLst>
                </a:gridCol>
                <a:gridCol w="1549067">
                  <a:extLst>
                    <a:ext uri="{9D8B030D-6E8A-4147-A177-3AD203B41FA5}">
                      <a16:colId xmlns:a16="http://schemas.microsoft.com/office/drawing/2014/main" val="1641202139"/>
                    </a:ext>
                  </a:extLst>
                </a:gridCol>
                <a:gridCol w="1452768">
                  <a:extLst>
                    <a:ext uri="{9D8B030D-6E8A-4147-A177-3AD203B41FA5}">
                      <a16:colId xmlns:a16="http://schemas.microsoft.com/office/drawing/2014/main" val="2935431331"/>
                    </a:ext>
                  </a:extLst>
                </a:gridCol>
                <a:gridCol w="1645367">
                  <a:extLst>
                    <a:ext uri="{9D8B030D-6E8A-4147-A177-3AD203B41FA5}">
                      <a16:colId xmlns:a16="http://schemas.microsoft.com/office/drawing/2014/main" val="707440593"/>
                    </a:ext>
                  </a:extLst>
                </a:gridCol>
                <a:gridCol w="1549067">
                  <a:extLst>
                    <a:ext uri="{9D8B030D-6E8A-4147-A177-3AD203B41FA5}">
                      <a16:colId xmlns:a16="http://schemas.microsoft.com/office/drawing/2014/main" val="4034049568"/>
                    </a:ext>
                  </a:extLst>
                </a:gridCol>
              </a:tblGrid>
              <a:tr h="594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谓语动词</a:t>
                      </a:r>
                      <a:endParaRPr lang="en-US" altLang="zh-CN" sz="2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谓语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630199"/>
                  </a:ext>
                </a:extLst>
              </a:tr>
              <a:tr h="594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非谓语</a:t>
                      </a:r>
                      <a:r>
                        <a:rPr lang="en-US" altLang="zh-CN" sz="2800" dirty="0" err="1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ing</a:t>
                      </a:r>
                      <a:endParaRPr lang="en-US" altLang="zh-CN" sz="2800" dirty="0"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宾语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状语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767537"/>
                  </a:ext>
                </a:extLst>
              </a:tr>
              <a:tr h="594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非谓语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状语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069671"/>
                  </a:ext>
                </a:extLst>
              </a:tr>
              <a:tr h="594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非谓语</a:t>
                      </a:r>
                      <a:r>
                        <a:rPr lang="en-US" altLang="zh-CN" sz="2800" dirty="0"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2800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宾语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状语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612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ED442E6-988D-499B-939A-011638939A88}"/>
              </a:ext>
            </a:extLst>
          </p:cNvPr>
          <p:cNvGraphicFramePr>
            <a:graphicFrameLocks noGrp="1"/>
          </p:cNvGraphicFramePr>
          <p:nvPr/>
        </p:nvGraphicFramePr>
        <p:xfrm>
          <a:off x="798441" y="5066927"/>
          <a:ext cx="10076385" cy="5283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8">
                  <a:extLst>
                    <a:ext uri="{9D8B030D-6E8A-4147-A177-3AD203B41FA5}">
                      <a16:colId xmlns:a16="http://schemas.microsoft.com/office/drawing/2014/main" val="3007996862"/>
                    </a:ext>
                  </a:extLst>
                </a:gridCol>
                <a:gridCol w="1474421">
                  <a:extLst>
                    <a:ext uri="{9D8B030D-6E8A-4147-A177-3AD203B41FA5}">
                      <a16:colId xmlns:a16="http://schemas.microsoft.com/office/drawing/2014/main" val="3815960745"/>
                    </a:ext>
                  </a:extLst>
                </a:gridCol>
                <a:gridCol w="1683187">
                  <a:extLst>
                    <a:ext uri="{9D8B030D-6E8A-4147-A177-3AD203B41FA5}">
                      <a16:colId xmlns:a16="http://schemas.microsoft.com/office/drawing/2014/main" val="471966600"/>
                    </a:ext>
                  </a:extLst>
                </a:gridCol>
                <a:gridCol w="1443169">
                  <a:extLst>
                    <a:ext uri="{9D8B030D-6E8A-4147-A177-3AD203B41FA5}">
                      <a16:colId xmlns:a16="http://schemas.microsoft.com/office/drawing/2014/main" val="3396714714"/>
                    </a:ext>
                  </a:extLst>
                </a:gridCol>
              </a:tblGrid>
              <a:tr h="528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介词词组（介词</a:t>
                      </a:r>
                      <a:r>
                        <a:rPr lang="en-US" altLang="zh-CN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+</a:t>
                      </a: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名词</a:t>
                      </a:r>
                      <a:r>
                        <a:rPr lang="en-US" altLang="zh-CN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/</a:t>
                      </a: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动词</a:t>
                      </a:r>
                      <a:r>
                        <a:rPr lang="en-US" altLang="zh-CN" sz="2800" kern="1200" dirty="0" err="1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ing</a:t>
                      </a: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宾语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定语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kern="1200" dirty="0">
                          <a:solidFill>
                            <a:schemeClr val="tx1"/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  <a:cs typeface="+mn-cs"/>
                        </a:rPr>
                        <a:t>状语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45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45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934278"/>
            <a:ext cx="10924556" cy="541682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actually, basically, obviously, unfortunately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开头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cos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代替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because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停顿时，用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well, eh, um,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know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表示“等等”用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or whatever, and stuff like that, and something like that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表示“好吃”用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tasty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yummy </a:t>
            </a:r>
            <a:endParaRPr lang="zh-CN" altLang="en-US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表示“很棒”用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amazing, awesome, incredible, marvelous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表示“很美”用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really pretty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attractive </a:t>
            </a: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 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gorgeous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“很次”用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terrible/ awful.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表示“很丑” 的时候，用 “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really unattractive/ hideous”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表示“贵”的时候，用 “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pricey/ dear”.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29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BAF9DE2-D678-4330-98A4-6DF7912B3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226756"/>
            <a:ext cx="10119486" cy="5456583"/>
          </a:xfrm>
        </p:spPr>
        <p:txBody>
          <a:bodyPr rtlCol="0">
            <a:normAutofit/>
          </a:bodyPr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“一会儿，一段时间”，用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while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“流行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时髦”， 用 “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in”,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最流行，最时髦，最时尚 </a:t>
            </a:r>
            <a:r>
              <a:rPr lang="en-US" altLang="zh-CN" sz="2000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innest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“老土”，用 “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 of date/style”,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或者直接用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out. 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“最先进的”，用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state of the art.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表示“过得很愉快”用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a marvelous time.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英语 “寻找刺激”，英语是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look for kicks.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“极其，非常，绝对，相当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…”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用，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absolutely, totally. 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“失落，沮丧”，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down 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“让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失望”，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et sb down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“提神”，用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pick me up</a:t>
            </a: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3147998-BD37-416B-BC26-C3D826EB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74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BAF9DE2-D678-4330-98A4-6DF7912B3F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063486"/>
            <a:ext cx="10119486" cy="5456583"/>
          </a:xfrm>
        </p:spPr>
        <p:txBody>
          <a:bodyPr rtlCol="0">
            <a:normAutofit/>
          </a:bodyPr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表示“累”，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exhausted/dead beat/worn out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“和朋友一起玩儿”，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hang out with my mates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“什么很好玩儿”，用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…is great fun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“什么很搞笑”，用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good laugh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hilarious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“荒谬”，用 “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outrageous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ridiculous”. 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表示“东西，事情，物品，题材等概念时，”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stuff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表示“很多”用 “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lot of”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loads of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“有钱，条件好”，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well off</a:t>
            </a:r>
            <a:endParaRPr lang="zh-CN" alt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“特别有钱”，用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loaded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，或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money to burn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“穷”，用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broke</a:t>
            </a:r>
          </a:p>
          <a:p>
            <a:pPr marL="0" indent="0">
              <a:lnSpc>
                <a:spcPct val="130000"/>
              </a:lnSpc>
              <a:buNone/>
            </a:pPr>
            <a:endParaRPr lang="en-US" altLang="zh-CN" sz="17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D3147998-BD37-416B-BC26-C3D826EB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71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D6CFC06-92E5-4879-8D1A-25F5AF5822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073426"/>
            <a:ext cx="9798121" cy="5479774"/>
          </a:xfrm>
        </p:spPr>
        <p:txBody>
          <a:bodyPr rtlCol="0">
            <a:normAutofit/>
          </a:bodyPr>
          <a:lstStyle/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“富人，穷人”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haves, the have-nots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“对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腻了，受够了”，用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 fed up with…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have had enough of…</a:t>
            </a:r>
            <a:endParaRPr lang="zh-CN" alt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“简单来讲”，这个口头语，用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 put it simply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“换句话讲“，这个口头语，用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 put it another way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表示让人很烦，很头痛的人或事，用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big headache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real pain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“消磨时间”，用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kill time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“乏味，无聊的人或事”，用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real drag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“累赘”，用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drag on sb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“我是个夜猫子”，用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night owl</a:t>
            </a:r>
          </a:p>
          <a:p>
            <a:pPr marL="0" indent="0">
              <a:lnSpc>
                <a:spcPct val="140000"/>
              </a:lnSpc>
              <a:buNone/>
              <a:defRPr/>
            </a:pPr>
            <a:endParaRPr lang="en-US" altLang="zh-CN" sz="13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45F1F523-3B14-4493-AF81-597D89D5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3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2B8EBF5-B45C-40D6-97F3-1C595843DB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5983" y="1103242"/>
            <a:ext cx="9929191" cy="5754757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“体重增加”，用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put on/gain weight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“减肥”，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lose a few pounds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或者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shed a few pounds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“瘦身”，用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get slim/thin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“花哨，”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showy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“名人”，用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big name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“名声好坏”，用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good/bad name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“应有尽有”，用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name it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“很恐怖”，用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scary</a:t>
            </a:r>
          </a:p>
          <a:p>
            <a:pPr marL="457200" indent="-457200">
              <a:lnSpc>
                <a:spcPct val="14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“不吃早饭”，用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skip breakfast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FE2E9943-8A1E-4A62-9BAA-C163C41D4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56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58C4C3A-3CB6-4A45-B752-F25FB32447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079" y="1143000"/>
            <a:ext cx="10030034" cy="5396948"/>
          </a:xfrm>
        </p:spPr>
        <p:txBody>
          <a:bodyPr rtlCol="0">
            <a:noAutofit/>
          </a:bodyPr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“恶心”，用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disgusting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“一首歌，或一个名字朗朗上口，容易记住”，用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catchy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“太酷了，太棒了，” 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awesome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“极为震撼，极为漂亮”，用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stunning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“特别挤，”用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packed out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“糟糕，差劲，次”，用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lousy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“误会了我的意思”，用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get me wrong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“太帅了”，用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groovy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“聪明”，用 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smart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表示 “比得上”，用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beat</a:t>
            </a:r>
            <a:endParaRPr lang="en-US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B1A334CB-F732-45AD-AC09-7E546B85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67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874" y="267714"/>
            <a:ext cx="8229600" cy="5715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4" y="1103242"/>
            <a:ext cx="10600526" cy="5022921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Acceptance: British commonwealth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Form: interview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question (personal information)        4-5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(preparation 1 m, description 1-2 m)    3-4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discussion (relevant issue)                 4-5 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Scoring system: full marks 9, 4-7 majority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Assessment: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Fluency and coherence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Grammar range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resource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Pronunciation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Examiner: any native speaker, British English or American English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Tense: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General present</a:t>
            </a:r>
            <a:r>
              <a:rPr lang="zh-CN" altLang="en-US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（一般现在时）</a:t>
            </a:r>
            <a:endParaRPr lang="en-US" altLang="zh-CN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General past</a:t>
            </a:r>
            <a:r>
              <a:rPr lang="zh-CN" altLang="en-US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（一般过去时）</a:t>
            </a:r>
            <a:endParaRPr lang="en-US" altLang="zh-CN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Present progressive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（现在进行时）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Present perfect</a:t>
            </a: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（现在完成时）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is B which C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which shocked/ delighted/ amused…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…, for which…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matters most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strikes/ impresses me most is…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clear/ unknown/ unbelievable/ weird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occurs to me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said/ reported/ predicted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widely/ generally/ universally believed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may/ can/ should/ must be admitted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can’t be denied that…</a:t>
            </a:r>
          </a:p>
          <a:p>
            <a:pPr algn="just"/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60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Chances are…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…looks as if…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thing that pops up in my mind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Personally, I think/ believe/ assume/ figure/ am fully convinced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take it for granted that/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regard it as… that/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draw a safe conclusion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before have I done…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Hardly/ Seldom/ Rarely do I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now way will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 this way can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if/ when… will I…</a:t>
            </a:r>
          </a:p>
        </p:txBody>
      </p:sp>
    </p:spTree>
    <p:extLst>
      <p:ext uri="{BB962C8B-B14F-4D97-AF65-F5344CB8AC3E}">
        <p14:creationId xmlns:p14="http://schemas.microsoft.com/office/powerpoint/2010/main" val="124242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until… did I…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So… did A do… that B did…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I you, I would…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high time that… did…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advisable/ necessary/ imperative that… should…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…suggest/ demand/ order that… should…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would rather…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…fail to…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 far from…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…is free from/ of…</a:t>
            </a:r>
          </a:p>
        </p:txBody>
      </p:sp>
    </p:spTree>
    <p:extLst>
      <p:ext uri="{BB962C8B-B14F-4D97-AF65-F5344CB8AC3E}">
        <p14:creationId xmlns:p14="http://schemas.microsoft.com/office/powerpoint/2010/main" val="245573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 algn="just"/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153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必会句型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serves/ acts/ functions as B.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matter most is…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takes... to do…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the most adj./ -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that I have ever seen/ heard/ done/ experienced.</a:t>
            </a:r>
          </a:p>
        </p:txBody>
      </p:sp>
    </p:spTree>
    <p:extLst>
      <p:ext uri="{BB962C8B-B14F-4D97-AF65-F5344CB8AC3E}">
        <p14:creationId xmlns:p14="http://schemas.microsoft.com/office/powerpoint/2010/main" val="26459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0282"/>
            <a:ext cx="7315200" cy="64807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Methods of Making Sentences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11"/>
            <a:ext cx="11320670" cy="552476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逻辑重建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主动语态中主语为谓语动作的发出者，宾语为谓语动作的接收者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被动语态中，主语为谓语动作的接收者</a:t>
            </a: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成句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词性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动词及物不及物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时态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语态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主谓一致</a:t>
            </a:r>
          </a:p>
          <a:p>
            <a:pPr marL="0" indent="0">
              <a:buNone/>
            </a:pP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lvl="0" indent="0">
              <a:buNone/>
            </a:pP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>
                <a:solidFill>
                  <a:prstClr val="white"/>
                </a:solidFill>
              </a:rPr>
              <a:pPr/>
              <a:t>35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4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0282"/>
            <a:ext cx="7315200" cy="64807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Methods of Making Sentences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53548"/>
            <a:ext cx="11320670" cy="5667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练习：</a:t>
            </a: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只有用这样的方法才能解决环境问题。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68288" lv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The environmental issue can be solved only in this way. </a:t>
            </a:r>
          </a:p>
          <a:p>
            <a:pPr marL="268288" lv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Only in this way can the environmental issue be solved. </a:t>
            </a:r>
          </a:p>
          <a:p>
            <a:pPr marL="268288" lvl="0" indent="0">
              <a:buNone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（无主句）</a:t>
            </a: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虽然翻译很难，但有老师的帮助就不是问题。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68288" lv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Although translation is difficult, it won’t be a problem with the teacher’s help. </a:t>
            </a:r>
          </a:p>
          <a:p>
            <a:pPr marL="268288" lvl="0" indent="0">
              <a:buNone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（无主句）</a:t>
            </a: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花园种了许多花。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268288" lv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Many flowers are planted in the garden. </a:t>
            </a:r>
          </a:p>
          <a:p>
            <a:pPr marL="268288" lvl="0" indent="0">
              <a:buNone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（无主句）</a:t>
            </a: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>
                <a:solidFill>
                  <a:prstClr val="white"/>
                </a:solidFill>
              </a:rPr>
              <a:pPr/>
              <a:t>36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0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0282"/>
            <a:ext cx="7315200" cy="64807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Methods of Making Sentences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02026"/>
            <a:ext cx="11320670" cy="541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练习：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世界上还有许多社会问题需要解决。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这种现象很常见，人们都习以为常了。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这个问题如此严重以至于吸引了全世界的注意。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老师的话，我依然牢记于心。</a:t>
            </a: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我把老师的话牢记于心。</a:t>
            </a:r>
            <a:endParaRPr lang="en-US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>
                <a:solidFill>
                  <a:prstClr val="white"/>
                </a:solidFill>
              </a:rPr>
              <a:pPr/>
              <a:t>37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1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0282"/>
            <a:ext cx="7315200" cy="648072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Common mistakes</a:t>
            </a:r>
            <a:endParaRPr lang="zh-CN" altLang="en-US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11"/>
            <a:ext cx="11320670" cy="55247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When we can success is still a question.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The sky appeared a rainbow.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Most citizens object this plan.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He not only reads novels but also magazines.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His English is as good as you.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I left the school surprised everyone.  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I almost earned one hundred dollars yesterday.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Standing on the mountain top, a grand view appeared before me.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To pass the test, a lot of homework must be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I wonder that how he passed the test.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I went to the school which my son studied English.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I met a friend who I played together a lot in my childhood.</a:t>
            </a:r>
            <a:endParaRPr lang="zh-CN" altLang="zh-CN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34601-0A6B-4052-9431-2AA78478AFEF}" type="slidenum">
              <a:rPr lang="zh-CN" altLang="en-US" smtClean="0">
                <a:solidFill>
                  <a:prstClr val="white"/>
                </a:solidFill>
              </a:rPr>
              <a:pPr/>
              <a:t>38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08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06268" y="2671381"/>
            <a:ext cx="6379464" cy="757619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87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82756"/>
            <a:ext cx="10630343" cy="494340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arrangement: 20 hours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Requirements: 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fixed partner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Diligent practice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English films or TV plays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recent versions of Cambridge English --- IELTS (14) 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principles in answering questions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give direct answers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patterns 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examples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steps in explanation or description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Paraphrasing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Exemplification</a:t>
            </a:r>
            <a:endParaRPr lang="zh-CN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229600" cy="57150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575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946374" cy="817632"/>
          </a:xfrm>
        </p:spPr>
        <p:txBody>
          <a:bodyPr>
            <a:normAutofit/>
          </a:bodyPr>
          <a:lstStyle/>
          <a:p>
            <a:pPr algn="just"/>
            <a:r>
              <a:rPr lang="en-US" altLang="zh-CN" sz="40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Question Range</a:t>
            </a:r>
            <a:endParaRPr lang="zh-CN" altLang="en-US" sz="40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62269"/>
            <a:ext cx="10515600" cy="4914693"/>
          </a:xfrm>
        </p:spPr>
        <p:txBody>
          <a:bodyPr>
            <a:normAutofit/>
          </a:bodyPr>
          <a:lstStyle/>
          <a:p>
            <a:pPr algn="ctr"/>
            <a:endParaRPr lang="en-US" altLang="zh-CN" sz="4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en-US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人 </a:t>
            </a:r>
            <a:r>
              <a:rPr lang="en-US" altLang="zh-CN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(People)</a:t>
            </a:r>
          </a:p>
          <a:p>
            <a:pPr algn="just"/>
            <a:r>
              <a:rPr lang="zh-CN" altLang="en-US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事 </a:t>
            </a:r>
            <a:r>
              <a:rPr lang="en-US" altLang="zh-CN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(Event)</a:t>
            </a:r>
          </a:p>
          <a:p>
            <a:pPr algn="just"/>
            <a:r>
              <a:rPr lang="zh-CN" altLang="en-US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地 </a:t>
            </a:r>
            <a:r>
              <a:rPr lang="en-US" altLang="zh-CN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(Place)</a:t>
            </a:r>
          </a:p>
          <a:p>
            <a:pPr algn="just"/>
            <a:r>
              <a:rPr lang="zh-CN" altLang="en-US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物 </a:t>
            </a:r>
            <a:r>
              <a:rPr lang="en-US" altLang="zh-CN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(Object)</a:t>
            </a:r>
          </a:p>
          <a:p>
            <a:pPr algn="just"/>
            <a:r>
              <a:rPr lang="zh-CN" altLang="en-US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念 </a:t>
            </a:r>
            <a:r>
              <a:rPr lang="en-US" altLang="zh-CN" sz="4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(Idea)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8" y="1023730"/>
            <a:ext cx="11113399" cy="56596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1. Warm-up questions:</a:t>
            </a:r>
          </a:p>
          <a:p>
            <a:pPr algn="just"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 full name? or:  Can you tell me your full name, please? </a:t>
            </a:r>
          </a:p>
          <a:p>
            <a:pPr algn="just"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shall I call you?          </a:t>
            </a:r>
          </a:p>
          <a:p>
            <a:pPr algn="just"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Can I see your ID card please?</a:t>
            </a:r>
          </a:p>
          <a:p>
            <a:pPr marL="0" indent="0">
              <a:spcAft>
                <a:spcPct val="50000"/>
              </a:spcAft>
              <a:buNone/>
            </a:pPr>
            <a:endParaRPr lang="en-US" altLang="zh-CN" sz="29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7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 full name? or:  Can you tell me your full name, please? </a:t>
            </a:r>
          </a:p>
          <a:p>
            <a:pPr marL="514350" indent="-514350">
              <a:spcAft>
                <a:spcPct val="500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My name is Chen Yang, C-H-E-N Y-A-N-G, Chen Yang.</a:t>
            </a:r>
          </a:p>
          <a:p>
            <a:pPr marL="514350" indent="-514350">
              <a:spcAft>
                <a:spcPct val="500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can call me Chen.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shall I call you?          </a:t>
            </a:r>
          </a:p>
          <a:p>
            <a:pPr marL="514350" indent="-514350">
              <a:spcAft>
                <a:spcPct val="500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My name is Chen Yang. Everyone calls Yang </a:t>
            </a:r>
            <a:r>
              <a:rPr lang="en-US" altLang="zh-CN" sz="2400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Yang</a:t>
            </a: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Can I see your ID card please?</a:t>
            </a:r>
          </a:p>
          <a:p>
            <a:pPr marL="514350" indent="-514350">
              <a:spcAft>
                <a:spcPct val="500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Sure. Here it is. </a:t>
            </a:r>
          </a:p>
          <a:p>
            <a:pPr marL="514350" indent="-514350">
              <a:spcAft>
                <a:spcPct val="50000"/>
              </a:spcAft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Sure. Will the passport do?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6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2. Specific questions: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people in your country do…?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type of …do you like/ dislike?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you like about…?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you dislike about…?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you like/ dislike to do when…</a:t>
            </a:r>
            <a:r>
              <a:rPr lang="zh-CN" altLang="en-US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？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Is it easy/difficult/convenient/safe/dangerous to do…?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did you first do …?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do…when you were a child?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did you last do …? / Tell me about your last …experience?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and where do you…?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like do…alone or with friends?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prefer A or B? Why?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think it’s necessary/important for children/schools to do…? </a:t>
            </a:r>
          </a:p>
          <a:p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you think about..?</a:t>
            </a:r>
          </a:p>
          <a:p>
            <a:pPr marL="0" indent="0">
              <a:spcAft>
                <a:spcPct val="50000"/>
              </a:spcAft>
              <a:buNone/>
            </a:pPr>
            <a:endParaRPr lang="en-US" altLang="zh-CN" sz="29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9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2815ECE6-F1D1-4809-993D-FB833D00B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181" y="344280"/>
            <a:ext cx="5329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2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604" name="Group 4">
            <a:extLst>
              <a:ext uri="{FF2B5EF4-FFF2-40B4-BE49-F238E27FC236}">
                <a16:creationId xmlns:a16="http://schemas.microsoft.com/office/drawing/2014/main" id="{57AE874C-9899-4658-9F21-6A9EE2B14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77952"/>
              </p:ext>
            </p:extLst>
          </p:nvPr>
        </p:nvGraphicFramePr>
        <p:xfrm>
          <a:off x="1069181" y="1420500"/>
          <a:ext cx="10142158" cy="4771576"/>
        </p:xfrm>
        <a:graphic>
          <a:graphicData uri="http://schemas.openxmlformats.org/drawingml/2006/table">
            <a:tbl>
              <a:tblPr/>
              <a:tblGrid>
                <a:gridCol w="2535539">
                  <a:extLst>
                    <a:ext uri="{9D8B030D-6E8A-4147-A177-3AD203B41FA5}">
                      <a16:colId xmlns:a16="http://schemas.microsoft.com/office/drawing/2014/main" val="600750609"/>
                    </a:ext>
                  </a:extLst>
                </a:gridCol>
                <a:gridCol w="2539533">
                  <a:extLst>
                    <a:ext uri="{9D8B030D-6E8A-4147-A177-3AD203B41FA5}">
                      <a16:colId xmlns:a16="http://schemas.microsoft.com/office/drawing/2014/main" val="3980880254"/>
                    </a:ext>
                  </a:extLst>
                </a:gridCol>
                <a:gridCol w="2531547">
                  <a:extLst>
                    <a:ext uri="{9D8B030D-6E8A-4147-A177-3AD203B41FA5}">
                      <a16:colId xmlns:a16="http://schemas.microsoft.com/office/drawing/2014/main" val="1518555046"/>
                    </a:ext>
                  </a:extLst>
                </a:gridCol>
                <a:gridCol w="2535539">
                  <a:extLst>
                    <a:ext uri="{9D8B030D-6E8A-4147-A177-3AD203B41FA5}">
                      <a16:colId xmlns:a16="http://schemas.microsoft.com/office/drawing/2014/main" val="1938134105"/>
                    </a:ext>
                  </a:extLst>
                </a:gridCol>
              </a:tblGrid>
              <a:tr h="468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 hometown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 Studies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 hobbies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 home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062508"/>
                  </a:ext>
                </a:extLst>
              </a:tr>
              <a:tr h="468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Your job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Personal habits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Music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060718"/>
                  </a:ext>
                </a:extLst>
              </a:tr>
              <a:tr h="468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Computer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Internet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Swimming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Cycling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991549"/>
                  </a:ext>
                </a:extLst>
              </a:tr>
              <a:tr h="468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Drawing&amp;painting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Cooking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Parties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970533"/>
                  </a:ext>
                </a:extLst>
              </a:tr>
              <a:tr h="4685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Shopping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Birthdays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Reading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Writing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1465873"/>
                  </a:ext>
                </a:extLst>
              </a:tr>
              <a:tr h="8096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Fruits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&amp; veggies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Weekend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Holidays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Travel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560906"/>
                  </a:ext>
                </a:extLst>
              </a:tr>
              <a:tr h="8096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Gifts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Communication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(phone, email)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Flowers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advertisements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37805"/>
                  </a:ext>
                </a:extLst>
              </a:tr>
              <a:tr h="8096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Newspapers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&amp;magazines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Transport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&amp; driving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Clothing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5313"/>
                  </a:ext>
                </a:extLst>
              </a:tr>
            </a:tbl>
          </a:graphicData>
        </a:graphic>
      </p:graphicFrame>
      <p:sp>
        <p:nvSpPr>
          <p:cNvPr id="38963" name="Rectangle 51">
            <a:extLst>
              <a:ext uri="{FF2B5EF4-FFF2-40B4-BE49-F238E27FC236}">
                <a16:creationId xmlns:a16="http://schemas.microsoft.com/office/drawing/2014/main" id="{1001E063-0563-400B-8BEB-78267765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5162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zh-CN" altLang="en-US" sz="8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注意事项：</a:t>
            </a:r>
            <a:endParaRPr lang="zh-CN" altLang="en-US" sz="8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457200" indent="-45720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回答要自然，切忌背诵和明显使用模板</a:t>
            </a:r>
            <a:endParaRPr lang="en-US" altLang="zh-CN" sz="8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457200" indent="-45720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回答不必过于系统和过于精准，但要有条理</a:t>
            </a:r>
            <a:endParaRPr lang="en-US" altLang="zh-CN" sz="8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457200" indent="-45720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想到什么说什么，不用刻意使用难词和难句</a:t>
            </a:r>
            <a:endParaRPr lang="en-US" altLang="zh-CN" sz="8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zh-CN" altLang="en-US" sz="8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升级方法：</a:t>
            </a:r>
            <a:endParaRPr lang="zh-CN" altLang="en-US" sz="80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514350" indent="-51435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换方式回答问题，并进行一到两句的扩展（解释</a:t>
            </a:r>
            <a:r>
              <a:rPr lang="en-US" altLang="zh-CN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举例）</a:t>
            </a:r>
            <a:endParaRPr lang="en-US" altLang="zh-CN" sz="8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合理利用停顿，对已背诵答案作词汇、结构等细微变化</a:t>
            </a:r>
            <a:endParaRPr lang="en-US" altLang="zh-CN" sz="8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合理使用语气词等，如：</a:t>
            </a:r>
            <a:r>
              <a:rPr lang="en-US" altLang="zh-CN" sz="8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well, you know, I believe, but...</a:t>
            </a:r>
            <a:endParaRPr lang="en-US" altLang="zh-CN" sz="45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问题基本类型：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457200" indent="-457200" algn="just">
              <a:lnSpc>
                <a:spcPct val="11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介绍型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喜好型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观点型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0000"/>
              </a:lnSpc>
              <a:spcAft>
                <a:spcPct val="50000"/>
              </a:spcAft>
              <a:buFont typeface="+mj-lt"/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经历型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Aft>
                <a:spcPct val="50000"/>
              </a:spcAft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38532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spcAft>
                <a:spcPct val="50000"/>
              </a:spcAft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介绍型问题回答模式：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Can you tell me something about your...? </a:t>
            </a:r>
          </a:p>
          <a:p>
            <a:pPr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Are there…?</a:t>
            </a:r>
          </a:p>
          <a:p>
            <a:pPr>
              <a:spcAft>
                <a:spcPct val="50000"/>
              </a:spcAft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What… are you doing?</a:t>
            </a:r>
          </a:p>
          <a:p>
            <a:pPr marL="457200" indent="-457200">
              <a:spcAft>
                <a:spcPct val="50000"/>
              </a:spcAft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基本情况：近义替代或结构转换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ct val="50000"/>
              </a:spcAft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细节：对基本情况进行解释说明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ct val="50000"/>
              </a:spcAft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特点：强调其中最特别的元素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spcAft>
                <a:spcPct val="50000"/>
              </a:spcAft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举例：如有可能，举例说明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基本情况：近义替代或结构转换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Can you tell me something about your...?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Sure. I’d love to share with you something about…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This is a very complex issue, but I will try to make it clear.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Are there…?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Sure 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It’s hard to say yes or no.</a:t>
            </a:r>
          </a:p>
          <a:p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What… 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Let me think for a while.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I’d say…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9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have to say/ admit…</a:t>
            </a:r>
          </a:p>
        </p:txBody>
      </p:sp>
    </p:spTree>
    <p:extLst>
      <p:ext uri="{BB962C8B-B14F-4D97-AF65-F5344CB8AC3E}">
        <p14:creationId xmlns:p14="http://schemas.microsoft.com/office/powerpoint/2010/main" val="274279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特点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One special thing about it is…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best/ most interesting/ most impressive/ most critical part of it is…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strikes me/ people most is…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am deeply impressed by…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…enjoy high reputation for/ be famous for…</a:t>
            </a:r>
          </a:p>
          <a:p>
            <a:pPr marL="0" indent="0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For example, …/ For instance,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…like/ such as…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can never forget/ People can still remember that…</a:t>
            </a:r>
            <a:endParaRPr lang="en-US" altLang="zh-CN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82756"/>
            <a:ext cx="10630343" cy="494340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test 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waiting room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Wait outside the waiting room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test room on the interviewer’s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 brief self-introduction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the oral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 with the interviewer’s permission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  <a:p>
            <a:pPr lvl="0"/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871117" cy="57150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</a:t>
            </a: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—— Test Procedure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Exercise: 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you tell me something about your family?</a:t>
            </a:r>
          </a:p>
        </p:txBody>
      </p:sp>
    </p:spTree>
    <p:extLst>
      <p:ext uri="{BB962C8B-B14F-4D97-AF65-F5344CB8AC3E}">
        <p14:creationId xmlns:p14="http://schemas.microsoft.com/office/powerpoint/2010/main" val="22073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1: </a:t>
            </a:r>
          </a:p>
          <a:p>
            <a:pPr marL="0" indent="0" algn="just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Can you tell me something about your hometown?</a:t>
            </a:r>
            <a:endParaRPr lang="zh-CN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6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2: 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the weather like in your city?</a:t>
            </a:r>
            <a:endParaRPr lang="zh-CN" altLang="zh-CN" sz="24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8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3: 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are the most popular music types in your country?</a:t>
            </a:r>
            <a:endParaRPr lang="zh-CN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4: 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Has the countryside changed a lot in the last few years?</a:t>
            </a:r>
            <a:endParaRPr lang="zh-CN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7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5: 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have cell phones developed in the last few years?</a:t>
            </a:r>
            <a:endParaRPr lang="zh-CN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9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6: </a:t>
            </a:r>
          </a:p>
          <a:p>
            <a:pPr marL="0" indent="0"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kind of activities do the Chinese children take now?</a:t>
            </a: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73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喜好型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prefer to...?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your </a:t>
            </a:r>
            <a:r>
              <a:rPr lang="en-US" altLang="zh-CN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favourite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...?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Chinese like to do when...?</a:t>
            </a:r>
          </a:p>
        </p:txBody>
      </p:sp>
    </p:spTree>
    <p:extLst>
      <p:ext uri="{BB962C8B-B14F-4D97-AF65-F5344CB8AC3E}">
        <p14:creationId xmlns:p14="http://schemas.microsoft.com/office/powerpoint/2010/main" val="332283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喜好型问题回答模式：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prefer to...?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your </a:t>
            </a:r>
            <a:r>
              <a:rPr lang="en-US" altLang="zh-CN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favourite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...?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Chinese like to do when...?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喜好：近义替代或结构转换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介绍（可选）：对喜好对象作简单介绍（如：最喜欢的电影、电视节目、书、杂志、手机应用软件等）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原因：说明原因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举例：如有可能，举例说明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喜好：近义替代或结构转换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prefer to...?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your </a:t>
            </a:r>
            <a:r>
              <a:rPr lang="en-US" altLang="zh-CN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favourite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...?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do Chinese like to do when...?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Honestly, I prefer…/ prefer to…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go in for many things, esp. …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…that I like/ love/ am fond of/ take to most is definitely…</a:t>
            </a:r>
          </a:p>
          <a:p>
            <a:pPr marL="514350" indent="-514350" algn="just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Well, it’s complicated/ it depends. But mostly, … prefer to/ tend to…</a:t>
            </a:r>
          </a:p>
          <a:p>
            <a:pPr marL="514350" indent="-514350" algn="just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介绍（可选）：对喜好对象作简单介绍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 is… that/ which/ who…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3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043609"/>
            <a:ext cx="10630343" cy="554667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samples:</a:t>
            </a: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1 (4-5minutes) </a:t>
            </a:r>
            <a:endParaRPr lang="en-US" altLang="zh-CN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your full name please?  May I have your ID card, please?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in the first part, I’d like to ask you some questions about yourself.</a:t>
            </a: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first talk about your hometown. 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city is your hometown?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it famous for?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like about the city?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you dislike about it?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Ok. Let’s move on to the topic of driving. 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Do/Can you drive?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age do you think is the best for getting a driving license? 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school should provide driving lessons for students?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let’s talk about something else. 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prefer writing by hand or writing using the computer?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handwriting is still important today?</a:t>
            </a:r>
          </a:p>
          <a:p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children today improve their handwriting?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781665" cy="57150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</a:t>
            </a: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55472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原因：说明原因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know, … Besides,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 is both… and…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reasons that I put it on top of my list are simple. Firstly/ First of all, … Secondly/ Then,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Most people believe that… In addition, …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For example, …/ For instance,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…like/ such as…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can never forget/ People can still remember that…</a:t>
            </a:r>
          </a:p>
        </p:txBody>
      </p:sp>
    </p:spTree>
    <p:extLst>
      <p:ext uri="{BB962C8B-B14F-4D97-AF65-F5344CB8AC3E}">
        <p14:creationId xmlns:p14="http://schemas.microsoft.com/office/powerpoint/2010/main" val="90926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1: 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prefer to live in a house or an apartment?</a:t>
            </a:r>
          </a:p>
        </p:txBody>
      </p:sp>
    </p:spTree>
    <p:extLst>
      <p:ext uri="{BB962C8B-B14F-4D97-AF65-F5344CB8AC3E}">
        <p14:creationId xmlns:p14="http://schemas.microsoft.com/office/powerpoint/2010/main" val="29222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2: 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is your hobby? Why?</a:t>
            </a:r>
          </a:p>
        </p:txBody>
      </p:sp>
    </p:spTree>
    <p:extLst>
      <p:ext uri="{BB962C8B-B14F-4D97-AF65-F5344CB8AC3E}">
        <p14:creationId xmlns:p14="http://schemas.microsoft.com/office/powerpoint/2010/main" val="381088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3: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your favorite TV </a:t>
            </a:r>
            <a:r>
              <a:rPr lang="en-US" altLang="zh-CN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programme</a:t>
            </a: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?</a:t>
            </a:r>
            <a:endParaRPr lang="zh-CN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4: </a:t>
            </a:r>
          </a:p>
          <a:p>
            <a:pPr marL="0" indent="0" algn="just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are your </a:t>
            </a:r>
            <a:r>
              <a:rPr lang="en-US" altLang="zh-CN" sz="3000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favourite</a:t>
            </a: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wild animals?</a:t>
            </a: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8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5: </a:t>
            </a:r>
          </a:p>
          <a:p>
            <a:pPr marL="0" indent="0" algn="just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What’s your </a:t>
            </a:r>
            <a:r>
              <a:rPr lang="en-US" altLang="zh-CN" sz="3000" dirty="0" err="1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favourite</a:t>
            </a: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food?</a:t>
            </a: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83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6: </a:t>
            </a:r>
          </a:p>
          <a:p>
            <a:pPr marL="0" indent="0" algn="just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What pets do Chinese people like to keep?</a:t>
            </a:r>
          </a:p>
        </p:txBody>
      </p:sp>
    </p:spTree>
    <p:extLst>
      <p:ext uri="{BB962C8B-B14F-4D97-AF65-F5344CB8AC3E}">
        <p14:creationId xmlns:p14="http://schemas.microsoft.com/office/powerpoint/2010/main" val="14375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观点型问题回答模式：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do you like…?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think…?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观点：表达自己的看法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原因：解释原因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举例：如有必要，举例说明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14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观点：表达自己的看法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Is … important/ necessary to you?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do you like…?</a:t>
            </a:r>
          </a:p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Do you think…?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think/ don’t think so.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Definitely yes/ no.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Personally, I believe that…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In my view,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As far as I am concerned,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Honestly/ To be honest/ Frankly speaking, …</a:t>
            </a:r>
          </a:p>
        </p:txBody>
      </p:sp>
    </p:spTree>
    <p:extLst>
      <p:ext uri="{BB962C8B-B14F-4D97-AF65-F5344CB8AC3E}">
        <p14:creationId xmlns:p14="http://schemas.microsoft.com/office/powerpoint/2010/main" val="144632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原因：解释原因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You know, … Besides, 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… is both… and…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On the one hand, it’s clear that… On the other hand, in no way can we deny that…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举例：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For example, …/ For instance,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perfect example might be…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can never forget/ People can still remember that…</a:t>
            </a:r>
          </a:p>
        </p:txBody>
      </p:sp>
    </p:spTree>
    <p:extLst>
      <p:ext uri="{BB962C8B-B14F-4D97-AF65-F5344CB8AC3E}">
        <p14:creationId xmlns:p14="http://schemas.microsoft.com/office/powerpoint/2010/main" val="371759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1182756"/>
            <a:ext cx="10630343" cy="5407530"/>
          </a:xfrm>
        </p:spPr>
        <p:txBody>
          <a:bodyPr>
            <a:normAutofit/>
          </a:bodyPr>
          <a:lstStyle/>
          <a:p>
            <a:pPr lvl="0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samples:</a:t>
            </a:r>
          </a:p>
          <a:p>
            <a:pPr>
              <a:spcAft>
                <a:spcPct val="50000"/>
              </a:spcAft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2 (3-4 minutes) </a:t>
            </a:r>
          </a:p>
          <a:p>
            <a:pPr>
              <a:spcAft>
                <a:spcPct val="50000"/>
              </a:spcAft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someone you know who is good at cooking </a:t>
            </a:r>
          </a:p>
          <a:p>
            <a:pPr>
              <a:spcAft>
                <a:spcPct val="50000"/>
              </a:spcAft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should say: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this person is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know him or her 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kinds of food s/he cooks</a:t>
            </a:r>
          </a:p>
          <a:p>
            <a:pPr>
              <a:spcAft>
                <a:spcPct val="50000"/>
              </a:spcAft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how (you think) this person became so good at cooking.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821422" cy="571505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846109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1: </a:t>
            </a:r>
          </a:p>
          <a:p>
            <a:pPr marL="0" lv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Are parks important to you? </a:t>
            </a:r>
          </a:p>
          <a:p>
            <a:pPr marL="0" lv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9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sz="2900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2: </a:t>
            </a: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How do you like Western food?</a:t>
            </a:r>
          </a:p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endParaRPr lang="en-US" altLang="zh-CN" sz="2900" b="1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95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经历型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was the last time you did…?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ever do…?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do… recently?</a:t>
            </a:r>
          </a:p>
          <a:p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2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经历型问题回答模式：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was the last time you did…?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ever do…?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do… recently?</a:t>
            </a: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概述：肯定或否定回答；简要说明时间、地点、人物、事件</a:t>
            </a: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过程：描述过程</a:t>
            </a: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感想：结束后的感想</a:t>
            </a: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概述：</a:t>
            </a: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ever do…?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do… recently?</a:t>
            </a:r>
          </a:p>
          <a:p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was the last time you did…?</a:t>
            </a: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Yes. I think so.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Yes. Quite often.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Yes. Not so often, though.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can remember clearly that…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As far as I can remember, my latest… should/ must be…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0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过程：</a:t>
            </a: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It was a sunny/ rainy day/ Sunday/ the Spring Festival.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At first, I did… Then, … Finally, …</a:t>
            </a: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感想：</a:t>
            </a: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I was really amazed/ touched/ disappointed.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 me, this is really an amazing/ unforgettable/ memorable/ impressive/ fantastic/ fabulous/ painful/ miserable/ regrettable experience/ incident/ event/ occasion. </a:t>
            </a:r>
          </a:p>
          <a:p>
            <a:pPr marL="0" indent="0" algn="just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3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1: </a:t>
            </a: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When was the last time you visited a museum?</a:t>
            </a: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52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 General Questions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03852"/>
            <a:ext cx="10924556" cy="5679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Exercise 2: </a:t>
            </a: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Did you give or receive any gifts recently?</a:t>
            </a: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143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906268" y="2671381"/>
            <a:ext cx="6379464" cy="757619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43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    “In Part Two, the examiner gives you a topic card. You have one minute to prepare and make notes. Then you’ll be required to talk about the topic for one to two minutes.”</a:t>
            </a:r>
          </a:p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Example: 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who has interesting ideas or opinions. 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this person is/ What this person does/ How you know him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 you think his/her ideas and opinions are interesting. </a:t>
            </a:r>
          </a:p>
          <a:p>
            <a:pPr marL="0" indent="0">
              <a:buNone/>
            </a:pP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b="1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Note: </a:t>
            </a:r>
          </a:p>
          <a:p>
            <a:pPr marL="0" indent="0" algn="just">
              <a:buNone/>
            </a:pPr>
            <a:r>
              <a:rPr lang="zh-CN" altLang="en-US" b="1" u="sng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口语试题一般一月、五月、九月更新，更新量约三分之一。两次更新期间，</a:t>
            </a:r>
            <a:r>
              <a:rPr lang="en-US" altLang="zh-CN" b="1" u="sng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topics</a:t>
            </a:r>
            <a:r>
              <a:rPr lang="zh-CN" altLang="en-US" b="1" u="sng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基本不变。</a:t>
            </a:r>
            <a:endParaRPr lang="zh-CN" altLang="zh-CN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7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0873" y="983974"/>
            <a:ext cx="10630343" cy="5874026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samples:</a:t>
            </a:r>
          </a:p>
          <a:p>
            <a:pPr>
              <a:spcAft>
                <a:spcPct val="50000"/>
              </a:spcAft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3 (4-5 minutes) </a:t>
            </a:r>
          </a:p>
          <a:p>
            <a:pPr>
              <a:spcAft>
                <a:spcPct val="50000"/>
              </a:spcAft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 1: Chinese food and western food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western food like KFC impact (on) traditional Chinese food? 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traditional Chinese food will be more popular in the future?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view, how is western food different from Chinese food?</a:t>
            </a:r>
          </a:p>
          <a:p>
            <a:pPr>
              <a:spcAft>
                <a:spcPct val="50000"/>
              </a:spcAft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Subtopic2: eating at home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country, do family members often eat at home together? 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it important for people to eat at home? </a:t>
            </a:r>
          </a:p>
          <a:p>
            <a:pPr>
              <a:spcAft>
                <a:spcPct val="50000"/>
              </a:spcAft>
            </a:pPr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Subtopic3: food safety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food safety a serious problem in your country?</a:t>
            </a:r>
          </a:p>
          <a:p>
            <a:pPr>
              <a:spcAft>
                <a:spcPct val="50000"/>
              </a:spcAft>
            </a:pPr>
            <a:r>
              <a:rPr lang="en-US" altLang="zh-C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schools and universities provide healthy food for students in your country?</a:t>
            </a:r>
            <a:endParaRPr lang="zh-CN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49B910D5-EE95-481B-9C96-728445BC9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4" y="267714"/>
            <a:ext cx="8229600" cy="571505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—— Test Samples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7425877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summary of cue cards: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9E1AC39-0BFA-45D6-BE66-10A8828E8BA0}"/>
              </a:ext>
            </a:extLst>
          </p:cNvPr>
          <p:cNvGraphicFramePr>
            <a:graphicFrameLocks noGrp="1"/>
          </p:cNvGraphicFramePr>
          <p:nvPr/>
        </p:nvGraphicFramePr>
        <p:xfrm>
          <a:off x="565077" y="1818861"/>
          <a:ext cx="11061843" cy="4120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4660">
                  <a:extLst>
                    <a:ext uri="{9D8B030D-6E8A-4147-A177-3AD203B41FA5}">
                      <a16:colId xmlns:a16="http://schemas.microsoft.com/office/drawing/2014/main" val="3183457022"/>
                    </a:ext>
                  </a:extLst>
                </a:gridCol>
                <a:gridCol w="9797183">
                  <a:extLst>
                    <a:ext uri="{9D8B030D-6E8A-4147-A177-3AD203B41FA5}">
                      <a16:colId xmlns:a16="http://schemas.microsoft.com/office/drawing/2014/main" val="2023464920"/>
                    </a:ext>
                  </a:extLst>
                </a:gridCol>
              </a:tblGrid>
              <a:tr h="824083">
                <a:tc>
                  <a:txBody>
                    <a:bodyPr/>
                    <a:lstStyle/>
                    <a:p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People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family member, a friend, a celebrity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9142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Event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experience, a sad experience, a hobby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4206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Place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home, hometown, historical building, public facility (park, shop…)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98772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Object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object, a sport, an animal, a plant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69278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 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happiness, success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45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53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tips: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for the pattern of similar topics in the 1-minute preparation time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the outline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the key words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the speed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3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 person</a:t>
            </a:r>
            <a:endParaRPr lang="zh-CN" altLang="zh-CN" b="1" dirty="0"/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person?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me say something about…, who is…/ works as… with…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I’d like to mention/ talk about is…, who is…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that pops up in my mind right now is…, who is well recognized as 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think of no one else but…, who is…</a:t>
            </a:r>
          </a:p>
        </p:txBody>
      </p:sp>
    </p:spTree>
    <p:extLst>
      <p:ext uri="{BB962C8B-B14F-4D97-AF65-F5344CB8AC3E}">
        <p14:creationId xmlns:p14="http://schemas.microsoft.com/office/powerpoint/2010/main" val="408909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he/ she like?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Appearance: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slender, not tall, and with a face that suggests great kindness/ intelligence…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handsome/ pretty and well-shaped. Everything on him/ her seems proper and there is no doubt that he/ she is much admired among our neighborhood/ the fellow students/ the colleagues.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about… years old. He/ she is  heavy with a huge pot belly. I often wonder whether he/ she can see his/ her own legs while walking.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very thin, or to be more exact, skinny. I often wonder whether he/ she will be blown away in the strong wind.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fingers are stained from cigarettes and anyone can tell that he is a chain/ heavy smoker.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95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he/ she like?</a:t>
            </a:r>
          </a:p>
          <a:p>
            <a:pPr marL="0" lv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Character/ personality…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so kind/ generous/ fashionable… that he/ she always…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very popular in the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neighbourhood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school/ company because he/ she is hardworking, intelligent, optimistic…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Everyone likes him/ her for he works hard/ treats people kindly/ learn things quickly…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is a person of two faces. Mostly he/ she is open-minded/ optimistic/ compassionate/ adventurous/ fashionable …, but sometimes I can feel a sense of narrow-mindedness/ pessimism/ conservatism…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48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When/ How did you know the person?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came across/ met him/ her … years ago when…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happened to know him/ her through… …years ago when…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were playmates in childhood/ classmates in school/ roommates in college/ have been intimate friends since our childhood...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has seen me grow up from a baby to an adult. </a:t>
            </a:r>
          </a:p>
        </p:txBody>
      </p:sp>
    </p:spTree>
    <p:extLst>
      <p:ext uri="{BB962C8B-B14F-4D97-AF65-F5344CB8AC3E}">
        <p14:creationId xmlns:p14="http://schemas.microsoft.com/office/powerpoint/2010/main" val="191868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does/ did the person do?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studies as… in…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works as… in…, who is responsible for…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loves to…/ is very good at…/ has outstanding ability of…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He/ She enjoys worldwide/ nationwide/ high reputation for…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Once, he… when I…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still remember clearly/ can never forget that…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still a fresh memory to me that…</a:t>
            </a:r>
          </a:p>
        </p:txBody>
      </p:sp>
    </p:spTree>
    <p:extLst>
      <p:ext uri="{BB962C8B-B14F-4D97-AF65-F5344CB8AC3E}">
        <p14:creationId xmlns:p14="http://schemas.microsoft.com/office/powerpoint/2010/main" val="49863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feel about the person?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like/ dislike/ admire/ respect him/ her very much because… I can still remember clearly that…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Personally, I think that he/ she is smart/ hardworking/ humorous/ helpful… as… I can never forget that…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my eye, he/ she is smart/ hardworking/ humorous/ helpful… not only because…, but also for… It’s still a fresh memory to me that…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4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69573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853146"/>
            <a:ext cx="10924556" cy="59054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you’re familiar with.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this person is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this person is like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you feel about the person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</a:t>
            </a:r>
            <a:endParaRPr lang="zh-CN" altLang="zh-CN" sz="2000" dirty="0"/>
          </a:p>
          <a:p>
            <a:pPr marL="0" indent="0">
              <a:buNone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who has given you the greatest influence in your family.</a:t>
            </a:r>
            <a:endParaRPr lang="zh-C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you’ve learned from.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one of your friends.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you’re familiar with.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good student.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your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neighbour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you’d like to travel with.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teenager. 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 intelligent person you know.</a:t>
            </a:r>
          </a:p>
        </p:txBody>
      </p:sp>
    </p:spTree>
    <p:extLst>
      <p:ext uri="{BB962C8B-B14F-4D97-AF65-F5344CB8AC3E}">
        <p14:creationId xmlns:p14="http://schemas.microsoft.com/office/powerpoint/2010/main" val="414431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who encouraged you to achieve a goal.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this person was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goal this person encouraged you to achieve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this person did or said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how this encouragement helped you to achieve the goal</a:t>
            </a:r>
            <a:endParaRPr lang="zh-CN" altLang="zh-CN" dirty="0"/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r>
              <a:rPr lang="en-US" altLang="zh-C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someone who helped you study.</a:t>
            </a:r>
          </a:p>
          <a:p>
            <a:r>
              <a:rPr lang="en-US" altLang="zh-C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you helped before.</a:t>
            </a:r>
          </a:p>
        </p:txBody>
      </p:sp>
    </p:spTree>
    <p:extLst>
      <p:ext uri="{BB962C8B-B14F-4D97-AF65-F5344CB8AC3E}">
        <p14:creationId xmlns:p14="http://schemas.microsoft.com/office/powerpoint/2010/main" val="145298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>
            <a:extLst>
              <a:ext uri="{FF2B5EF4-FFF2-40B4-BE49-F238E27FC236}">
                <a16:creationId xmlns:a16="http://schemas.microsoft.com/office/drawing/2014/main" id="{5DCEB7EA-29E2-4C2F-BE71-1CCD5414B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74" y="1013791"/>
            <a:ext cx="1055083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雅思口语考试评分标准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</a:p>
          <a:p>
            <a:pPr eaLnBrk="1" hangingPunct="1"/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（一）九个分数等级描述</a:t>
            </a:r>
          </a:p>
          <a:p>
            <a:pPr eaLnBrk="1" hangingPunct="1"/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雅思考试采用国际认可的</a:t>
            </a:r>
            <a:r>
              <a:rPr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9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分制评分系统，准确反映考生的语言水平。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每个分数级别有对应的描述。总分可以是整数分或半分。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九个分数段及其描述如下：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9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专家水平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具有完全的英语运用能力，做到适当、精确、流利并能完全理解语言。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8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优秀水平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能将英语运用自如</a:t>
            </a:r>
            <a:r>
              <a:rPr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只是有零星的错误或用词不当。在不熟悉语境下可能出现误解，可将复杂细节的争论掌握的相当好。 </a:t>
            </a:r>
          </a:p>
          <a:p>
            <a:pPr eaLnBrk="1" hangingPunct="1"/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7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良好水平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能有效运用英语</a:t>
            </a:r>
            <a:r>
              <a:rPr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,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虽然偶尔出现不准确、不适当和误解。大致可将复杂的英语掌握的不错，也能理解详细的推理。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eaLnBrk="1" hangingPunct="1"/>
            <a:r>
              <a:rPr lang="en-US" altLang="zh-CN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6</a:t>
            </a:r>
            <a:r>
              <a:rPr lang="zh-CN" altLang="en-US" sz="2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分 合格水平</a:t>
            </a:r>
            <a:b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大致能有效运用英语，虽然有不准确、不适当和误解发生但能使用并理解比较复杂的英语，</a:t>
            </a:r>
            <a:r>
              <a:rPr lang="zh-CN" altLang="en-US" sz="2000" b="1" i="1" u="sng" dirty="0">
                <a:latin typeface="华文楷体" panose="02010600040101010101" pitchFamily="2" charset="-122"/>
                <a:ea typeface="华文楷体" panose="02010600040101010101" pitchFamily="2" charset="-122"/>
              </a:rPr>
              <a:t>特别是在熟悉的语境下</a:t>
            </a:r>
            <a:r>
              <a:rPr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sz="2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E8D31EB1-0D3F-438E-83B4-8C6B2377F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73" y="267714"/>
            <a:ext cx="8572943" cy="57150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General Introduction </a:t>
            </a:r>
            <a:r>
              <a:rPr lang="en-US" altLang="zh-CN" sz="32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—— Assessment Criteria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(people)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band or singer you like.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they are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music they play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and where you usually listen to their music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why you like them.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person in the news.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famous person you’d like to meet.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wealthy / rich person.</a:t>
            </a:r>
          </a:p>
        </p:txBody>
      </p:sp>
    </p:spTree>
    <p:extLst>
      <p:ext uri="{BB962C8B-B14F-4D97-AF65-F5344CB8AC3E}">
        <p14:creationId xmlns:p14="http://schemas.microsoft.com/office/powerpoint/2010/main" val="214342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summary of cue cards: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9E1AC39-0BFA-45D6-BE66-10A8828E8BA0}"/>
              </a:ext>
            </a:extLst>
          </p:cNvPr>
          <p:cNvGraphicFramePr>
            <a:graphicFrameLocks noGrp="1"/>
          </p:cNvGraphicFramePr>
          <p:nvPr/>
        </p:nvGraphicFramePr>
        <p:xfrm>
          <a:off x="565077" y="1818861"/>
          <a:ext cx="11061843" cy="4120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4660">
                  <a:extLst>
                    <a:ext uri="{9D8B030D-6E8A-4147-A177-3AD203B41FA5}">
                      <a16:colId xmlns:a16="http://schemas.microsoft.com/office/drawing/2014/main" val="3183457022"/>
                    </a:ext>
                  </a:extLst>
                </a:gridCol>
                <a:gridCol w="9797183">
                  <a:extLst>
                    <a:ext uri="{9D8B030D-6E8A-4147-A177-3AD203B41FA5}">
                      <a16:colId xmlns:a16="http://schemas.microsoft.com/office/drawing/2014/main" val="2023464920"/>
                    </a:ext>
                  </a:extLst>
                </a:gridCol>
              </a:tblGrid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People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family member, a friend, a celebrity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9142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Event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experience, a sad experience, a hobby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4206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Place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home, hometown, historical building, public facility (park, shop…)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98772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Object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object, a sport, an animal, a plant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69278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 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happiness, success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45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1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(event)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an event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did this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pops up in my mind right now is a… experience I had…years ago/ in…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I’d like to talk about… I have experienced… years ago when I was…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did this happen? Who were you with?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day in…, I… with…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1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(event)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an event</a:t>
            </a:r>
            <a:endParaRPr lang="zh-CN" altLang="zh-C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happened?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arriving…, I was very happy/ sad/ surprised to see…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staying/ hanging out there…, I began to…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feel about it?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never forget this not only because… but also for…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Personally, I consider this… because…</a:t>
            </a:r>
          </a:p>
        </p:txBody>
      </p:sp>
    </p:spTree>
    <p:extLst>
      <p:ext uri="{BB962C8B-B14F-4D97-AF65-F5344CB8AC3E}">
        <p14:creationId xmlns:p14="http://schemas.microsoft.com/office/powerpoint/2010/main" val="112216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(event)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time that someone didn’t tell you whole truth about something.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this happened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 situation was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you were with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why this person didn’t tell you the whole truth </a:t>
            </a: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painful/ unpleasant/ unforgettable experience in your life.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49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(event)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time you enjoyed a free day off work or school. You should say: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it was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you were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you did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the free time lasted;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explain how you felt about it.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topics: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 happy/ pleasant/ unforgettable/ touching experience in your life.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4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(Cue Card)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A summary of cue cards:</a:t>
            </a:r>
          </a:p>
          <a:p>
            <a:pPr marL="0" indent="0" algn="just">
              <a:buNone/>
            </a:pPr>
            <a:endParaRPr lang="en-US" altLang="zh-CN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9E1AC39-0BFA-45D6-BE66-10A8828E8BA0}"/>
              </a:ext>
            </a:extLst>
          </p:cNvPr>
          <p:cNvGraphicFramePr>
            <a:graphicFrameLocks noGrp="1"/>
          </p:cNvGraphicFramePr>
          <p:nvPr/>
        </p:nvGraphicFramePr>
        <p:xfrm>
          <a:off x="565077" y="1818861"/>
          <a:ext cx="11061843" cy="4241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4660">
                  <a:extLst>
                    <a:ext uri="{9D8B030D-6E8A-4147-A177-3AD203B41FA5}">
                      <a16:colId xmlns:a16="http://schemas.microsoft.com/office/drawing/2014/main" val="3183457022"/>
                    </a:ext>
                  </a:extLst>
                </a:gridCol>
                <a:gridCol w="9797183">
                  <a:extLst>
                    <a:ext uri="{9D8B030D-6E8A-4147-A177-3AD203B41FA5}">
                      <a16:colId xmlns:a16="http://schemas.microsoft.com/office/drawing/2014/main" val="2023464920"/>
                    </a:ext>
                  </a:extLst>
                </a:gridCol>
              </a:tblGrid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People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family member, a friend, a celebrity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39142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Event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experience, a sad experience, a hobby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42066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Place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b="1" dirty="0">
                          <a:solidFill>
                            <a:srgbClr val="FF7135"/>
                          </a:solidFill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home, hometown, historical building, public facility (park, shop…)</a:t>
                      </a:r>
                      <a:endParaRPr lang="zh-CN" altLang="en-US" sz="2800" b="1" dirty="0">
                        <a:solidFill>
                          <a:srgbClr val="FF713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98772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Object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ea typeface="华文楷体" panose="02010600040101010101" pitchFamily="2" charset="-122"/>
                          <a:cs typeface="Times New Roman" panose="02020603050405020304" pitchFamily="18" charset="0"/>
                        </a:rPr>
                        <a:t>a meaningful object, a sport, an animal, a plant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69278"/>
                  </a:ext>
                </a:extLst>
              </a:tr>
              <a:tr h="82408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Idea 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happiness, success</a:t>
                      </a:r>
                      <a:endParaRPr lang="zh-CN" alt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455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88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way to describe a place: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The… I’d like to mention/ talk about is…, which is…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The… that pops up in my mind right now is…, which is well recognized as …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is it?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is/ lie/ stands/ is found in the north/ south/ east/ west/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easily locate it in the north/ south/ east/ west/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overlooked by… mountain and embraced by… river/ lake/ sea.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97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 like?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With…, it catches your attention when you are still some distance away.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entrance/ In front of it is/ are…, which…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Walking into…, you can see…. right in front/ on both sides of the road. 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go further, you will catch sight of…, which serves as…/ where people can…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on the top, you can have a bird’s eye view of…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winding path leads you to…, which…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an opportunity to have a bird’s eye view, you will find it quite similar to…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…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tall/ wide/ long/ deep and it takes… to…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historical record, it was built/ constructed… years ago when…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it is used as/ has been transformed into…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84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079" y="174661"/>
            <a:ext cx="8584096" cy="678484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71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Part II Topics (Place)</a:t>
            </a:r>
            <a:endParaRPr lang="zh-CN" altLang="en-US" sz="3600" b="1" dirty="0">
              <a:solidFill>
                <a:srgbClr val="FF713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02F413-DAF3-4A68-AC3E-2483F51B3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023730"/>
            <a:ext cx="10924556" cy="565960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did you go there?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very lucky to visit this place… years ago when I was still…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remember the exact time when I… It might be quite a few years ago. 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 live near, I go there quite often, usually with…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you feel? Why?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impression it left on me was that…, as…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struck me most was that…, for…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totally amazed by…, because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really a wonderful/ marvelous/ ideal place in that…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2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7923</Words>
  <Application>Microsoft Office PowerPoint</Application>
  <PresentationFormat>宽屏</PresentationFormat>
  <Paragraphs>1203</Paragraphs>
  <Slides>115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115</vt:i4>
      </vt:variant>
    </vt:vector>
  </HeadingPairs>
  <TitlesOfParts>
    <vt:vector size="123" baseType="lpstr">
      <vt:lpstr>&amp;quot</vt:lpstr>
      <vt:lpstr>华文楷体</vt:lpstr>
      <vt:lpstr>楷体</vt:lpstr>
      <vt:lpstr>微软雅黑</vt:lpstr>
      <vt:lpstr>Arial</vt:lpstr>
      <vt:lpstr>Arial Black</vt:lpstr>
      <vt:lpstr>Times New Roman</vt:lpstr>
      <vt:lpstr>Office 主题​​</vt:lpstr>
      <vt:lpstr>IELTS SPEAKING</vt:lpstr>
      <vt:lpstr>General Introduction</vt:lpstr>
      <vt:lpstr>General Introduction</vt:lpstr>
      <vt:lpstr>General Introduction</vt:lpstr>
      <vt:lpstr>General Introduction —— Test Procedure</vt:lpstr>
      <vt:lpstr>General Introduction —— Test Samples</vt:lpstr>
      <vt:lpstr>General Introduction —— Test Samples</vt:lpstr>
      <vt:lpstr>General Introduction —— Test Samples</vt:lpstr>
      <vt:lpstr>General Introduction —— Assessment Criteria</vt:lpstr>
      <vt:lpstr>General Introduction —— Assessment Criteria</vt:lpstr>
      <vt:lpstr>General Introduction —— Assessment Criteria</vt:lpstr>
      <vt:lpstr>PowerPoint 演示文稿</vt:lpstr>
      <vt:lpstr>PowerPoint 演示文稿</vt:lpstr>
      <vt:lpstr>PowerPoint 演示文稿</vt:lpstr>
      <vt:lpstr>Pronunciation &amp; Intonation</vt:lpstr>
      <vt:lpstr>Pronunciation &amp; Intonation</vt:lpstr>
      <vt:lpstr>Pronunciation &amp; Intonation</vt:lpstr>
      <vt:lpstr>Pronunciation &amp; Intonation</vt:lpstr>
      <vt:lpstr>Pronunciation &amp; Intonation</vt:lpstr>
      <vt:lpstr>Pronunciation &amp; Intonation</vt:lpstr>
      <vt:lpstr>Vocabulary &amp; Grammar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Vocabulary</vt:lpstr>
      <vt:lpstr>Grammar</vt:lpstr>
      <vt:lpstr>Grammar</vt:lpstr>
      <vt:lpstr>Grammar</vt:lpstr>
      <vt:lpstr>Grammar</vt:lpstr>
      <vt:lpstr>Grammar</vt:lpstr>
      <vt:lpstr>Methods of Making Sentences</vt:lpstr>
      <vt:lpstr>Methods of Making Sentences</vt:lpstr>
      <vt:lpstr>Methods of Making Sentences</vt:lpstr>
      <vt:lpstr>Common mistakes</vt:lpstr>
      <vt:lpstr>Part I General Questions</vt:lpstr>
      <vt:lpstr>Question Range</vt:lpstr>
      <vt:lpstr>Part I General Questions</vt:lpstr>
      <vt:lpstr>Part I General Questions</vt:lpstr>
      <vt:lpstr>Part I General Questions</vt:lpstr>
      <vt:lpstr>PowerPoint 演示文稿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 General Questions</vt:lpstr>
      <vt:lpstr>Part II Topics</vt:lpstr>
      <vt:lpstr>Part II Topics (Cue Card)</vt:lpstr>
      <vt:lpstr>Part II Topics (Cue Card)</vt:lpstr>
      <vt:lpstr>Part II Topics (Cue Card)</vt:lpstr>
      <vt:lpstr>Part II Topics (people)</vt:lpstr>
      <vt:lpstr>Part II Topics (people)</vt:lpstr>
      <vt:lpstr>Part II Topics (people)</vt:lpstr>
      <vt:lpstr>Part II Topics (people)</vt:lpstr>
      <vt:lpstr>Part II Topics (people)</vt:lpstr>
      <vt:lpstr>Part II Topics (people)</vt:lpstr>
      <vt:lpstr>Part II Topics (people)</vt:lpstr>
      <vt:lpstr>Part II Topics (people)</vt:lpstr>
      <vt:lpstr>Part II Topics (people)</vt:lpstr>
      <vt:lpstr>Part II Topics (Cue Card)</vt:lpstr>
      <vt:lpstr>Part II Topics (event)</vt:lpstr>
      <vt:lpstr>Part II Topics (event)</vt:lpstr>
      <vt:lpstr>Part II Topics (event)</vt:lpstr>
      <vt:lpstr>Part II Topics (event)</vt:lpstr>
      <vt:lpstr>Part II Topics (Cue Card)</vt:lpstr>
      <vt:lpstr>Part II Topics (Place)</vt:lpstr>
      <vt:lpstr>Part II Topics (Place)</vt:lpstr>
      <vt:lpstr>Part II Topics (Place)</vt:lpstr>
      <vt:lpstr>Part II Topics (Place)</vt:lpstr>
      <vt:lpstr>Part II Topics (Place)</vt:lpstr>
      <vt:lpstr>Part II Topics (Place)</vt:lpstr>
      <vt:lpstr>Part II Topics (Place)</vt:lpstr>
      <vt:lpstr>Part II Topics (Cue Card)</vt:lpstr>
      <vt:lpstr>Part II Topics (Object)</vt:lpstr>
      <vt:lpstr>Part II Topics (Object)</vt:lpstr>
      <vt:lpstr>Part II Topics (Object)</vt:lpstr>
      <vt:lpstr>Part II Topics (Object)</vt:lpstr>
      <vt:lpstr>Part II Topics (Object)</vt:lpstr>
      <vt:lpstr>Part II Topics (Object)</vt:lpstr>
      <vt:lpstr>Part II Topics (Object)</vt:lpstr>
      <vt:lpstr>Part III Further Questions</vt:lpstr>
      <vt:lpstr>Part III Further Questions</vt:lpstr>
      <vt:lpstr>Part III Further Questions</vt:lpstr>
      <vt:lpstr>Part III Further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课程标题</dc:title>
  <dc:creator>Windows 用户</dc:creator>
  <cp:lastModifiedBy>kyla888@163.com</cp:lastModifiedBy>
  <cp:revision>405</cp:revision>
  <dcterms:created xsi:type="dcterms:W3CDTF">2018-09-19T03:50:37Z</dcterms:created>
  <dcterms:modified xsi:type="dcterms:W3CDTF">2020-05-16T01:24:10Z</dcterms:modified>
</cp:coreProperties>
</file>