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784" r:id="rId3"/>
    <p:sldId id="259" r:id="rId4"/>
    <p:sldId id="654" r:id="rId5"/>
    <p:sldId id="655" r:id="rId6"/>
    <p:sldId id="786" r:id="rId7"/>
    <p:sldId id="656" r:id="rId8"/>
    <p:sldId id="657" r:id="rId9"/>
    <p:sldId id="796" r:id="rId10"/>
    <p:sldId id="787" r:id="rId11"/>
    <p:sldId id="788" r:id="rId12"/>
    <p:sldId id="789" r:id="rId13"/>
    <p:sldId id="790" r:id="rId14"/>
    <p:sldId id="791" r:id="rId15"/>
    <p:sldId id="265" r:id="rId16"/>
    <p:sldId id="649" r:id="rId17"/>
    <p:sldId id="650" r:id="rId18"/>
    <p:sldId id="785" r:id="rId19"/>
    <p:sldId id="653" r:id="rId20"/>
    <p:sldId id="651" r:id="rId21"/>
    <p:sldId id="652" r:id="rId22"/>
    <p:sldId id="681" r:id="rId23"/>
    <p:sldId id="683" r:id="rId24"/>
    <p:sldId id="296" r:id="rId25"/>
    <p:sldId id="684" r:id="rId26"/>
    <p:sldId id="302" r:id="rId27"/>
    <p:sldId id="303" r:id="rId28"/>
    <p:sldId id="304" r:id="rId29"/>
    <p:sldId id="686" r:id="rId30"/>
    <p:sldId id="687" r:id="rId31"/>
    <p:sldId id="688" r:id="rId32"/>
    <p:sldId id="792" r:id="rId33"/>
    <p:sldId id="793" r:id="rId34"/>
    <p:sldId id="795" r:id="rId3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135"/>
    <a:srgbClr val="ED7D31"/>
    <a:srgbClr val="FF81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1609" autoAdjust="0"/>
    <p:restoredTop sz="94660"/>
  </p:normalViewPr>
  <p:slideViewPr>
    <p:cSldViewPr snapToGrid="0">
      <p:cViewPr varScale="1">
        <p:scale>
          <a:sx n="64" d="100"/>
          <a:sy n="64" d="100"/>
        </p:scale>
        <p:origin x="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2906268" y="2768346"/>
            <a:ext cx="6379464" cy="757619"/>
          </a:xfrm>
          <a:prstGeom prst="rect">
            <a:avLst/>
          </a:prstGeom>
          <a:solidFill>
            <a:srgbClr val="FF71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2915412" y="2768346"/>
            <a:ext cx="6379464" cy="757619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课程标题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5274564" y="3629470"/>
            <a:ext cx="1661160" cy="311594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rgbClr val="FF7135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主讲人：</a:t>
            </a:r>
          </a:p>
        </p:txBody>
      </p:sp>
      <p:sp>
        <p:nvSpPr>
          <p:cNvPr id="18" name="任意多边形 17"/>
          <p:cNvSpPr/>
          <p:nvPr userDrawn="1"/>
        </p:nvSpPr>
        <p:spPr>
          <a:xfrm rot="20119839">
            <a:off x="-646395" y="-189523"/>
            <a:ext cx="2667801" cy="2514023"/>
          </a:xfrm>
          <a:custGeom>
            <a:avLst/>
            <a:gdLst>
              <a:gd name="connsiteX0" fmla="*/ 1154692 w 2667801"/>
              <a:gd name="connsiteY0" fmla="*/ 0 h 2514023"/>
              <a:gd name="connsiteX1" fmla="*/ 2667801 w 2667801"/>
              <a:gd name="connsiteY1" fmla="*/ 694972 h 2514023"/>
              <a:gd name="connsiteX2" fmla="*/ 2667801 w 2667801"/>
              <a:gd name="connsiteY2" fmla="*/ 2514023 h 2514023"/>
              <a:gd name="connsiteX3" fmla="*/ 0 w 2667801"/>
              <a:gd name="connsiteY3" fmla="*/ 2514023 h 2514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67801" h="2514023">
                <a:moveTo>
                  <a:pt x="1154692" y="0"/>
                </a:moveTo>
                <a:lnTo>
                  <a:pt x="2667801" y="694972"/>
                </a:lnTo>
                <a:lnTo>
                  <a:pt x="2667801" y="2514023"/>
                </a:lnTo>
                <a:lnTo>
                  <a:pt x="0" y="2514023"/>
                </a:lnTo>
                <a:close/>
              </a:path>
            </a:pathLst>
          </a:custGeom>
          <a:solidFill>
            <a:srgbClr val="FF7135">
              <a:alpha val="2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9" name="任意多边形 18"/>
          <p:cNvSpPr/>
          <p:nvPr userDrawn="1"/>
        </p:nvSpPr>
        <p:spPr>
          <a:xfrm rot="20110002">
            <a:off x="-183482" y="5064858"/>
            <a:ext cx="2073976" cy="2336689"/>
          </a:xfrm>
          <a:custGeom>
            <a:avLst/>
            <a:gdLst>
              <a:gd name="connsiteX0" fmla="*/ 2073976 w 2073976"/>
              <a:gd name="connsiteY0" fmla="*/ 0 h 2336689"/>
              <a:gd name="connsiteX1" fmla="*/ 2073976 w 2073976"/>
              <a:gd name="connsiteY1" fmla="*/ 2336689 h 2336689"/>
              <a:gd name="connsiteX2" fmla="*/ 0 w 2073976"/>
              <a:gd name="connsiteY2" fmla="*/ 1376915 h 2336689"/>
              <a:gd name="connsiteX3" fmla="*/ 637196 w 2073976"/>
              <a:gd name="connsiteY3" fmla="*/ 0 h 2336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976" h="2336689">
                <a:moveTo>
                  <a:pt x="2073976" y="0"/>
                </a:moveTo>
                <a:lnTo>
                  <a:pt x="2073976" y="2336689"/>
                </a:lnTo>
                <a:lnTo>
                  <a:pt x="0" y="1376915"/>
                </a:lnTo>
                <a:lnTo>
                  <a:pt x="637196" y="0"/>
                </a:lnTo>
                <a:close/>
              </a:path>
            </a:pathLst>
          </a:custGeom>
          <a:solidFill>
            <a:srgbClr val="FF7135">
              <a:alpha val="2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 rot="827395" flipV="1">
            <a:off x="648801" y="4189437"/>
            <a:ext cx="919814" cy="919814"/>
          </a:xfrm>
          <a:prstGeom prst="rect">
            <a:avLst/>
          </a:prstGeom>
          <a:solidFill>
            <a:srgbClr val="FF7135">
              <a:alpha val="6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 rot="827395" flipV="1">
            <a:off x="2946831" y="383749"/>
            <a:ext cx="670051" cy="670051"/>
          </a:xfrm>
          <a:prstGeom prst="rect">
            <a:avLst/>
          </a:prstGeom>
          <a:solidFill>
            <a:srgbClr val="FF7135">
              <a:alpha val="6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 userDrawn="1"/>
        </p:nvSpPr>
        <p:spPr>
          <a:xfrm rot="21185538" flipV="1">
            <a:off x="1799759" y="5930767"/>
            <a:ext cx="304226" cy="304226"/>
          </a:xfrm>
          <a:prstGeom prst="rect">
            <a:avLst/>
          </a:prstGeom>
          <a:solidFill>
            <a:srgbClr val="FF71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 userDrawn="1"/>
        </p:nvSpPr>
        <p:spPr>
          <a:xfrm rot="20686961" flipV="1">
            <a:off x="10937173" y="2346329"/>
            <a:ext cx="304226" cy="304226"/>
          </a:xfrm>
          <a:prstGeom prst="rect">
            <a:avLst/>
          </a:prstGeom>
          <a:solidFill>
            <a:srgbClr val="FF71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 userDrawn="1"/>
        </p:nvSpPr>
        <p:spPr>
          <a:xfrm rot="18947510" flipV="1">
            <a:off x="11571934" y="3273941"/>
            <a:ext cx="304226" cy="304226"/>
          </a:xfrm>
          <a:prstGeom prst="rect">
            <a:avLst/>
          </a:prstGeom>
          <a:solidFill>
            <a:srgbClr val="FF71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 userDrawn="1"/>
        </p:nvSpPr>
        <p:spPr>
          <a:xfrm rot="20008298" flipV="1">
            <a:off x="10312611" y="3721508"/>
            <a:ext cx="304226" cy="304226"/>
          </a:xfrm>
          <a:prstGeom prst="rect">
            <a:avLst/>
          </a:prstGeom>
          <a:solidFill>
            <a:srgbClr val="FF7135">
              <a:alpha val="7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任意多边形 19"/>
          <p:cNvSpPr/>
          <p:nvPr userDrawn="1"/>
        </p:nvSpPr>
        <p:spPr>
          <a:xfrm>
            <a:off x="9524199" y="4343977"/>
            <a:ext cx="2667801" cy="2514023"/>
          </a:xfrm>
          <a:custGeom>
            <a:avLst/>
            <a:gdLst>
              <a:gd name="connsiteX0" fmla="*/ 1154692 w 2667801"/>
              <a:gd name="connsiteY0" fmla="*/ 0 h 2514023"/>
              <a:gd name="connsiteX1" fmla="*/ 2667801 w 2667801"/>
              <a:gd name="connsiteY1" fmla="*/ 694972 h 2514023"/>
              <a:gd name="connsiteX2" fmla="*/ 2667801 w 2667801"/>
              <a:gd name="connsiteY2" fmla="*/ 2514023 h 2514023"/>
              <a:gd name="connsiteX3" fmla="*/ 0 w 2667801"/>
              <a:gd name="connsiteY3" fmla="*/ 2514023 h 2514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67801" h="2514023">
                <a:moveTo>
                  <a:pt x="1154692" y="0"/>
                </a:moveTo>
                <a:lnTo>
                  <a:pt x="2667801" y="694972"/>
                </a:lnTo>
                <a:lnTo>
                  <a:pt x="2667801" y="2514023"/>
                </a:lnTo>
                <a:lnTo>
                  <a:pt x="0" y="2514023"/>
                </a:lnTo>
                <a:close/>
              </a:path>
            </a:pathLst>
          </a:custGeom>
          <a:solidFill>
            <a:srgbClr val="FF7135">
              <a:alpha val="2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4672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2699"/>
          </a:xfrm>
        </p:spPr>
        <p:txBody>
          <a:bodyPr>
            <a:normAutofit/>
          </a:bodyPr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13" name="任意多边形 12"/>
          <p:cNvSpPr/>
          <p:nvPr userDrawn="1"/>
        </p:nvSpPr>
        <p:spPr>
          <a:xfrm rot="1799869" flipV="1">
            <a:off x="-179350" y="5328708"/>
            <a:ext cx="665679" cy="665679"/>
          </a:xfrm>
          <a:custGeom>
            <a:avLst/>
            <a:gdLst>
              <a:gd name="connsiteX0" fmla="*/ 0 w 665679"/>
              <a:gd name="connsiteY0" fmla="*/ 665679 h 665679"/>
              <a:gd name="connsiteX1" fmla="*/ 665679 w 665679"/>
              <a:gd name="connsiteY1" fmla="*/ 665679 h 665679"/>
              <a:gd name="connsiteX2" fmla="*/ 665679 w 665679"/>
              <a:gd name="connsiteY2" fmla="*/ 0 h 665679"/>
              <a:gd name="connsiteX3" fmla="*/ 347756 w 665679"/>
              <a:gd name="connsiteY3" fmla="*/ 0 h 665679"/>
              <a:gd name="connsiteX4" fmla="*/ 0 w 665679"/>
              <a:gd name="connsiteY4" fmla="*/ 602384 h 665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5679" h="665679">
                <a:moveTo>
                  <a:pt x="0" y="665679"/>
                </a:moveTo>
                <a:lnTo>
                  <a:pt x="665679" y="665679"/>
                </a:lnTo>
                <a:lnTo>
                  <a:pt x="665679" y="0"/>
                </a:lnTo>
                <a:lnTo>
                  <a:pt x="347756" y="0"/>
                </a:lnTo>
                <a:lnTo>
                  <a:pt x="0" y="602384"/>
                </a:lnTo>
                <a:close/>
              </a:path>
            </a:pathLst>
          </a:custGeom>
          <a:solidFill>
            <a:srgbClr val="FF7135">
              <a:alpha val="6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 rot="20484495" flipV="1">
            <a:off x="263367" y="841963"/>
            <a:ext cx="304226" cy="304226"/>
          </a:xfrm>
          <a:prstGeom prst="rect">
            <a:avLst/>
          </a:prstGeom>
          <a:solidFill>
            <a:srgbClr val="FF71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 userDrawn="1"/>
        </p:nvSpPr>
        <p:spPr>
          <a:xfrm rot="20110002">
            <a:off x="-130619" y="5584572"/>
            <a:ext cx="1469769" cy="1658754"/>
          </a:xfrm>
          <a:custGeom>
            <a:avLst/>
            <a:gdLst>
              <a:gd name="connsiteX0" fmla="*/ 1469769 w 1469769"/>
              <a:gd name="connsiteY0" fmla="*/ 0 h 1658754"/>
              <a:gd name="connsiteX1" fmla="*/ 1469769 w 1469769"/>
              <a:gd name="connsiteY1" fmla="*/ 1658754 h 1658754"/>
              <a:gd name="connsiteX2" fmla="*/ 0 w 1469769"/>
              <a:gd name="connsiteY2" fmla="*/ 978589 h 1658754"/>
              <a:gd name="connsiteX3" fmla="*/ 452862 w 1469769"/>
              <a:gd name="connsiteY3" fmla="*/ 0 h 1658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9769" h="1658754">
                <a:moveTo>
                  <a:pt x="1469769" y="0"/>
                </a:moveTo>
                <a:lnTo>
                  <a:pt x="1469769" y="1658754"/>
                </a:lnTo>
                <a:lnTo>
                  <a:pt x="0" y="978589"/>
                </a:lnTo>
                <a:lnTo>
                  <a:pt x="452862" y="0"/>
                </a:lnTo>
                <a:close/>
              </a:path>
            </a:pathLst>
          </a:custGeom>
          <a:solidFill>
            <a:srgbClr val="FF7135">
              <a:alpha val="2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5848" y="5641848"/>
            <a:ext cx="1216152" cy="121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97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2699"/>
          </a:xfrm>
        </p:spPr>
        <p:txBody>
          <a:bodyPr>
            <a:normAutofit/>
          </a:bodyPr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13" name="任意多边形 12"/>
          <p:cNvSpPr/>
          <p:nvPr userDrawn="1"/>
        </p:nvSpPr>
        <p:spPr>
          <a:xfrm rot="1799869" flipV="1">
            <a:off x="-179350" y="5328708"/>
            <a:ext cx="665679" cy="665679"/>
          </a:xfrm>
          <a:custGeom>
            <a:avLst/>
            <a:gdLst>
              <a:gd name="connsiteX0" fmla="*/ 0 w 665679"/>
              <a:gd name="connsiteY0" fmla="*/ 665679 h 665679"/>
              <a:gd name="connsiteX1" fmla="*/ 665679 w 665679"/>
              <a:gd name="connsiteY1" fmla="*/ 665679 h 665679"/>
              <a:gd name="connsiteX2" fmla="*/ 665679 w 665679"/>
              <a:gd name="connsiteY2" fmla="*/ 0 h 665679"/>
              <a:gd name="connsiteX3" fmla="*/ 347756 w 665679"/>
              <a:gd name="connsiteY3" fmla="*/ 0 h 665679"/>
              <a:gd name="connsiteX4" fmla="*/ 0 w 665679"/>
              <a:gd name="connsiteY4" fmla="*/ 602384 h 665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5679" h="665679">
                <a:moveTo>
                  <a:pt x="0" y="665679"/>
                </a:moveTo>
                <a:lnTo>
                  <a:pt x="665679" y="665679"/>
                </a:lnTo>
                <a:lnTo>
                  <a:pt x="665679" y="0"/>
                </a:lnTo>
                <a:lnTo>
                  <a:pt x="347756" y="0"/>
                </a:lnTo>
                <a:lnTo>
                  <a:pt x="0" y="602384"/>
                </a:lnTo>
                <a:close/>
              </a:path>
            </a:pathLst>
          </a:custGeom>
          <a:solidFill>
            <a:srgbClr val="FF7135">
              <a:alpha val="6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 rot="20484495" flipV="1">
            <a:off x="263367" y="841963"/>
            <a:ext cx="304226" cy="304226"/>
          </a:xfrm>
          <a:prstGeom prst="rect">
            <a:avLst/>
          </a:prstGeom>
          <a:solidFill>
            <a:srgbClr val="FF71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 userDrawn="1"/>
        </p:nvSpPr>
        <p:spPr>
          <a:xfrm rot="20110002">
            <a:off x="-130619" y="5584572"/>
            <a:ext cx="1469769" cy="1658754"/>
          </a:xfrm>
          <a:custGeom>
            <a:avLst/>
            <a:gdLst>
              <a:gd name="connsiteX0" fmla="*/ 1469769 w 1469769"/>
              <a:gd name="connsiteY0" fmla="*/ 0 h 1658754"/>
              <a:gd name="connsiteX1" fmla="*/ 1469769 w 1469769"/>
              <a:gd name="connsiteY1" fmla="*/ 1658754 h 1658754"/>
              <a:gd name="connsiteX2" fmla="*/ 0 w 1469769"/>
              <a:gd name="connsiteY2" fmla="*/ 978589 h 1658754"/>
              <a:gd name="connsiteX3" fmla="*/ 452862 w 1469769"/>
              <a:gd name="connsiteY3" fmla="*/ 0 h 1658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9769" h="1658754">
                <a:moveTo>
                  <a:pt x="1469769" y="0"/>
                </a:moveTo>
                <a:lnTo>
                  <a:pt x="1469769" y="1658754"/>
                </a:lnTo>
                <a:lnTo>
                  <a:pt x="0" y="978589"/>
                </a:lnTo>
                <a:lnTo>
                  <a:pt x="452862" y="0"/>
                </a:lnTo>
                <a:close/>
              </a:path>
            </a:pathLst>
          </a:custGeom>
          <a:solidFill>
            <a:srgbClr val="FF7135">
              <a:alpha val="2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0101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7E41A-6506-421D-A7A1-149363E7D1B9}" type="datetime1">
              <a:rPr lang="zh-CN" altLang="en-US" smtClean="0"/>
              <a:t>2022/8/4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4601-0A6B-4052-9431-2AA78478AF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0978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D1921-B1B1-4F2F-9E2F-1B0D938208A8}" type="datetimeFigureOut">
              <a:rPr lang="zh-CN" altLang="en-US" smtClean="0"/>
              <a:t>2022/8/4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D514B-02ED-4DCB-9CAD-94B6EED5C1B5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6660" y="294126"/>
            <a:ext cx="2189340" cy="573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998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6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hyperlink" Target="https://en-yinbiao.xiao84.com/yinbiaofayin/a-sound2.html" TargetMode="External"/><Relationship Id="rId18" Type="http://schemas.openxmlformats.org/officeDocument/2006/relationships/hyperlink" Target="https://en-yinbiao.xiao84.com/yinbiaofayin/eu.html" TargetMode="External"/><Relationship Id="rId26" Type="http://schemas.openxmlformats.org/officeDocument/2006/relationships/hyperlink" Target="https://en-yinbiao.xiao84.com/yinbiaofayin/d.html" TargetMode="External"/><Relationship Id="rId39" Type="http://schemas.openxmlformats.org/officeDocument/2006/relationships/hyperlink" Target="https://en-yinbiao.xiao84.com/yinbiaofayin/tr.html" TargetMode="External"/><Relationship Id="rId3" Type="http://schemas.openxmlformats.org/officeDocument/2006/relationships/hyperlink" Target="https://en-yinbiao.xiao84.com/yinbiaofayin/i-sound.html" TargetMode="External"/><Relationship Id="rId21" Type="http://schemas.openxmlformats.org/officeDocument/2006/relationships/hyperlink" Target="https://en-yinbiao.xiao84.com/yinbiaofayin/uer.html" TargetMode="External"/><Relationship Id="rId34" Type="http://schemas.openxmlformats.org/officeDocument/2006/relationships/hyperlink" Target="https://en-yinbiao.xiao84.com/yinbiaofayin/z.html" TargetMode="External"/><Relationship Id="rId42" Type="http://schemas.openxmlformats.org/officeDocument/2006/relationships/hyperlink" Target="https://en-yinbiao.xiao84.com/yinbiaofayin/dr.html" TargetMode="External"/><Relationship Id="rId47" Type="http://schemas.openxmlformats.org/officeDocument/2006/relationships/hyperlink" Target="https://en-yinbiao.xiao84.com/yinbiaofayin/l.html" TargetMode="External"/><Relationship Id="rId7" Type="http://schemas.openxmlformats.org/officeDocument/2006/relationships/hyperlink" Target="https://en-yinbiao.xiao84.com/yinbiaofayin/e%5E-sound.html" TargetMode="External"/><Relationship Id="rId12" Type="http://schemas.openxmlformats.org/officeDocument/2006/relationships/hyperlink" Target="https://en-yinbiao.xiao84.com/yinbiaofayin/o-sound.html" TargetMode="External"/><Relationship Id="rId17" Type="http://schemas.openxmlformats.org/officeDocument/2006/relationships/hyperlink" Target="https://en-yinbiao.xiao84.com/yinbiaofayin/ao.html" TargetMode="External"/><Relationship Id="rId25" Type="http://schemas.openxmlformats.org/officeDocument/2006/relationships/hyperlink" Target="https://en-yinbiao.xiao84.com/yinbiaofayin/b.html" TargetMode="External"/><Relationship Id="rId33" Type="http://schemas.openxmlformats.org/officeDocument/2006/relationships/hyperlink" Target="https://en-yinbiao.xiao84.com/yinbiaofayin/v.html" TargetMode="External"/><Relationship Id="rId38" Type="http://schemas.openxmlformats.org/officeDocument/2006/relationships/hyperlink" Target="https://en-yinbiao.xiao84.com/yinbiaofayin/tss.html" TargetMode="External"/><Relationship Id="rId46" Type="http://schemas.openxmlformats.org/officeDocument/2006/relationships/hyperlink" Target="https://en-yinbiao.xiao84.com/yinbiaofayin/ng.html" TargetMode="External"/><Relationship Id="rId2" Type="http://schemas.openxmlformats.org/officeDocument/2006/relationships/hyperlink" Target="https://en-yinbiao.xiao84.com/yinbiaofayin/i-sound2.html" TargetMode="External"/><Relationship Id="rId16" Type="http://schemas.openxmlformats.org/officeDocument/2006/relationships/hyperlink" Target="https://en-yinbiao.xiao84.com/yinbiaofayin/oi.html" TargetMode="External"/><Relationship Id="rId20" Type="http://schemas.openxmlformats.org/officeDocument/2006/relationships/hyperlink" Target="https://en-yinbiao.xiao84.com/yinbiaofayin/er.html" TargetMode="External"/><Relationship Id="rId29" Type="http://schemas.openxmlformats.org/officeDocument/2006/relationships/hyperlink" Target="https://en-yinbiao.xiao84.com/yinbiaofayin/s.html" TargetMode="External"/><Relationship Id="rId41" Type="http://schemas.openxmlformats.org/officeDocument/2006/relationships/hyperlink" Target="https://en-yinbiao.xiao84.com/yinbiaofayin/d3.html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en-yinbiao.xiao84.com/yinbiaofayin/er-sound.html" TargetMode="External"/><Relationship Id="rId11" Type="http://schemas.openxmlformats.org/officeDocument/2006/relationships/hyperlink" Target="https://en-yinbiao.xiao84.com/yinbiaofayin/o-sound2.html" TargetMode="External"/><Relationship Id="rId24" Type="http://schemas.openxmlformats.org/officeDocument/2006/relationships/hyperlink" Target="https://en-yinbiao.xiao84.com/yinbiaofayin/k.html" TargetMode="External"/><Relationship Id="rId32" Type="http://schemas.openxmlformats.org/officeDocument/2006/relationships/hyperlink" Target="https://en-yinbiao.xiao84.com/yinbiaofayin/h.html" TargetMode="External"/><Relationship Id="rId37" Type="http://schemas.openxmlformats.org/officeDocument/2006/relationships/hyperlink" Target="https://en-yinbiao.xiao84.com/yinbiaofayin/r.html" TargetMode="External"/><Relationship Id="rId40" Type="http://schemas.openxmlformats.org/officeDocument/2006/relationships/hyperlink" Target="https://en-yinbiao.xiao84.com/yinbiaofayin/ts.html" TargetMode="External"/><Relationship Id="rId45" Type="http://schemas.openxmlformats.org/officeDocument/2006/relationships/hyperlink" Target="https://en-yinbiao.xiao84.com/yinbiaofayin/n.html" TargetMode="External"/><Relationship Id="rId5" Type="http://schemas.openxmlformats.org/officeDocument/2006/relationships/hyperlink" Target="https://en-yinbiao.xiao84.com/yinbiaofayin/an-sound.html" TargetMode="External"/><Relationship Id="rId15" Type="http://schemas.openxmlformats.org/officeDocument/2006/relationships/hyperlink" Target="https://en-yinbiao.xiao84.com/yinbiaofayin/ai.html" TargetMode="External"/><Relationship Id="rId23" Type="http://schemas.openxmlformats.org/officeDocument/2006/relationships/hyperlink" Target="https://en-yinbiao.xiao84.com/yinbiaofayin/t.html" TargetMode="External"/><Relationship Id="rId28" Type="http://schemas.openxmlformats.org/officeDocument/2006/relationships/hyperlink" Target="https://en-yinbiao.xiao84.com/yinbiaofayin/f.html" TargetMode="External"/><Relationship Id="rId36" Type="http://schemas.openxmlformats.org/officeDocument/2006/relationships/hyperlink" Target="https://en-yinbiao.xiao84.com/yinbiaofayin/qq.html" TargetMode="External"/><Relationship Id="rId49" Type="http://schemas.openxmlformats.org/officeDocument/2006/relationships/hyperlink" Target="https://en-yinbiao.xiao84.com/yinbiaofayin/w.html" TargetMode="External"/><Relationship Id="rId10" Type="http://schemas.openxmlformats.org/officeDocument/2006/relationships/hyperlink" Target="https://en-yinbiao.xiao84.com/yinbiaofayin/u-sound.html" TargetMode="External"/><Relationship Id="rId19" Type="http://schemas.openxmlformats.org/officeDocument/2006/relationships/hyperlink" Target="https://en-yinbiao.xiao84.com/yinbiaofayin/ir.html" TargetMode="External"/><Relationship Id="rId31" Type="http://schemas.openxmlformats.org/officeDocument/2006/relationships/hyperlink" Target="https://en-yinbiao.xiao84.com/yinbiaofayin/si.html" TargetMode="External"/><Relationship Id="rId44" Type="http://schemas.openxmlformats.org/officeDocument/2006/relationships/hyperlink" Target="https://en-yinbiao.xiao84.com/yinbiaofayin/m.html" TargetMode="External"/><Relationship Id="rId4" Type="http://schemas.openxmlformats.org/officeDocument/2006/relationships/hyperlink" Target="https://en-yinbiao.xiao84.com/yinbiaofayin/e-sound.html" TargetMode="External"/><Relationship Id="rId9" Type="http://schemas.openxmlformats.org/officeDocument/2006/relationships/hyperlink" Target="https://en-yinbiao.xiao84.com/yinbiaofayin/u-sound2.html" TargetMode="External"/><Relationship Id="rId14" Type="http://schemas.openxmlformats.org/officeDocument/2006/relationships/hyperlink" Target="https://en-yinbiao.xiao84.com/yinbiaofayin/ei.html" TargetMode="External"/><Relationship Id="rId22" Type="http://schemas.openxmlformats.org/officeDocument/2006/relationships/hyperlink" Target="https://en-yinbiao.xiao84.com/yinbiaofayin/p.html" TargetMode="External"/><Relationship Id="rId27" Type="http://schemas.openxmlformats.org/officeDocument/2006/relationships/hyperlink" Target="https://en-yinbiao.xiao84.com/yinbiaofayin/g.html" TargetMode="External"/><Relationship Id="rId30" Type="http://schemas.openxmlformats.org/officeDocument/2006/relationships/hyperlink" Target="https://en-yinbiao.xiao84.com/yinbiaofayin/ss.html" TargetMode="External"/><Relationship Id="rId35" Type="http://schemas.openxmlformats.org/officeDocument/2006/relationships/hyperlink" Target="https://en-yinbiao.xiao84.com/yinbiaofayin/n3.html" TargetMode="External"/><Relationship Id="rId43" Type="http://schemas.openxmlformats.org/officeDocument/2006/relationships/hyperlink" Target="https://en-yinbiao.xiao84.com/yinbiaofayin/dz.html" TargetMode="External"/><Relationship Id="rId48" Type="http://schemas.openxmlformats.org/officeDocument/2006/relationships/hyperlink" Target="https://en-yinbiao.xiao84.com/yinbiaofayin/j.html" TargetMode="External"/><Relationship Id="rId8" Type="http://schemas.openxmlformats.org/officeDocument/2006/relationships/hyperlink" Target="https://en-yinbiao.xiao84.com/yinbiaofayin/%5E-sound.html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en-yinbiao.xiao84.com/yinbiaofayin/a-sound2.html" TargetMode="External"/><Relationship Id="rId3" Type="http://schemas.openxmlformats.org/officeDocument/2006/relationships/hyperlink" Target="https://en-yinbiao.xiao84.com/yinbiaofayin/e-sound.html" TargetMode="External"/><Relationship Id="rId7" Type="http://schemas.openxmlformats.org/officeDocument/2006/relationships/hyperlink" Target="https://en-yinbiao.xiao84.com/yinbiaofayin/%5E-sound.html" TargetMode="External"/><Relationship Id="rId2" Type="http://schemas.openxmlformats.org/officeDocument/2006/relationships/hyperlink" Target="https://en-yinbiao.xiao84.com/yinbiaofayin/i-sound2.html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en-yinbiao.xiao84.com/yinbiaofayin/o-sound2.html" TargetMode="External"/><Relationship Id="rId5" Type="http://schemas.openxmlformats.org/officeDocument/2006/relationships/hyperlink" Target="https://en-yinbiao.xiao84.com/yinbiaofayin/o-sound.html" TargetMode="External"/><Relationship Id="rId10" Type="http://schemas.openxmlformats.org/officeDocument/2006/relationships/hyperlink" Target="https://en-yinbiao.xiao84.com/yinbiaofayin/u-sound2.html" TargetMode="External"/><Relationship Id="rId4" Type="http://schemas.openxmlformats.org/officeDocument/2006/relationships/hyperlink" Target="https://en-yinbiao.xiao84.com/yinbiaofayin/an-sound.html" TargetMode="External"/><Relationship Id="rId9" Type="http://schemas.openxmlformats.org/officeDocument/2006/relationships/hyperlink" Target="https://en-yinbiao.xiao84.com/yinbiaofayin/u-sound.html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en-yinbiao.xiao84.com/yinbiaofayin/tss.html" TargetMode="External"/><Relationship Id="rId13" Type="http://schemas.openxmlformats.org/officeDocument/2006/relationships/hyperlink" Target="https://en-yinbiao.xiao84.com/yinbiaofayin/ng.html" TargetMode="External"/><Relationship Id="rId3" Type="http://schemas.openxmlformats.org/officeDocument/2006/relationships/hyperlink" Target="https://en-yinbiao.xiao84.com/yinbiaofayin/n3.html" TargetMode="External"/><Relationship Id="rId7" Type="http://schemas.openxmlformats.org/officeDocument/2006/relationships/hyperlink" Target="https://en-yinbiao.xiao84.com/yinbiaofayin/w.html" TargetMode="External"/><Relationship Id="rId12" Type="http://schemas.openxmlformats.org/officeDocument/2006/relationships/hyperlink" Target="https://en-yinbiao.xiao84.com/yinbiaofayin/n.html" TargetMode="External"/><Relationship Id="rId2" Type="http://schemas.openxmlformats.org/officeDocument/2006/relationships/hyperlink" Target="https://en-yinbiao.xiao84.com/yinbiaofayin/ss.html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en-yinbiao.xiao84.com/yinbiaofayin/v.html" TargetMode="External"/><Relationship Id="rId11" Type="http://schemas.openxmlformats.org/officeDocument/2006/relationships/hyperlink" Target="https://en-yinbiao.xiao84.com/yinbiaofayin/dr.html" TargetMode="External"/><Relationship Id="rId5" Type="http://schemas.openxmlformats.org/officeDocument/2006/relationships/hyperlink" Target="https://en-yinbiao.xiao84.com/yinbiaofayin/qq.html" TargetMode="External"/><Relationship Id="rId10" Type="http://schemas.openxmlformats.org/officeDocument/2006/relationships/hyperlink" Target="https://en-yinbiao.xiao84.com/yinbiaofayin/tr.html" TargetMode="External"/><Relationship Id="rId4" Type="http://schemas.openxmlformats.org/officeDocument/2006/relationships/hyperlink" Target="https://en-yinbiao.xiao84.com/yinbiaofayin/si.html" TargetMode="External"/><Relationship Id="rId9" Type="http://schemas.openxmlformats.org/officeDocument/2006/relationships/hyperlink" Target="https://en-yinbiao.xiao84.com/yinbiaofayin/d3.html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IELTS SPEAKING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0873" y="983974"/>
            <a:ext cx="10630343" cy="560631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3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分 极有限水平</a:t>
            </a:r>
            <a:b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CN" altLang="en-US" b="1" u="sng" dirty="0">
                <a:latin typeface="华文楷体" panose="02010600040101010101" pitchFamily="2" charset="-122"/>
                <a:ea typeface="华文楷体" panose="02010600040101010101" pitchFamily="2" charset="-122"/>
              </a:rPr>
              <a:t>在极熟悉的情况下</a:t>
            </a: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也只能进行一般的沟通，频繁发生沟通障碍。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分 初学水平</a:t>
            </a:r>
            <a:b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除非在熟悉的语境下，几乎只能使用孤立单词或短句表达最基本的信息，不能达成有效沟通。难以听懂或者看懂英语。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分 不懂英语</a:t>
            </a:r>
            <a:b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最多能说出个别单词，根本无法用英语沟通。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0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分 考生缺席</a:t>
            </a:r>
            <a:b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缺乏评分依据。</a:t>
            </a: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49B910D5-EE95-481B-9C96-728445BC9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873" y="267714"/>
            <a:ext cx="8900936" cy="571505"/>
          </a:xfrm>
        </p:spPr>
        <p:txBody>
          <a:bodyPr>
            <a:noAutofit/>
          </a:bodyPr>
          <a:lstStyle/>
          <a:p>
            <a:r>
              <a:rPr lang="en-US" altLang="zh-CN" sz="32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General Introduction —— Assessment Criteria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347587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0873" y="1152939"/>
            <a:ext cx="10749614" cy="5208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（二）四个具体的评分依据（以</a:t>
            </a: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5-7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分为例）</a:t>
            </a:r>
          </a:p>
          <a:p>
            <a:pPr marL="0" indent="0">
              <a:buNone/>
            </a:pP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1. 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流利度：</a:t>
            </a:r>
            <a:endParaRPr lang="zh-CN" altLang="en-US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zh-CN" b="1" u="sng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7</a:t>
            </a:r>
            <a:r>
              <a:rPr lang="zh-CN" altLang="en-US" b="1" u="sng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分：多数问题能不假思索地进行回答，偶有停顿的地方，但不会超过</a:t>
            </a:r>
            <a:r>
              <a:rPr lang="en-US" altLang="zh-CN" b="1" u="sng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en-US" b="1" u="sng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秒钟。而且，考生出现停顿也主要是因为在思考说什么，而不是在想某个词怎么说。</a:t>
            </a:r>
          </a:p>
          <a:p>
            <a:pPr marL="0" indent="0" algn="just">
              <a:buNone/>
            </a:pP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6</a:t>
            </a: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分：在自己熟悉的领域能比较顺畅的交流，在不熟悉的领域会出现较长时间的停顿。</a:t>
            </a:r>
          </a:p>
          <a:p>
            <a:pPr marL="0" indent="0" algn="just">
              <a:buNone/>
            </a:pP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5 </a:t>
            </a: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分：只是在自己最熟悉的领域能展示一定的流利度，即：连续说上几个句子。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endParaRPr lang="zh-CN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49B910D5-EE95-481B-9C96-728445BC9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873" y="267714"/>
            <a:ext cx="8900936" cy="571505"/>
          </a:xfrm>
        </p:spPr>
        <p:txBody>
          <a:bodyPr>
            <a:noAutofit/>
          </a:bodyPr>
          <a:lstStyle/>
          <a:p>
            <a:r>
              <a:rPr lang="en-US" altLang="zh-CN" sz="32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General Introduction —— Assessment Criteria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773755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0873" y="1083365"/>
            <a:ext cx="10719797" cy="514847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2. 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词汇：</a:t>
            </a:r>
          </a:p>
          <a:p>
            <a:pPr marL="0" indent="0" algn="just">
              <a:buNone/>
            </a:pPr>
            <a:r>
              <a:rPr lang="en-US" altLang="zh-CN" b="1" u="sng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7</a:t>
            </a:r>
            <a:r>
              <a:rPr lang="zh-CN" altLang="en-US" b="1" u="sng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分：考生具备相当好的词汇广度，用词也基本准确到位。</a:t>
            </a:r>
          </a:p>
          <a:p>
            <a:pPr marL="0" indent="0" algn="just">
              <a:buNone/>
            </a:pP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6</a:t>
            </a: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分：考生在自己熟悉的领域能展示一定的词汇广度，用词常用不准确，不恰当的地方，但基本不影响理解。</a:t>
            </a:r>
            <a:endParaRPr lang="en-US" altLang="zh-CN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分：考生的能熟练使用的词汇，不管是量还是质都明显不足，经常因为想不起某个词而停顿。而且，用词单调，过于简单。</a:t>
            </a:r>
          </a:p>
          <a:p>
            <a:pPr marL="0" lvl="0" indent="0" algn="ctr">
              <a:buNone/>
            </a:pPr>
            <a:endParaRPr lang="zh-CN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49B910D5-EE95-481B-9C96-728445BC9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873" y="267714"/>
            <a:ext cx="8900936" cy="571505"/>
          </a:xfrm>
        </p:spPr>
        <p:txBody>
          <a:bodyPr>
            <a:noAutofit/>
          </a:bodyPr>
          <a:lstStyle/>
          <a:p>
            <a:r>
              <a:rPr lang="en-US" altLang="zh-CN" sz="32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General Introduction —— Assessment Criteria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121349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0873" y="983974"/>
            <a:ext cx="10630343" cy="53571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zh-CN" b="1" dirty="0"/>
              <a:t>3</a:t>
            </a: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语法：</a:t>
            </a: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zh-CN" b="1" u="sng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7</a:t>
            </a:r>
            <a:r>
              <a:rPr lang="zh-CN" altLang="en-US" b="1" u="sng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分：考生能熟练使用各种常见语法结构，而且基本准确，在使用复杂的语法结构时偶有错误。</a:t>
            </a:r>
          </a:p>
          <a:p>
            <a:pPr marL="0" indent="0" algn="just">
              <a:buNone/>
            </a:pP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6</a:t>
            </a: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分：考生基本语法能较为熟练准确适用，偶有错误，但不影响交流；能使用一些较为复杂的语法结构，如定语从句，但不是很准确。</a:t>
            </a:r>
          </a:p>
          <a:p>
            <a:pPr marL="0" indent="0" algn="just">
              <a:buNone/>
            </a:pP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分：考生即使在简单语法结构，如时态，人称单词，单复数等上面也经常出错，有时甚至严重影响理解；基本不能使用复杂语法结构。</a:t>
            </a:r>
          </a:p>
          <a:p>
            <a:pPr marL="0" lvl="0" indent="0" algn="ctr">
              <a:buNone/>
            </a:pPr>
            <a:endParaRPr lang="zh-CN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49B910D5-EE95-481B-9C96-728445BC9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873" y="267714"/>
            <a:ext cx="8900936" cy="571505"/>
          </a:xfrm>
        </p:spPr>
        <p:txBody>
          <a:bodyPr>
            <a:noAutofit/>
          </a:bodyPr>
          <a:lstStyle/>
          <a:p>
            <a:r>
              <a:rPr lang="en-US" altLang="zh-CN" sz="32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General Introduction —— Assessment Criteria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118037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0873" y="1123122"/>
            <a:ext cx="10759553" cy="52081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4. 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发音：</a:t>
            </a:r>
          </a:p>
          <a:p>
            <a:pPr marL="0" indent="0" algn="just">
              <a:buNone/>
            </a:pPr>
            <a:r>
              <a:rPr lang="en-US" altLang="zh-CN" b="1" u="sng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7</a:t>
            </a:r>
            <a:r>
              <a:rPr lang="zh-CN" altLang="en-US" b="1" u="sng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分：考生的发音清晰，准确，丝毫不影响理解。</a:t>
            </a:r>
          </a:p>
          <a:p>
            <a:pPr marL="0" indent="0" algn="just">
              <a:buNone/>
            </a:pP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6</a:t>
            </a: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分：考生的发音较为清晰，准确，有时有发错或不规范的现象。</a:t>
            </a:r>
          </a:p>
          <a:p>
            <a:pPr marL="0" indent="0" algn="just">
              <a:buNone/>
            </a:pP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分：考生的发音经常出错，有时严重影响理解。</a:t>
            </a:r>
          </a:p>
          <a:p>
            <a:pPr marL="0" lvl="0" indent="0" algn="ctr">
              <a:buNone/>
            </a:pPr>
            <a:endParaRPr lang="zh-CN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49B910D5-EE95-481B-9C96-728445BC9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873" y="267714"/>
            <a:ext cx="8900936" cy="571505"/>
          </a:xfrm>
        </p:spPr>
        <p:txBody>
          <a:bodyPr>
            <a:noAutofit/>
          </a:bodyPr>
          <a:lstStyle/>
          <a:p>
            <a:r>
              <a:rPr lang="en-US" altLang="zh-CN" sz="32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General Introduction —— Assessment Criteria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057449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2752" y="0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Pronunciation &amp; Intonation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2752" y="863028"/>
            <a:ext cx="10983074" cy="59949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British  Accent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1B88287-44B3-43BB-B36E-6ED93D6FF7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105689"/>
              </p:ext>
            </p:extLst>
          </p:nvPr>
        </p:nvGraphicFramePr>
        <p:xfrm>
          <a:off x="602752" y="1463612"/>
          <a:ext cx="10983074" cy="51632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4913">
                  <a:extLst>
                    <a:ext uri="{9D8B030D-6E8A-4147-A177-3AD203B41FA5}">
                      <a16:colId xmlns:a16="http://schemas.microsoft.com/office/drawing/2014/main" val="126578433"/>
                    </a:ext>
                  </a:extLst>
                </a:gridCol>
                <a:gridCol w="964124">
                  <a:extLst>
                    <a:ext uri="{9D8B030D-6E8A-4147-A177-3AD203B41FA5}">
                      <a16:colId xmlns:a16="http://schemas.microsoft.com/office/drawing/2014/main" val="3653973482"/>
                    </a:ext>
                  </a:extLst>
                </a:gridCol>
                <a:gridCol w="1063518">
                  <a:extLst>
                    <a:ext uri="{9D8B030D-6E8A-4147-A177-3AD203B41FA5}">
                      <a16:colId xmlns:a16="http://schemas.microsoft.com/office/drawing/2014/main" val="2116347007"/>
                    </a:ext>
                  </a:extLst>
                </a:gridCol>
                <a:gridCol w="1739400">
                  <a:extLst>
                    <a:ext uri="{9D8B030D-6E8A-4147-A177-3AD203B41FA5}">
                      <a16:colId xmlns:a16="http://schemas.microsoft.com/office/drawing/2014/main" val="1364456855"/>
                    </a:ext>
                  </a:extLst>
                </a:gridCol>
                <a:gridCol w="1560490">
                  <a:extLst>
                    <a:ext uri="{9D8B030D-6E8A-4147-A177-3AD203B41FA5}">
                      <a16:colId xmlns:a16="http://schemas.microsoft.com/office/drawing/2014/main" val="2880245236"/>
                    </a:ext>
                  </a:extLst>
                </a:gridCol>
                <a:gridCol w="1630066">
                  <a:extLst>
                    <a:ext uri="{9D8B030D-6E8A-4147-A177-3AD203B41FA5}">
                      <a16:colId xmlns:a16="http://schemas.microsoft.com/office/drawing/2014/main" val="2869849946"/>
                    </a:ext>
                  </a:extLst>
                </a:gridCol>
                <a:gridCol w="1361701">
                  <a:extLst>
                    <a:ext uri="{9D8B030D-6E8A-4147-A177-3AD203B41FA5}">
                      <a16:colId xmlns:a16="http://schemas.microsoft.com/office/drawing/2014/main" val="2701648011"/>
                    </a:ext>
                  </a:extLst>
                </a:gridCol>
                <a:gridCol w="1828862">
                  <a:extLst>
                    <a:ext uri="{9D8B030D-6E8A-4147-A177-3AD203B41FA5}">
                      <a16:colId xmlns:a16="http://schemas.microsoft.com/office/drawing/2014/main" val="1774630061"/>
                    </a:ext>
                  </a:extLst>
                </a:gridCol>
              </a:tblGrid>
              <a:tr h="350763">
                <a:tc rowSpan="5">
                  <a:txBody>
                    <a:bodyPr/>
                    <a:lstStyle/>
                    <a:p>
                      <a:r>
                        <a:rPr lang="zh-CN" altLang="en-US" sz="20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元音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单元音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前元音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2"/>
                        </a:rPr>
                        <a:t>/</a:t>
                      </a:r>
                      <a:r>
                        <a:rPr lang="en-US" sz="1800" b="1" u="sng" strike="noStrike" dirty="0" err="1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2"/>
                        </a:rPr>
                        <a:t>i</a:t>
                      </a:r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2"/>
                        </a:rPr>
                        <a:t>ː/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/ɪ/</a:t>
                      </a:r>
                      <a:endParaRPr lang="en-US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4"/>
                        </a:rPr>
                        <a:t>/e/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5"/>
                        </a:rPr>
                        <a:t>/æ/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u="sng" dirty="0">
                          <a:effectLst/>
                          <a:latin typeface="&amp;quot"/>
                        </a:rPr>
                        <a:t> </a:t>
                      </a: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1407781489"/>
                  </a:ext>
                </a:extLst>
              </a:tr>
              <a:tr h="35076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中元音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6"/>
                        </a:rPr>
                        <a:t>/ɜː/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7"/>
                        </a:rPr>
                        <a:t>/ə/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/ʌ/</a:t>
                      </a:r>
                      <a:endParaRPr lang="en-US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endParaRPr lang="zh-CN" altLang="en-US" sz="18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378595"/>
                  </a:ext>
                </a:extLst>
              </a:tr>
              <a:tr h="35076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后元音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9"/>
                        </a:rPr>
                        <a:t>/uː/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/ʊ/</a:t>
                      </a:r>
                      <a:endParaRPr lang="en-US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11"/>
                        </a:rPr>
                        <a:t>/ɔː/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/ɒ/</a:t>
                      </a:r>
                      <a:endParaRPr lang="en-US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13"/>
                        </a:rPr>
                        <a:t>/ɑː/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586309932"/>
                  </a:ext>
                </a:extLst>
              </a:tr>
              <a:tr h="311789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双元音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 sz="1800" dirty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4"/>
                        </a:rPr>
                        <a:t>/</a:t>
                      </a:r>
                      <a:r>
                        <a:rPr lang="en-US" sz="1800" b="1" u="sng" strike="noStrike" dirty="0" err="1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4"/>
                        </a:rPr>
                        <a:t>eɪ</a:t>
                      </a:r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4"/>
                        </a:rPr>
                        <a:t>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5"/>
                        </a:rPr>
                        <a:t>/</a:t>
                      </a:r>
                      <a:r>
                        <a:rPr lang="en-US" sz="1800" b="1" u="sng" strike="noStrike" dirty="0" err="1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5"/>
                        </a:rPr>
                        <a:t>aɪ</a:t>
                      </a:r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5"/>
                        </a:rPr>
                        <a:t>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6"/>
                        </a:rPr>
                        <a:t>/</a:t>
                      </a:r>
                      <a:r>
                        <a:rPr lang="en-US" sz="1800" b="1" u="sng" strike="noStrike" dirty="0" err="1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6"/>
                        </a:rPr>
                        <a:t>ɔɪ</a:t>
                      </a:r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6"/>
                        </a:rPr>
                        <a:t>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7"/>
                        </a:rPr>
                        <a:t>/</a:t>
                      </a:r>
                      <a:r>
                        <a:rPr lang="en-US" sz="1800" b="1" u="sng" strike="noStrike" dirty="0" err="1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7"/>
                        </a:rPr>
                        <a:t>aʊ</a:t>
                      </a:r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7"/>
                        </a:rPr>
                        <a:t>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8"/>
                        </a:rPr>
                        <a:t>/</a:t>
                      </a:r>
                      <a:r>
                        <a:rPr lang="en-US" sz="1800" b="1" u="sng" strike="noStrike" dirty="0" err="1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8"/>
                        </a:rPr>
                        <a:t>əʊ</a:t>
                      </a:r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8"/>
                        </a:rPr>
                        <a:t>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998925474"/>
                  </a:ext>
                </a:extLst>
              </a:tr>
              <a:tr h="31178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9"/>
                        </a:rPr>
                        <a:t>/</a:t>
                      </a:r>
                      <a:r>
                        <a:rPr lang="en-US" sz="1800" b="1" u="sng" strike="noStrike" dirty="0" err="1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9"/>
                        </a:rPr>
                        <a:t>ɪə</a:t>
                      </a:r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9"/>
                        </a:rPr>
                        <a:t>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20"/>
                        </a:rPr>
                        <a:t>/</a:t>
                      </a:r>
                      <a:r>
                        <a:rPr lang="en-US" sz="1800" b="1" u="sng" strike="noStrike" dirty="0" err="1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20"/>
                        </a:rPr>
                        <a:t>eə</a:t>
                      </a:r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20"/>
                        </a:rPr>
                        <a:t>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21"/>
                        </a:rPr>
                        <a:t>/</a:t>
                      </a:r>
                      <a:r>
                        <a:rPr lang="en-US" sz="1800" b="1" u="sng" strike="noStrike" dirty="0" err="1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21"/>
                        </a:rPr>
                        <a:t>ʊə</a:t>
                      </a:r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21"/>
                        </a:rPr>
                        <a:t>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u="sng" dirty="0">
                          <a:effectLst/>
                          <a:latin typeface="&amp;quot"/>
                        </a:rPr>
                        <a:t> </a:t>
                      </a: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2341817184"/>
                  </a:ext>
                </a:extLst>
              </a:tr>
              <a:tr h="350763">
                <a:tc rowSpan="9">
                  <a:txBody>
                    <a:bodyPr/>
                    <a:lstStyle/>
                    <a:p>
                      <a:r>
                        <a:rPr lang="zh-CN" altLang="en-US" sz="20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辅音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爆破音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清辅音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22"/>
                        </a:rPr>
                        <a:t>/p/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23"/>
                        </a:rPr>
                        <a:t>/t/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24"/>
                        </a:rPr>
                        <a:t>/k/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endParaRPr lang="zh-CN" altLang="en-US" sz="18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276659"/>
                  </a:ext>
                </a:extLst>
              </a:tr>
              <a:tr h="35076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浊辅音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25"/>
                        </a:rPr>
                        <a:t>/b/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26"/>
                        </a:rPr>
                        <a:t>/d/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27"/>
                        </a:rPr>
                        <a:t>/ɡ/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endParaRPr lang="zh-CN" altLang="en-US" sz="1800" b="1" u="sng" dirty="0"/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1679193778"/>
                  </a:ext>
                </a:extLst>
              </a:tr>
              <a:tr h="350763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摩擦音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清辅音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28"/>
                        </a:rPr>
                        <a:t>/f/</a:t>
                      </a:r>
                      <a:endParaRPr lang="en-US" altLang="zh-CN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29"/>
                        </a:rPr>
                        <a:t>/s/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3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/ʃ/</a:t>
                      </a:r>
                      <a:endParaRPr lang="en-US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3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/θ/</a:t>
                      </a:r>
                      <a:endParaRPr lang="el-GR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32"/>
                        </a:rPr>
                        <a:t>/h/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1671841613"/>
                  </a:ext>
                </a:extLst>
              </a:tr>
              <a:tr h="35076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浊辅音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3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/v/</a:t>
                      </a:r>
                      <a:endParaRPr lang="en-US" altLang="zh-CN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sng" strike="noStrike" kern="1200" dirty="0">
                          <a:solidFill>
                            <a:schemeClr val="accent5"/>
                          </a:solidFill>
                          <a:effectLst/>
                          <a:latin typeface="&amp;quot"/>
                          <a:ea typeface="+mn-ea"/>
                          <a:cs typeface="+mn-cs"/>
                          <a:hlinkClick r:id="rId3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/z/</a:t>
                      </a:r>
                      <a:endParaRPr lang="en-US" sz="1800" b="1" u="sng" strike="noStrike" kern="1200" dirty="0">
                        <a:solidFill>
                          <a:schemeClr val="accent5"/>
                        </a:solidFill>
                        <a:effectLst/>
                        <a:latin typeface="&amp;quot"/>
                        <a:ea typeface="+mn-ea"/>
                        <a:cs typeface="+mn-cs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3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/ʒ/</a:t>
                      </a:r>
                      <a:endParaRPr lang="en-US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3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/ð/</a:t>
                      </a:r>
                      <a:endParaRPr lang="en-US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3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/r/</a:t>
                      </a:r>
                      <a:endParaRPr lang="en-US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2855719441"/>
                  </a:ext>
                </a:extLst>
              </a:tr>
              <a:tr h="350763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破擦音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清辅音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3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lang="en-US" sz="1800" b="1" u="sng" strike="noStrike" dirty="0" err="1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3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tʃ</a:t>
                      </a:r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3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endParaRPr lang="en-US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3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/tr/</a:t>
                      </a:r>
                      <a:endParaRPr lang="en-US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40"/>
                        </a:rPr>
                        <a:t>/</a:t>
                      </a:r>
                      <a:r>
                        <a:rPr lang="en-US" sz="1800" b="1" u="sng" strike="noStrike" dirty="0" err="1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40"/>
                        </a:rPr>
                        <a:t>ts</a:t>
                      </a:r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40"/>
                        </a:rPr>
                        <a:t>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endParaRPr lang="zh-CN" altLang="en-US" sz="1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0597793"/>
                  </a:ext>
                </a:extLst>
              </a:tr>
              <a:tr h="35076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浊辅音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4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lang="en-US" sz="1800" b="1" u="sng" strike="noStrike" dirty="0" err="1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4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dʒ</a:t>
                      </a:r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4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endParaRPr lang="en-US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4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lang="en-US" sz="1800" b="1" u="sng" strike="noStrike" dirty="0" err="1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4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dr</a:t>
                      </a:r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4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endParaRPr lang="en-US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u="sng" strike="noStrike" kern="1200" dirty="0">
                          <a:solidFill>
                            <a:schemeClr val="accent5"/>
                          </a:solidFill>
                          <a:effectLst/>
                          <a:latin typeface="&amp;quot"/>
                          <a:ea typeface="+mn-ea"/>
                          <a:cs typeface="+mn-cs"/>
                          <a:hlinkClick r:id="rId4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lang="en-US" sz="1800" b="1" u="sng" strike="noStrike" kern="1200" dirty="0" err="1">
                          <a:solidFill>
                            <a:schemeClr val="accent5"/>
                          </a:solidFill>
                          <a:effectLst/>
                          <a:latin typeface="&amp;quot"/>
                          <a:ea typeface="+mn-ea"/>
                          <a:cs typeface="+mn-cs"/>
                          <a:hlinkClick r:id="rId4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dz</a:t>
                      </a:r>
                      <a:r>
                        <a:rPr lang="en-US" sz="1800" b="1" u="sng" strike="noStrike" kern="1200" dirty="0">
                          <a:solidFill>
                            <a:schemeClr val="accent5"/>
                          </a:solidFill>
                          <a:effectLst/>
                          <a:latin typeface="&amp;quot"/>
                          <a:ea typeface="+mn-ea"/>
                          <a:cs typeface="+mn-cs"/>
                          <a:hlinkClick r:id="rId4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endParaRPr lang="en-US" sz="1800" b="1" u="sng" strike="noStrike" kern="1200" dirty="0">
                        <a:solidFill>
                          <a:schemeClr val="accent5"/>
                        </a:solidFill>
                        <a:effectLst/>
                        <a:latin typeface="&amp;quot"/>
                        <a:ea typeface="+mn-ea"/>
                        <a:cs typeface="+mn-cs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endParaRPr lang="zh-CN" altLang="en-US" sz="1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413465"/>
                  </a:ext>
                </a:extLst>
              </a:tr>
              <a:tr h="412399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鼻音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浊辅音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44"/>
                        </a:rPr>
                        <a:t>/m/</a:t>
                      </a:r>
                      <a:endParaRPr lang="en-US" altLang="zh-CN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4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/n/</a:t>
                      </a:r>
                      <a:endParaRPr lang="en-US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4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/ŋ/</a:t>
                      </a:r>
                      <a:endParaRPr lang="en-US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endParaRPr lang="zh-CN" altLang="en-US" sz="1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161466"/>
                  </a:ext>
                </a:extLst>
              </a:tr>
              <a:tr h="413821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舌侧音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浊辅音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47"/>
                        </a:rPr>
                        <a:t>/l/</a:t>
                      </a:r>
                      <a:endParaRPr lang="en-US" altLang="zh-CN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endParaRPr lang="zh-CN" altLang="en-US" sz="1800" b="1" u="sn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 b="1" u="sn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1307397"/>
                  </a:ext>
                </a:extLst>
              </a:tr>
              <a:tr h="39492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半元音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浊辅音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48"/>
                        </a:rPr>
                        <a:t>/j/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4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/w/</a:t>
                      </a:r>
                      <a:endParaRPr lang="en-US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endParaRPr lang="zh-CN" altLang="en-US" sz="1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 b="1" u="sn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813522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Pronunciation &amp; Intonation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62DC77CD-CA0A-4473-9B2E-3AD84C7CD1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5984302"/>
              </p:ext>
            </p:extLst>
          </p:nvPr>
        </p:nvGraphicFramePr>
        <p:xfrm>
          <a:off x="565079" y="1130156"/>
          <a:ext cx="10536930" cy="46941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6155">
                  <a:extLst>
                    <a:ext uri="{9D8B030D-6E8A-4147-A177-3AD203B41FA5}">
                      <a16:colId xmlns:a16="http://schemas.microsoft.com/office/drawing/2014/main" val="1673923259"/>
                    </a:ext>
                  </a:extLst>
                </a:gridCol>
                <a:gridCol w="1756155">
                  <a:extLst>
                    <a:ext uri="{9D8B030D-6E8A-4147-A177-3AD203B41FA5}">
                      <a16:colId xmlns:a16="http://schemas.microsoft.com/office/drawing/2014/main" val="2159831009"/>
                    </a:ext>
                  </a:extLst>
                </a:gridCol>
                <a:gridCol w="1756155">
                  <a:extLst>
                    <a:ext uri="{9D8B030D-6E8A-4147-A177-3AD203B41FA5}">
                      <a16:colId xmlns:a16="http://schemas.microsoft.com/office/drawing/2014/main" val="4195513697"/>
                    </a:ext>
                  </a:extLst>
                </a:gridCol>
                <a:gridCol w="1756155">
                  <a:extLst>
                    <a:ext uri="{9D8B030D-6E8A-4147-A177-3AD203B41FA5}">
                      <a16:colId xmlns:a16="http://schemas.microsoft.com/office/drawing/2014/main" val="869486923"/>
                    </a:ext>
                  </a:extLst>
                </a:gridCol>
                <a:gridCol w="1756155">
                  <a:extLst>
                    <a:ext uri="{9D8B030D-6E8A-4147-A177-3AD203B41FA5}">
                      <a16:colId xmlns:a16="http://schemas.microsoft.com/office/drawing/2014/main" val="2930426720"/>
                    </a:ext>
                  </a:extLst>
                </a:gridCol>
                <a:gridCol w="1756155">
                  <a:extLst>
                    <a:ext uri="{9D8B030D-6E8A-4147-A177-3AD203B41FA5}">
                      <a16:colId xmlns:a16="http://schemas.microsoft.com/office/drawing/2014/main" val="1605186149"/>
                    </a:ext>
                  </a:extLst>
                </a:gridCol>
              </a:tblGrid>
              <a:tr h="5867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rgbClr val="0070C0"/>
                          </a:solidFill>
                          <a:effectLst/>
                          <a:latin typeface="&amp;quot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lang="en-US" altLang="zh-CN" sz="1800" b="1" u="sng" strike="noStrike" dirty="0" err="1">
                          <a:solidFill>
                            <a:srgbClr val="0070C0"/>
                          </a:solidFill>
                          <a:effectLst/>
                          <a:latin typeface="&amp;quot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</a:t>
                      </a:r>
                      <a:r>
                        <a:rPr lang="en-US" altLang="zh-CN" sz="1800" b="1" u="sng" strike="noStrike" dirty="0">
                          <a:solidFill>
                            <a:srgbClr val="0070C0"/>
                          </a:solidFill>
                          <a:effectLst/>
                          <a:latin typeface="&amp;quot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endParaRPr lang="en-US" altLang="zh-CN" sz="1800" b="1" u="sng" dirty="0">
                        <a:solidFill>
                          <a:srgbClr val="0070C0"/>
                        </a:solidFill>
                        <a:effectLst/>
                        <a:latin typeface="&amp;quo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rgbClr val="0070C0"/>
                          </a:solidFill>
                          <a:effectLst/>
                          <a:latin typeface="&amp;quot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lang="en-US" altLang="zh-CN" sz="1800" b="1" u="sng" strike="noStrike" dirty="0" err="1">
                          <a:solidFill>
                            <a:srgbClr val="0070C0"/>
                          </a:solidFill>
                          <a:effectLst/>
                          <a:latin typeface="&amp;quot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</a:t>
                      </a:r>
                      <a:r>
                        <a:rPr lang="en-US" altLang="zh-CN" sz="1800" b="1" u="sng" strike="noStrike" dirty="0">
                          <a:solidFill>
                            <a:srgbClr val="0070C0"/>
                          </a:solidFill>
                          <a:effectLst/>
                          <a:latin typeface="&amp;quot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ː/</a:t>
                      </a:r>
                      <a:endParaRPr lang="en-US" altLang="zh-CN" sz="1800" b="1" u="sng" dirty="0">
                        <a:solidFill>
                          <a:srgbClr val="0070C0"/>
                        </a:solidFill>
                        <a:effectLst/>
                        <a:latin typeface="&amp;quo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/e/</a:t>
                      </a:r>
                      <a:endParaRPr lang="en-US" altLang="zh-CN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/æ/</a:t>
                      </a:r>
                      <a:endParaRPr lang="en-US" altLang="zh-CN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5"/>
                        </a:rPr>
                        <a:t>/ɒ/</a:t>
                      </a:r>
                      <a:endParaRPr lang="en-US" altLang="zh-CN" sz="1800" b="1" u="sng" dirty="0">
                        <a:effectLst/>
                        <a:latin typeface="&amp;quo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6"/>
                        </a:rPr>
                        <a:t>/ɔː/</a:t>
                      </a:r>
                      <a:endParaRPr lang="en-US" altLang="zh-CN" sz="1800" b="1" u="sng" dirty="0">
                        <a:effectLst/>
                        <a:latin typeface="&amp;quo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9052884"/>
                  </a:ext>
                </a:extLst>
              </a:tr>
              <a:tr h="586772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bit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beat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bet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bat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fox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forks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922162"/>
                  </a:ext>
                </a:extLst>
              </a:tr>
              <a:tr h="586772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fit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feet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lend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land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spot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sport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663467"/>
                  </a:ext>
                </a:extLst>
              </a:tr>
              <a:tr h="586772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shit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sheet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dead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dad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shot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short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085750"/>
                  </a:ext>
                </a:extLst>
              </a:tr>
              <a:tr h="5867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7"/>
                        </a:rPr>
                        <a:t>/ʌ/</a:t>
                      </a:r>
                      <a:endParaRPr lang="en-US" altLang="zh-CN" sz="1800" b="1" u="sng" dirty="0">
                        <a:effectLst/>
                        <a:latin typeface="&amp;quo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8"/>
                        </a:rPr>
                        <a:t>/ɑː/</a:t>
                      </a:r>
                      <a:endParaRPr lang="en-US" altLang="zh-CN" sz="1800" b="1" u="sng" dirty="0">
                        <a:effectLst/>
                        <a:latin typeface="&amp;quo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lang="en-US" altLang="zh-CN" sz="1800" b="1" u="sng" strike="noStrike" dirty="0" err="1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</a:t>
                      </a:r>
                      <a:r>
                        <a:rPr lang="en-US" altLang="zh-CN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endParaRPr lang="en-US" altLang="zh-CN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/e/</a:t>
                      </a:r>
                      <a:endParaRPr lang="en-US" altLang="zh-CN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chemeClr val="accent5"/>
                          </a:solidFill>
                          <a:effectLst/>
                          <a:latin typeface="&amp;quot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/ʊ/</a:t>
                      </a:r>
                      <a:endParaRPr lang="en-US" altLang="zh-CN" sz="1800" b="1" u="sng" dirty="0">
                        <a:solidFill>
                          <a:schemeClr val="accent5"/>
                        </a:solidFill>
                        <a:effectLst/>
                        <a:latin typeface="&amp;quo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chemeClr val="accent5"/>
                          </a:solidFill>
                          <a:effectLst/>
                          <a:latin typeface="&amp;quot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/uː/</a:t>
                      </a:r>
                      <a:endParaRPr lang="en-US" altLang="zh-CN" sz="1800" b="1" u="sng" dirty="0">
                        <a:solidFill>
                          <a:schemeClr val="accent5"/>
                        </a:solidFill>
                        <a:effectLst/>
                        <a:latin typeface="&amp;quo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679361"/>
                  </a:ext>
                </a:extLst>
              </a:tr>
              <a:tr h="586772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hut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heart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bid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bed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full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fool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103834"/>
                  </a:ext>
                </a:extLst>
              </a:tr>
              <a:tr h="586772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come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calm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till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tell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foot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food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824543"/>
                  </a:ext>
                </a:extLst>
              </a:tr>
              <a:tr h="586772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lust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last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listen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lesson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shook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shoot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701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17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Pronunciation &amp; Intonation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内容占位符 4">
            <a:extLst>
              <a:ext uri="{FF2B5EF4-FFF2-40B4-BE49-F238E27FC236}">
                <a16:creationId xmlns:a16="http://schemas.microsoft.com/office/drawing/2014/main" id="{FB3F6E58-9140-47AE-B69B-16B24E5124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0058478"/>
              </p:ext>
            </p:extLst>
          </p:nvPr>
        </p:nvGraphicFramePr>
        <p:xfrm>
          <a:off x="665161" y="1227371"/>
          <a:ext cx="10546176" cy="42987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7696">
                  <a:extLst>
                    <a:ext uri="{9D8B030D-6E8A-4147-A177-3AD203B41FA5}">
                      <a16:colId xmlns:a16="http://schemas.microsoft.com/office/drawing/2014/main" val="116165198"/>
                    </a:ext>
                  </a:extLst>
                </a:gridCol>
                <a:gridCol w="1757696">
                  <a:extLst>
                    <a:ext uri="{9D8B030D-6E8A-4147-A177-3AD203B41FA5}">
                      <a16:colId xmlns:a16="http://schemas.microsoft.com/office/drawing/2014/main" val="1601554565"/>
                    </a:ext>
                  </a:extLst>
                </a:gridCol>
                <a:gridCol w="1757696">
                  <a:extLst>
                    <a:ext uri="{9D8B030D-6E8A-4147-A177-3AD203B41FA5}">
                      <a16:colId xmlns:a16="http://schemas.microsoft.com/office/drawing/2014/main" val="1198497366"/>
                    </a:ext>
                  </a:extLst>
                </a:gridCol>
                <a:gridCol w="1757696">
                  <a:extLst>
                    <a:ext uri="{9D8B030D-6E8A-4147-A177-3AD203B41FA5}">
                      <a16:colId xmlns:a16="http://schemas.microsoft.com/office/drawing/2014/main" val="665605904"/>
                    </a:ext>
                  </a:extLst>
                </a:gridCol>
                <a:gridCol w="1757696">
                  <a:extLst>
                    <a:ext uri="{9D8B030D-6E8A-4147-A177-3AD203B41FA5}">
                      <a16:colId xmlns:a16="http://schemas.microsoft.com/office/drawing/2014/main" val="2721263091"/>
                    </a:ext>
                  </a:extLst>
                </a:gridCol>
                <a:gridCol w="1757696">
                  <a:extLst>
                    <a:ext uri="{9D8B030D-6E8A-4147-A177-3AD203B41FA5}">
                      <a16:colId xmlns:a16="http://schemas.microsoft.com/office/drawing/2014/main" val="1550285973"/>
                    </a:ext>
                  </a:extLst>
                </a:gridCol>
              </a:tblGrid>
              <a:tr h="537348">
                <a:tc>
                  <a:txBody>
                    <a:bodyPr/>
                    <a:lstStyle/>
                    <a:p>
                      <a:pPr algn="ctr"/>
                      <a:r>
                        <a:rPr lang="en-US" sz="1800" b="1" u="none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/ʃ/</a:t>
                      </a:r>
                      <a:endParaRPr lang="en-US" sz="1800" b="1" u="none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none" strike="noStrike" kern="1200" dirty="0">
                          <a:solidFill>
                            <a:srgbClr val="FF7135"/>
                          </a:solidFill>
                          <a:effectLst/>
                          <a:latin typeface="&amp;quot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/ʒ/</a:t>
                      </a:r>
                      <a:endParaRPr lang="en-US" altLang="zh-CN" sz="1800" b="1" u="none" strike="noStrike" kern="1200" dirty="0">
                        <a:solidFill>
                          <a:srgbClr val="FF7135"/>
                        </a:solidFill>
                        <a:effectLst/>
                        <a:latin typeface="&amp;quo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800" b="1" u="none" strike="noStrike" kern="1200" dirty="0">
                          <a:solidFill>
                            <a:schemeClr val="accent5"/>
                          </a:solidFill>
                          <a:effectLst/>
                          <a:latin typeface="&amp;quot"/>
                          <a:ea typeface="+mn-ea"/>
                          <a:cs typeface="+mn-c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/θ/</a:t>
                      </a:r>
                      <a:endParaRPr lang="el-GR" sz="1800" b="1" u="none" strike="noStrike" kern="1200" dirty="0">
                        <a:solidFill>
                          <a:schemeClr val="accent5"/>
                        </a:solidFill>
                        <a:effectLst/>
                        <a:latin typeface="&amp;quot"/>
                        <a:ea typeface="+mn-ea"/>
                        <a:cs typeface="+mn-cs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none" strike="noStrike" dirty="0">
                          <a:solidFill>
                            <a:schemeClr val="accent5"/>
                          </a:solidFill>
                          <a:effectLst/>
                          <a:latin typeface="&amp;quot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/ð/</a:t>
                      </a:r>
                      <a:endParaRPr lang="en-US" altLang="zh-CN" sz="1800" b="1" u="none" dirty="0">
                        <a:solidFill>
                          <a:schemeClr val="accent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/v/</a:t>
                      </a:r>
                      <a:endParaRPr lang="en-US" altLang="zh-CN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/w/</a:t>
                      </a:r>
                      <a:endParaRPr lang="en-US" altLang="zh-CN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1251027740"/>
                  </a:ext>
                </a:extLst>
              </a:tr>
              <a:tr h="53734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pressure </a:t>
                      </a: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pleasure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bath</a:t>
                      </a: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bathe</a:t>
                      </a: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veil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wail</a:t>
                      </a: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794547736"/>
                  </a:ext>
                </a:extLst>
              </a:tr>
              <a:tr h="53734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mission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vision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cloth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clothes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vane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wane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136251"/>
                  </a:ext>
                </a:extLst>
              </a:tr>
              <a:tr h="53734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fashion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casual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breath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breathe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vine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wine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81896"/>
                  </a:ext>
                </a:extLst>
              </a:tr>
              <a:tr h="537348">
                <a:tc>
                  <a:txBody>
                    <a:bodyPr/>
                    <a:lstStyle/>
                    <a:p>
                      <a:pPr algn="ctr"/>
                      <a:r>
                        <a:rPr lang="en-US" sz="1800" b="1" u="none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lang="en-US" sz="1800" b="1" u="none" strike="noStrike" dirty="0" err="1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tʃ</a:t>
                      </a:r>
                      <a:r>
                        <a:rPr lang="en-US" sz="1800" b="1" u="none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endParaRPr lang="en-US" sz="1800" b="1" u="none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none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lang="en-US" altLang="zh-CN" sz="1800" b="1" u="none" strike="noStrike" dirty="0" err="1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dʒ</a:t>
                      </a:r>
                      <a:r>
                        <a:rPr lang="en-US" altLang="zh-CN" sz="1800" b="1" u="none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endParaRPr lang="en-US" altLang="zh-CN" sz="1800" b="1" u="none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none" strike="noStrike" dirty="0">
                          <a:solidFill>
                            <a:schemeClr val="accent5"/>
                          </a:solidFill>
                          <a:effectLst/>
                          <a:latin typeface="&amp;quot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/tr/</a:t>
                      </a:r>
                      <a:endParaRPr lang="en-US" altLang="zh-CN" sz="1800" b="1" u="none" dirty="0">
                        <a:solidFill>
                          <a:schemeClr val="accent5"/>
                        </a:solidFill>
                        <a:effectLst/>
                        <a:latin typeface="&amp;quo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none" strike="noStrike" dirty="0">
                          <a:solidFill>
                            <a:schemeClr val="accent5"/>
                          </a:solidFill>
                          <a:effectLst/>
                          <a:latin typeface="&amp;quot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lang="en-US" altLang="zh-CN" sz="1800" b="1" u="none" strike="noStrike" dirty="0" err="1">
                          <a:solidFill>
                            <a:schemeClr val="accent5"/>
                          </a:solidFill>
                          <a:effectLst/>
                          <a:latin typeface="&amp;quot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dr</a:t>
                      </a:r>
                      <a:r>
                        <a:rPr lang="en-US" altLang="zh-CN" sz="1800" b="1" u="none" strike="noStrike" dirty="0">
                          <a:solidFill>
                            <a:schemeClr val="accent5"/>
                          </a:solidFill>
                          <a:effectLst/>
                          <a:latin typeface="&amp;quot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endParaRPr lang="en-US" altLang="zh-CN" sz="1800" b="1" u="none" dirty="0">
                        <a:solidFill>
                          <a:schemeClr val="accent5"/>
                        </a:solidFill>
                        <a:effectLst/>
                        <a:latin typeface="&amp;quo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none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/n/</a:t>
                      </a:r>
                      <a:endParaRPr lang="en-US" sz="1800" b="1" u="none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none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/ŋ/</a:t>
                      </a:r>
                      <a:endParaRPr lang="en-US" sz="1800" b="1" u="none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3475839412"/>
                  </a:ext>
                </a:extLst>
              </a:tr>
              <a:tr h="53734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cheap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jeep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trip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drip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win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wing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9797911"/>
                  </a:ext>
                </a:extLst>
              </a:tr>
              <a:tr h="537348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rich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ridge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train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drain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sin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sing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9187523"/>
                  </a:ext>
                </a:extLst>
              </a:tr>
              <a:tr h="537348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chuckle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juggle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true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drew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kin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king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4798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58080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Pronunciation &amp; Intonation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内容占位符 4">
            <a:extLst>
              <a:ext uri="{FF2B5EF4-FFF2-40B4-BE49-F238E27FC236}">
                <a16:creationId xmlns:a16="http://schemas.microsoft.com/office/drawing/2014/main" id="{FB3F6E58-9140-47AE-B69B-16B24E5124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464794"/>
              </p:ext>
            </p:extLst>
          </p:nvPr>
        </p:nvGraphicFramePr>
        <p:xfrm>
          <a:off x="665161" y="1227371"/>
          <a:ext cx="10546176" cy="2149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7696">
                  <a:extLst>
                    <a:ext uri="{9D8B030D-6E8A-4147-A177-3AD203B41FA5}">
                      <a16:colId xmlns:a16="http://schemas.microsoft.com/office/drawing/2014/main" val="116165198"/>
                    </a:ext>
                  </a:extLst>
                </a:gridCol>
                <a:gridCol w="1757696">
                  <a:extLst>
                    <a:ext uri="{9D8B030D-6E8A-4147-A177-3AD203B41FA5}">
                      <a16:colId xmlns:a16="http://schemas.microsoft.com/office/drawing/2014/main" val="1601554565"/>
                    </a:ext>
                  </a:extLst>
                </a:gridCol>
                <a:gridCol w="1757696">
                  <a:extLst>
                    <a:ext uri="{9D8B030D-6E8A-4147-A177-3AD203B41FA5}">
                      <a16:colId xmlns:a16="http://schemas.microsoft.com/office/drawing/2014/main" val="1198497366"/>
                    </a:ext>
                  </a:extLst>
                </a:gridCol>
                <a:gridCol w="1757696">
                  <a:extLst>
                    <a:ext uri="{9D8B030D-6E8A-4147-A177-3AD203B41FA5}">
                      <a16:colId xmlns:a16="http://schemas.microsoft.com/office/drawing/2014/main" val="665605904"/>
                    </a:ext>
                  </a:extLst>
                </a:gridCol>
                <a:gridCol w="1757696">
                  <a:extLst>
                    <a:ext uri="{9D8B030D-6E8A-4147-A177-3AD203B41FA5}">
                      <a16:colId xmlns:a16="http://schemas.microsoft.com/office/drawing/2014/main" val="2721263091"/>
                    </a:ext>
                  </a:extLst>
                </a:gridCol>
                <a:gridCol w="1757696">
                  <a:extLst>
                    <a:ext uri="{9D8B030D-6E8A-4147-A177-3AD203B41FA5}">
                      <a16:colId xmlns:a16="http://schemas.microsoft.com/office/drawing/2014/main" val="1550285973"/>
                    </a:ext>
                  </a:extLst>
                </a:gridCol>
              </a:tblGrid>
              <a:tr h="537348">
                <a:tc>
                  <a:txBody>
                    <a:bodyPr/>
                    <a:lstStyle/>
                    <a:p>
                      <a:pPr algn="ctr"/>
                      <a:r>
                        <a:rPr lang="en-US" sz="1800" b="1" u="none" dirty="0">
                          <a:solidFill>
                            <a:srgbClr val="FF7135"/>
                          </a:solidFill>
                          <a:effectLst/>
                          <a:latin typeface="&amp;quot"/>
                        </a:rPr>
                        <a:t>/r/</a:t>
                      </a: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none" kern="1200" dirty="0">
                          <a:solidFill>
                            <a:srgbClr val="FF7135"/>
                          </a:solidFill>
                          <a:effectLst/>
                          <a:latin typeface="&amp;quot"/>
                          <a:ea typeface="+mn-ea"/>
                          <a:cs typeface="+mn-cs"/>
                        </a:rPr>
                        <a:t>/l/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u="none" strike="noStrike" kern="1200" dirty="0">
                          <a:solidFill>
                            <a:schemeClr val="accent5"/>
                          </a:solidFill>
                          <a:effectLst/>
                          <a:latin typeface="&amp;quot"/>
                          <a:ea typeface="+mn-ea"/>
                          <a:cs typeface="+mn-cs"/>
                        </a:rPr>
                        <a:t>/l/</a:t>
                      </a:r>
                      <a:endParaRPr lang="el-GR" sz="1800" b="1" u="none" strike="noStrike" kern="1200" dirty="0">
                        <a:solidFill>
                          <a:schemeClr val="accent5"/>
                        </a:solidFill>
                        <a:effectLst/>
                        <a:latin typeface="&amp;quot"/>
                        <a:ea typeface="+mn-ea"/>
                        <a:cs typeface="+mn-cs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none" dirty="0">
                          <a:solidFill>
                            <a:schemeClr val="accent5"/>
                          </a:solidFill>
                          <a:effectLst/>
                          <a:latin typeface="&amp;quot"/>
                        </a:rPr>
                        <a:t>/n/</a:t>
                      </a: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1251027740"/>
                  </a:ext>
                </a:extLst>
              </a:tr>
              <a:tr h="53734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road</a:t>
                      </a: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load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low</a:t>
                      </a: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know</a:t>
                      </a: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794547736"/>
                  </a:ext>
                </a:extLst>
              </a:tr>
              <a:tr h="53734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rock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lock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line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nine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136251"/>
                  </a:ext>
                </a:extLst>
              </a:tr>
              <a:tr h="53734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raw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law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life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knife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81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64607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Pronunciation &amp; Intonation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C0AFE46-3FFB-43CF-AEAC-125C0D35D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73426"/>
            <a:ext cx="10788721" cy="5103537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Special rules</a:t>
            </a: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：</a:t>
            </a:r>
            <a:endParaRPr lang="en-US" altLang="zh-CN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重读音节中</a:t>
            </a: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/s/ + /p/, /s/ + /t/, /s/ + /k/</a:t>
            </a: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的浊化</a:t>
            </a:r>
            <a:endParaRPr lang="en-US" altLang="zh-CN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spy                stupid             sky</a:t>
            </a:r>
          </a:p>
          <a:p>
            <a:pPr marL="0" indent="0"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2. </a:t>
            </a: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单词辅音结尾</a:t>
            </a: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单词元音开头要连读</a:t>
            </a:r>
            <a:endParaRPr lang="en-US" altLang="zh-CN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come in         get up             hold on        above all</a:t>
            </a:r>
          </a:p>
          <a:p>
            <a:pPr marL="0" indent="0"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not at all         all of it           look at it      in an hour</a:t>
            </a:r>
          </a:p>
          <a:p>
            <a:pPr marL="0" indent="0"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How much is it?</a:t>
            </a:r>
          </a:p>
          <a:p>
            <a:pPr marL="0" indent="0"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Let’s call it a day. </a:t>
            </a:r>
          </a:p>
          <a:p>
            <a:pPr marL="0" indent="0"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Did you have it specially made?</a:t>
            </a:r>
          </a:p>
          <a:p>
            <a:pPr marL="0" indent="0"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3. </a:t>
            </a: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重音类似普通话第四声</a:t>
            </a:r>
            <a:endParaRPr lang="en-US" altLang="zh-CN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anniversary     alternative     pronunciation   university</a:t>
            </a:r>
            <a:endParaRPr lang="zh-CN" altLang="en-US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73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Introduction</a:t>
            </a:r>
            <a:endParaRPr lang="zh-CN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183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Pronunciation &amp; Intonation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4963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Rhythm --- the key to pronunciation and intonation</a:t>
            </a:r>
          </a:p>
          <a:p>
            <a:pPr marL="0" indent="0">
              <a:buNone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Pause:</a:t>
            </a: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 pause: between sense groups/ rising tone</a:t>
            </a: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pause: at comma/ rising tone</a:t>
            </a: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 pause: at period/ falling tone</a:t>
            </a:r>
          </a:p>
          <a:p>
            <a:pPr marL="0" indent="0">
              <a:buNone/>
            </a:pP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Stress:</a:t>
            </a:r>
          </a:p>
          <a:p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noun</a:t>
            </a: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（名词）</a:t>
            </a:r>
            <a:endParaRPr lang="en-US" altLang="zh-CN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verb</a:t>
            </a: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（动词）</a:t>
            </a:r>
            <a:endParaRPr lang="en-US" altLang="zh-CN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adjective</a:t>
            </a: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（形容词）</a:t>
            </a:r>
            <a:endParaRPr lang="en-US" altLang="zh-CN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adverb</a:t>
            </a: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（副词）</a:t>
            </a:r>
            <a:endParaRPr lang="en-US" altLang="zh-CN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negative</a:t>
            </a: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（否定词）</a:t>
            </a:r>
            <a:endParaRPr lang="en-US" altLang="zh-CN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416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Pronunciation &amp; Intonation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32737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am doing this for your sake, not for my own.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lot of people have great ideas, but nothing in the world is cheaper than a good idea with no action.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toughest thing about success is that you have got to keep on being a success.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people believe they see the world as it is. However, we really see the world as we are.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Discovery consists of looking at the same thing as everyone else and thinking something different.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greatest happiness is an accomplishment; getting something done right is an achievement.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Five score years ago, a great American, in whose symbolic shadow we stand today, signed the Emancipation Proclamation. This momentous decree came as a great beacon light of hope to millions of Negro slaves who had been seared in the flames of withering injustice. It came as a joyous daybreak to end the long night of their captivity.</a:t>
            </a:r>
          </a:p>
        </p:txBody>
      </p:sp>
    </p:spTree>
    <p:extLst>
      <p:ext uri="{BB962C8B-B14F-4D97-AF65-F5344CB8AC3E}">
        <p14:creationId xmlns:p14="http://schemas.microsoft.com/office/powerpoint/2010/main" val="2283619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Vocabulary &amp; Grammar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15323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for vocabulary &amp; grammar:</a:t>
            </a:r>
          </a:p>
          <a:p>
            <a:pPr marL="514350" indent="-514350" algn="just"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Spoken style</a:t>
            </a:r>
          </a:p>
          <a:p>
            <a:pPr marL="514350" indent="-514350" algn="just"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Variety</a:t>
            </a:r>
          </a:p>
          <a:p>
            <a:pPr marL="514350" indent="-514350" algn="just"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Proper collocation</a:t>
            </a:r>
          </a:p>
          <a:p>
            <a:pPr marL="0" indent="0" algn="just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problems:</a:t>
            </a:r>
          </a:p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 many challenging words</a:t>
            </a:r>
          </a:p>
          <a:p>
            <a:pPr marL="514350" indent="-514350" algn="just"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 many complex sentences</a:t>
            </a:r>
          </a:p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Wrong collocation</a:t>
            </a:r>
          </a:p>
          <a:p>
            <a:pPr marL="514350" indent="-514350" algn="just">
              <a:buAutoNum type="arabicPeriod"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53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934278"/>
            <a:ext cx="10924556" cy="5749061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altLang="zh-CN" sz="3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Some examples of colloquial style: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altLang="zh-CN" sz="33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actually, basically, obviously, unfortunately</a:t>
            </a:r>
            <a:r>
              <a:rPr lang="zh-CN" altLang="en-US" sz="33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开头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altLang="zh-CN" sz="33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cos </a:t>
            </a:r>
            <a:r>
              <a:rPr lang="zh-CN" altLang="en-US" sz="33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代替</a:t>
            </a:r>
            <a:r>
              <a:rPr lang="en-US" altLang="zh-CN" sz="33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because</a:t>
            </a:r>
            <a:endParaRPr lang="zh-CN" altLang="en-US" sz="33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zh-CN" altLang="en-US" sz="33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停顿时，用</a:t>
            </a:r>
            <a:r>
              <a:rPr lang="en-US" altLang="zh-CN" sz="33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well, eh, um, </a:t>
            </a:r>
            <a:r>
              <a:rPr lang="zh-CN" altLang="en-US" sz="33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或者 </a:t>
            </a:r>
            <a:r>
              <a:rPr lang="en-US" altLang="zh-CN" sz="33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you know</a:t>
            </a:r>
            <a:endParaRPr lang="zh-CN" altLang="en-US" sz="33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zh-CN" altLang="en-US" sz="33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表示“等等”用</a:t>
            </a:r>
            <a:r>
              <a:rPr lang="en-US" altLang="zh-CN" sz="33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or whatever, and stuff like that, and something like that</a:t>
            </a:r>
            <a:endParaRPr lang="zh-CN" altLang="en-US" sz="33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zh-CN" altLang="en-US" sz="33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表示“好吃”用</a:t>
            </a:r>
            <a:r>
              <a:rPr lang="en-US" altLang="zh-CN" sz="33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tasty </a:t>
            </a:r>
            <a:r>
              <a:rPr lang="zh-CN" altLang="en-US" sz="33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或</a:t>
            </a:r>
            <a:r>
              <a:rPr lang="en-US" altLang="zh-CN" sz="33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yummy </a:t>
            </a:r>
            <a:endParaRPr lang="zh-CN" altLang="en-US" sz="33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zh-CN" altLang="en-US" sz="33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表示“很棒”用</a:t>
            </a:r>
            <a:r>
              <a:rPr lang="en-US" altLang="zh-CN" sz="33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amazing, awesome, incredible, marvelous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zh-CN" altLang="en-US" sz="33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表示“很美”用</a:t>
            </a:r>
            <a:r>
              <a:rPr lang="en-US" altLang="zh-CN" sz="33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really pretty</a:t>
            </a:r>
            <a:r>
              <a:rPr lang="zh-CN" altLang="en-US" sz="33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33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attractive </a:t>
            </a:r>
            <a:r>
              <a:rPr lang="zh-CN" altLang="en-US" sz="33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或 </a:t>
            </a:r>
            <a:r>
              <a:rPr lang="en-US" altLang="zh-CN" sz="33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gorgeous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zh-CN" altLang="en-US" sz="33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“很次”用</a:t>
            </a:r>
            <a:r>
              <a:rPr lang="en-US" altLang="zh-CN" sz="33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terrible/ awful.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  <a:defRPr/>
            </a:pPr>
            <a:r>
              <a:rPr lang="zh-CN" altLang="en-US" sz="33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表示“很丑” 的时候，用 “</a:t>
            </a:r>
            <a:r>
              <a:rPr lang="en-US" altLang="zh-CN" sz="33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really unattractive/ hideous” 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  <a:defRPr/>
            </a:pPr>
            <a:r>
              <a:rPr lang="zh-CN" altLang="en-US" sz="33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表示“贵”的时候，用 “</a:t>
            </a:r>
            <a:r>
              <a:rPr lang="en-US" altLang="zh-CN" sz="33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pricey/ dear”.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en-US" altLang="zh-CN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1291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0BAF9DE2-D678-4330-98A4-6DF7912B3FF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65079" y="1226756"/>
            <a:ext cx="10119486" cy="5456583"/>
          </a:xfrm>
        </p:spPr>
        <p:txBody>
          <a:bodyPr rtlCol="0">
            <a:normAutofit lnSpcReduction="10000"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“一会儿，一段时间”，用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 while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“流行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时髦”， 用 “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in”, </a:t>
            </a: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最流行，最时髦，最时尚 </a:t>
            </a:r>
            <a:r>
              <a:rPr lang="en-US" altLang="zh-CN" dirty="0" err="1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innest</a:t>
            </a: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。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“老土”，用 “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out of date/style”, </a:t>
            </a: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或者直接用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out.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“最先进的”，用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state of art.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表示“过得很愉快”用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have a marvelous time.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英语 “寻找刺激”，英语是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look for kicks.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“极其，非常，绝对，相当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…” </a:t>
            </a: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用，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absolutely, totally. 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“失落，沮丧”， 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down 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“让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…</a:t>
            </a: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失望”， 用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let sb down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“提神”，用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pick me up</a:t>
            </a:r>
          </a:p>
        </p:txBody>
      </p:sp>
      <p:sp>
        <p:nvSpPr>
          <p:cNvPr id="3" name="标题 1">
            <a:extLst>
              <a:ext uri="{FF2B5EF4-FFF2-40B4-BE49-F238E27FC236}">
                <a16:creationId xmlns:a16="http://schemas.microsoft.com/office/drawing/2014/main" id="{D3147998-BD37-416B-BC26-C3D826EBD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9749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0BAF9DE2-D678-4330-98A4-6DF7912B3FF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65079" y="1063486"/>
            <a:ext cx="10119486" cy="5456583"/>
          </a:xfrm>
        </p:spPr>
        <p:txBody>
          <a:bodyPr rtlCol="0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表示“累”， 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exhausted/dead beat/worn out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“和朋友一起玩儿”， 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hang out with my mates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“什么很好玩儿”，用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…is great fun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“什么很搞笑”，用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 good laugh </a:t>
            </a: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或者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hilarious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“荒谬”，用 “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outrageous </a:t>
            </a: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或者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ridiculous”.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表示“东西，事情，物品，题材”等概念时， 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stuff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表示“很多”用 “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lot of” </a:t>
            </a: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或者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loads of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“有钱，条件好”， 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well off</a:t>
            </a:r>
            <a:endParaRPr lang="zh-CN" altLang="en-US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“特别有钱”，用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loaded</a:t>
            </a: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，或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have money to burn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“穷”，用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broke</a:t>
            </a:r>
          </a:p>
          <a:p>
            <a:pPr marL="0" indent="0">
              <a:lnSpc>
                <a:spcPct val="130000"/>
              </a:lnSpc>
              <a:buNone/>
            </a:pPr>
            <a:endParaRPr lang="en-US" altLang="zh-CN" sz="17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标题 1">
            <a:extLst>
              <a:ext uri="{FF2B5EF4-FFF2-40B4-BE49-F238E27FC236}">
                <a16:creationId xmlns:a16="http://schemas.microsoft.com/office/drawing/2014/main" id="{D3147998-BD37-416B-BC26-C3D826EBD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6712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AD6CFC06-92E5-4879-8D1A-25F5AF5822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65079" y="1073426"/>
            <a:ext cx="9798121" cy="5479774"/>
          </a:xfrm>
        </p:spPr>
        <p:txBody>
          <a:bodyPr rtlCol="0">
            <a:normAutofit fontScale="92500" lnSpcReduction="20000"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“富人，穷人” 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the haves, the have-nots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“对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…</a:t>
            </a: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腻了，受够了”，用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be fed up with…</a:t>
            </a: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或者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have had enough of…</a:t>
            </a:r>
            <a:endParaRPr lang="zh-CN" altLang="en-US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“简单来讲”，这个口头语，用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to put it simply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“换句话讲“，这个口头语，用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to put it another way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表示让人很烦，很头痛的人或事，用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 big headache</a:t>
            </a: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或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 real pain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“消磨时间”，用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kill time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“乏味，无聊的人或事”，用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 real drag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“累赘”，用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 drag on sb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“我是个夜猫子”，用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night owl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表示“非常”，用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super</a:t>
            </a:r>
          </a:p>
          <a:p>
            <a:pPr marL="0" indent="0">
              <a:lnSpc>
                <a:spcPct val="140000"/>
              </a:lnSpc>
              <a:buNone/>
              <a:defRPr/>
            </a:pPr>
            <a:endParaRPr lang="en-US" altLang="zh-CN" sz="13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标题 1">
            <a:extLst>
              <a:ext uri="{FF2B5EF4-FFF2-40B4-BE49-F238E27FC236}">
                <a16:creationId xmlns:a16="http://schemas.microsoft.com/office/drawing/2014/main" id="{45F1F523-3B14-4493-AF81-597D89D58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3365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A2B8EBF5-B45C-40D6-97F3-1C595843DB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55983" y="1103242"/>
            <a:ext cx="9929191" cy="5754757"/>
          </a:xfrm>
        </p:spPr>
        <p:txBody>
          <a:bodyPr rtlCol="0">
            <a:no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“长胖”，用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put on/gain weight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“减肥”， 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lose a few pounds </a:t>
            </a: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或者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shed a few pounds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“瘦身”，用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get slim/ thin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“花哨，” 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showy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“名人”，用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 big name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“名声好坏”，用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 good/ bad name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“应有尽有”，用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you name it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“很恐怖”，用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scary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“不做某事”，用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skip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表示“该死的，可恶的”，用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bloody, damn</a:t>
            </a:r>
          </a:p>
          <a:p>
            <a:pPr marL="457200" indent="-457200">
              <a:lnSpc>
                <a:spcPct val="140000"/>
              </a:lnSpc>
              <a:buFont typeface="+mj-lt"/>
              <a:buAutoNum type="arabicPeriod"/>
              <a:defRPr/>
            </a:pPr>
            <a:endParaRPr lang="en-US" altLang="zh-CN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标题 1">
            <a:extLst>
              <a:ext uri="{FF2B5EF4-FFF2-40B4-BE49-F238E27FC236}">
                <a16:creationId xmlns:a16="http://schemas.microsoft.com/office/drawing/2014/main" id="{FE2E9943-8A1E-4A62-9BAA-C163C41D4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8563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958C4C3A-3CB6-4A45-B752-F25FB32447A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65079" y="1143000"/>
            <a:ext cx="10030034" cy="5396948"/>
          </a:xfrm>
        </p:spPr>
        <p:txBody>
          <a:bodyPr rtlCol="0">
            <a:no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“恶心”，用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disgusting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“一首歌，或一个名字朗朗上口，容易记住”，用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catchy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“太酷了，太棒了，” 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awesome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“极为震撼，极为漂亮”，用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stunning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“特别挤，”用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packed out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“糟糕，差劲，次”，用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lousy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“误会了我的意思”，用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get me wrong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“喜欢”，用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fancy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“聪明”，用 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smart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“比得上”，用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beat</a:t>
            </a: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B1A334CB-F732-45AD-AC09-7E546B85E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6798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40688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必会句型</a:t>
            </a: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is B which C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…, which shocked/ delighted/ amused/ disappointed…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…, which makes it a lot more difficult/ easier for… to do…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…, for which…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matters most is…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strikes/ impresses me most is…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clear/ unknown/ unbelievable/ weird that…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occurs to me that…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said/ reported/ predicted that…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widely/ generally/ universally believed that…</a:t>
            </a:r>
          </a:p>
          <a:p>
            <a:pPr algn="just"/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606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0874" y="267714"/>
            <a:ext cx="8229600" cy="57150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General 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0874" y="934278"/>
            <a:ext cx="10600526" cy="5744818"/>
          </a:xfrm>
        </p:spPr>
        <p:txBody>
          <a:bodyPr>
            <a:noAutofit/>
          </a:bodyPr>
          <a:lstStyle/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IELTS</a:t>
            </a:r>
          </a:p>
          <a:p>
            <a:pPr marL="0" lvl="0" indent="0">
              <a:buNone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International English Language Testing System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Form: one-to-one interview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357188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question (personal information)        4-5 m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357188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 (preparation 1 m, description 1-2 m)    3-4 m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357188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Further discussion (relevant issue)                 4-5 m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Scoring system: full marks 9, 4-7 majority</a:t>
            </a: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Assessment: 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357188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Fluency and coherence</a:t>
            </a:r>
          </a:p>
          <a:p>
            <a:pPr marL="625475" lvl="1" indent="-357188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Grammar range</a:t>
            </a:r>
          </a:p>
          <a:p>
            <a:pPr marL="625475" lvl="1" indent="-357188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Lexical resource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357188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Pronunciation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Examiner: any native speaker, British English or American English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34725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必会句型</a:t>
            </a: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may/ can/ should/ must be admitted that…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can’t be denied that…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It’s no exaggeration to say that…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Chances are…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…look as if…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thing that pops up in my mind is…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Personally, I think/ believe/ assume/ figure/ am fully convinced that…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take it for granted that/ to…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regard it as… that/ to…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…owe it to… that…</a:t>
            </a:r>
          </a:p>
          <a:p>
            <a:pPr marL="514350" indent="-514350" algn="just">
              <a:buFont typeface="+mj-lt"/>
              <a:buAutoNum type="arabicPeriod"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429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4864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必会句型</a:t>
            </a: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…see to it that…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can draw a safe conclusion that…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 before have I done…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Hardly/ Seldom/ Rarely do I do…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now way/ By no means will I…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in this way can I…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if/ when… will I…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until… did I…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So…did I… that…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Were I you, I would…</a:t>
            </a:r>
          </a:p>
          <a:p>
            <a:pPr marL="514350" indent="-514350" algn="just">
              <a:buFont typeface="+mj-lt"/>
              <a:buAutoNum type="arabicPeriod"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735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4864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必会句型</a:t>
            </a: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high time that… did…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advisable/ necessary/ imperative that… should…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…suggest/ demand/ order that… should…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would rather…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…fail to…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…is far from…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…is free from/ of…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serves/ acts/ functions as ...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takes... to do…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It’s the most adj./ -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that I have ever seen/ heard/ done/ experienced.</a:t>
            </a:r>
          </a:p>
          <a:p>
            <a:pPr marL="514350" indent="-514350" algn="just">
              <a:buFont typeface="+mj-lt"/>
              <a:buAutoNum type="arabicPeriod"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382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4864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必会句型</a:t>
            </a: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is… available today.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… who/ which…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exists a… phenomenon that…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there is…, there is…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no agreement whether… or…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no doubt that…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On/ In… stands/ lies/ lives/ are sitting…, which/ who…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regard to…, I would like to say/ have to admit that…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spite of…, I still prefer…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wonder whether/ if…</a:t>
            </a:r>
          </a:p>
          <a:p>
            <a:pPr marL="0" indent="0" algn="just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127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4864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必会句型</a:t>
            </a: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was doing… when…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It’s a matter of time/ money… before…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am afraid that…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can’t help/ resist doing…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have no other choice but to do…/ can do nothing but do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leaves me with no other choice but to do…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doing…, I was happy/ sad to find…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matter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-/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-ever…, I will…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more…, the more…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Compared with…, …is nothing/ not a big deal/ really something. </a:t>
            </a:r>
          </a:p>
          <a:p>
            <a:pPr marL="514350" indent="-514350" algn="just">
              <a:buFont typeface="+mj-lt"/>
              <a:buAutoNum type="arabicPeriod"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023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0873" y="1182756"/>
            <a:ext cx="10630343" cy="5168348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 arrangement: 20 hours</a:t>
            </a:r>
          </a:p>
          <a:p>
            <a:pPr marL="625475" lvl="0" indent="-357188">
              <a:buFont typeface="+mj-lt"/>
              <a:buAutoNum type="arabicPeriod"/>
            </a:pP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introduction: 4 hours</a:t>
            </a:r>
          </a:p>
          <a:p>
            <a:pPr marL="625475" lvl="0" indent="-357188">
              <a:buFont typeface="+mj-lt"/>
              <a:buAutoNum type="arabicPeriod"/>
            </a:pP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I: 6 hours</a:t>
            </a:r>
          </a:p>
          <a:p>
            <a:pPr marL="625475" lvl="0" indent="-357188">
              <a:buFont typeface="+mj-lt"/>
              <a:buAutoNum type="arabicPeriod"/>
            </a:pP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II &amp; III: 10 hours</a:t>
            </a:r>
            <a:endParaRPr lang="zh-CN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Requirements: </a:t>
            </a:r>
            <a:endParaRPr lang="zh-CN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357188">
              <a:buFont typeface="+mj-lt"/>
              <a:buAutoNum type="arabicPeriod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a partner</a:t>
            </a:r>
            <a:endParaRPr lang="zh-CN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357188">
              <a:buFont typeface="+mj-lt"/>
              <a:buAutoNum type="arabicPeriod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Practice regularly</a:t>
            </a:r>
            <a:endParaRPr lang="zh-CN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357188">
              <a:buFont typeface="+mj-lt"/>
              <a:buAutoNum type="arabicPeriod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 and review the answer</a:t>
            </a:r>
          </a:p>
          <a:p>
            <a:pPr marL="625475" lvl="1" indent="-357188">
              <a:buFont typeface="+mj-lt"/>
              <a:buAutoNum type="arabicPeriod"/>
            </a:pPr>
            <a:r>
              <a:rPr lang="en-US" altLang="zh-CN" sz="2600">
                <a:latin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down useful expression by watching English films or TV plays</a:t>
            </a:r>
          </a:p>
          <a:p>
            <a:pPr marL="625475" lvl="1" indent="-357188">
              <a:buFont typeface="+mj-lt"/>
              <a:buAutoNum type="arabicPeriod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Collect questions in the latest tests</a:t>
            </a:r>
          </a:p>
          <a:p>
            <a:pPr marL="625475" lvl="1" indent="-357188">
              <a:buFont typeface="+mj-lt"/>
              <a:buAutoNum type="arabicPeriod"/>
            </a:pP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Prepare necessary materials for topics</a:t>
            </a:r>
            <a:endParaRPr lang="zh-CN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49B910D5-EE95-481B-9C96-728445BC9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874" y="267714"/>
            <a:ext cx="8229600" cy="57150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General Introduction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25750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0873" y="1043610"/>
            <a:ext cx="10630343" cy="5387008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en-US" altLang="zh-CN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SAMPLES</a:t>
            </a:r>
          </a:p>
          <a:p>
            <a:pPr marL="0" indent="0">
              <a:buNone/>
            </a:pPr>
            <a:r>
              <a:rPr lang="en-US" altLang="zh-CN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1 (4-5minutes) </a:t>
            </a:r>
            <a:endParaRPr lang="en-US" altLang="zh-CN" sz="2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Now, in the first part, I’d like to ask you some questions about yourself.</a:t>
            </a:r>
          </a:p>
          <a:p>
            <a:pPr marL="0" indent="0">
              <a:buNone/>
            </a:pPr>
            <a:r>
              <a:rPr lang="en-US" altLang="zh-CN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Let’s first talk about your hometown. </a:t>
            </a:r>
            <a:endParaRPr lang="en-US" altLang="zh-CN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kind of city is your hometown? </a:t>
            </a:r>
          </a:p>
          <a:p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What’s it famous for?</a:t>
            </a:r>
          </a:p>
          <a:p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do you like about the city?</a:t>
            </a:r>
          </a:p>
          <a:p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do you dislike about it? </a:t>
            </a:r>
            <a:endParaRPr lang="en-US" altLang="zh-CN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Ok. Let’s move on to the topic of driving. </a:t>
            </a:r>
            <a:endParaRPr lang="en-US" altLang="zh-CN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Do/Can you drive? </a:t>
            </a:r>
          </a:p>
          <a:p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age do you think is the best for getting a driving license? </a:t>
            </a:r>
          </a:p>
          <a:p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think school should provide driving lessons for students? </a:t>
            </a:r>
            <a:endParaRPr lang="en-US" altLang="zh-CN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49B910D5-EE95-481B-9C96-728445BC9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873" y="267714"/>
            <a:ext cx="8781665" cy="571505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General Introduction </a:t>
            </a: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—— Test Samples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55547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0873" y="1043610"/>
            <a:ext cx="10630343" cy="5387008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SAMPLES</a:t>
            </a:r>
          </a:p>
          <a:p>
            <a:pPr>
              <a:lnSpc>
                <a:spcPct val="100000"/>
              </a:lnSpc>
              <a:spcAft>
                <a:spcPct val="50000"/>
              </a:spcAft>
            </a:pP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2 (3-4 minutes) </a:t>
            </a:r>
          </a:p>
          <a:p>
            <a:pPr>
              <a:lnSpc>
                <a:spcPct val="100000"/>
              </a:lnSpc>
              <a:spcAft>
                <a:spcPct val="50000"/>
              </a:spcAft>
            </a:pP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someone you know who is good at cooking </a:t>
            </a:r>
          </a:p>
          <a:p>
            <a:pPr>
              <a:lnSpc>
                <a:spcPct val="100000"/>
              </a:lnSpc>
              <a:spcAft>
                <a:spcPct val="50000"/>
              </a:spcAft>
            </a:pP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should say:</a:t>
            </a:r>
          </a:p>
          <a:p>
            <a:pPr>
              <a:lnSpc>
                <a:spcPct val="100000"/>
              </a:lnSpc>
              <a:spcAft>
                <a:spcPct val="50000"/>
              </a:spcAft>
            </a:pP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this person is </a:t>
            </a:r>
          </a:p>
          <a:p>
            <a:pPr>
              <a:lnSpc>
                <a:spcPct val="100000"/>
              </a:lnSpc>
              <a:spcAft>
                <a:spcPct val="50000"/>
              </a:spcAft>
            </a:pP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you know him or her </a:t>
            </a:r>
          </a:p>
          <a:p>
            <a:pPr>
              <a:lnSpc>
                <a:spcPct val="100000"/>
              </a:lnSpc>
              <a:spcAft>
                <a:spcPct val="50000"/>
              </a:spcAft>
            </a:pP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kinds of food he/ she cooks</a:t>
            </a:r>
          </a:p>
          <a:p>
            <a:pPr>
              <a:lnSpc>
                <a:spcPct val="100000"/>
              </a:lnSpc>
              <a:spcAft>
                <a:spcPct val="50000"/>
              </a:spcAft>
            </a:pP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explain how (you think) this person became so good at cooking.</a:t>
            </a:r>
            <a:endParaRPr lang="zh-CN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49B910D5-EE95-481B-9C96-728445BC9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873" y="267714"/>
            <a:ext cx="8781665" cy="571505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General Introduction </a:t>
            </a: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—— Test Samples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662216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0873" y="1182756"/>
            <a:ext cx="10630343" cy="5407530"/>
          </a:xfrm>
        </p:spPr>
        <p:txBody>
          <a:bodyPr>
            <a:normAutofit fontScale="77500" lnSpcReduction="20000"/>
          </a:bodyPr>
          <a:lstStyle/>
          <a:p>
            <a:pPr marL="0" lvl="0" indent="0" algn="ctr">
              <a:buNone/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SAMPLES</a:t>
            </a:r>
          </a:p>
          <a:p>
            <a:pPr marL="0" indent="0">
              <a:spcAft>
                <a:spcPct val="50000"/>
              </a:spcAft>
              <a:buNone/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3 (4-5 minutes) </a:t>
            </a:r>
          </a:p>
          <a:p>
            <a:pPr marL="0" indent="0">
              <a:spcAft>
                <a:spcPct val="50000"/>
              </a:spcAft>
              <a:buNone/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Subtopic 1: Chinese food and western food</a:t>
            </a:r>
          </a:p>
          <a:p>
            <a:pPr>
              <a:spcAft>
                <a:spcPct val="50000"/>
              </a:spcAft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does western food like KFC impact (on) traditional Chinese food? </a:t>
            </a:r>
          </a:p>
          <a:p>
            <a:pPr>
              <a:spcAft>
                <a:spcPct val="50000"/>
              </a:spcAft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think traditional Chinese food will be more popular in the future?</a:t>
            </a:r>
          </a:p>
          <a:p>
            <a:pPr>
              <a:spcAft>
                <a:spcPct val="50000"/>
              </a:spcAft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your view, how is western food different from Chinese food?</a:t>
            </a:r>
          </a:p>
          <a:p>
            <a:pPr marL="0" indent="0">
              <a:spcAft>
                <a:spcPct val="50000"/>
              </a:spcAft>
              <a:buNone/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Subtopic2: eating at home</a:t>
            </a:r>
          </a:p>
          <a:p>
            <a:pPr>
              <a:spcAft>
                <a:spcPct val="50000"/>
              </a:spcAft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your country, do family members often eat at home together? </a:t>
            </a:r>
          </a:p>
          <a:p>
            <a:pPr>
              <a:spcAft>
                <a:spcPct val="50000"/>
              </a:spcAft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think it important for people to eat at home? </a:t>
            </a:r>
          </a:p>
          <a:p>
            <a:pPr marL="0" indent="0">
              <a:spcAft>
                <a:spcPct val="50000"/>
              </a:spcAft>
              <a:buNone/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Subtopic3: food safety</a:t>
            </a:r>
          </a:p>
          <a:p>
            <a:pPr>
              <a:spcAft>
                <a:spcPct val="50000"/>
              </a:spcAft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food safety a serious problem in your country?</a:t>
            </a:r>
          </a:p>
          <a:p>
            <a:pPr>
              <a:spcAft>
                <a:spcPct val="50000"/>
              </a:spcAft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schools and universities provide healthy food for students in your country?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49B910D5-EE95-481B-9C96-728445BC9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874" y="267714"/>
            <a:ext cx="8821422" cy="571505"/>
          </a:xfrm>
        </p:spPr>
        <p:txBody>
          <a:bodyPr>
            <a:noAutofit/>
          </a:bodyPr>
          <a:lstStyle/>
          <a:p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General Introduction —— Test Samples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184610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0873" y="1053548"/>
            <a:ext cx="10928518" cy="5218043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雅思口语考试评分标准中九个分数等级描述：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000" dirty="0">
                <a:latin typeface="华文楷体" panose="02010600040101010101" pitchFamily="2" charset="-122"/>
                <a:ea typeface="华文楷体" panose="02010600040101010101" pitchFamily="2" charset="-122"/>
              </a:rPr>
              <a:t>总分可以是整数分或半分，九个分数段及其描述如下：</a:t>
            </a:r>
            <a:br>
              <a:rPr lang="zh-CN" altLang="en-US" sz="30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9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分 专家水平</a:t>
            </a:r>
            <a:br>
              <a:rPr lang="zh-CN" altLang="en-US" sz="30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CN" altLang="en-US" sz="3000" dirty="0">
                <a:latin typeface="华文楷体" panose="02010600040101010101" pitchFamily="2" charset="-122"/>
                <a:ea typeface="华文楷体" panose="02010600040101010101" pitchFamily="2" charset="-122"/>
              </a:rPr>
              <a:t>具有完全的英语运用能力，做到适当、精确、流利并能完全理解语言。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8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分 优秀水平</a:t>
            </a:r>
            <a:br>
              <a:rPr lang="zh-CN" altLang="en-US" sz="30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CN" altLang="en-US" sz="3000" dirty="0">
                <a:latin typeface="华文楷体" panose="02010600040101010101" pitchFamily="2" charset="-122"/>
                <a:ea typeface="华文楷体" panose="02010600040101010101" pitchFamily="2" charset="-122"/>
              </a:rPr>
              <a:t>能将英语运用自如，只是有零星的错误或用词不当。在不熟悉语境下可能出现误解，可将复杂细节的争论掌握的相当好。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7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分 良好水平</a:t>
            </a:r>
            <a:br>
              <a:rPr lang="zh-CN" altLang="en-US" sz="30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CN" altLang="en-US" sz="3000" dirty="0">
                <a:latin typeface="华文楷体" panose="02010600040101010101" pitchFamily="2" charset="-122"/>
                <a:ea typeface="华文楷体" panose="02010600040101010101" pitchFamily="2" charset="-122"/>
              </a:rPr>
              <a:t>能有效运用英语</a:t>
            </a:r>
            <a:r>
              <a:rPr lang="en-US" altLang="zh-CN" sz="3000" dirty="0">
                <a:latin typeface="华文楷体" panose="02010600040101010101" pitchFamily="2" charset="-122"/>
                <a:ea typeface="华文楷体" panose="02010600040101010101" pitchFamily="2" charset="-122"/>
              </a:rPr>
              <a:t>,</a:t>
            </a:r>
            <a:r>
              <a:rPr lang="zh-CN" altLang="en-US" sz="3000" dirty="0">
                <a:latin typeface="华文楷体" panose="02010600040101010101" pitchFamily="2" charset="-122"/>
                <a:ea typeface="华文楷体" panose="02010600040101010101" pitchFamily="2" charset="-122"/>
              </a:rPr>
              <a:t>虽然偶尔出现不准确、不适当和误解。大致可将复杂的英语掌握的不错，也能理解详细的推理。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lvl="0" indent="0" algn="ctr">
              <a:buNone/>
            </a:pPr>
            <a:endParaRPr lang="zh-CN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49B910D5-EE95-481B-9C96-728445BC9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873" y="267714"/>
            <a:ext cx="8900936" cy="571505"/>
          </a:xfrm>
        </p:spPr>
        <p:txBody>
          <a:bodyPr>
            <a:noAutofit/>
          </a:bodyPr>
          <a:lstStyle/>
          <a:p>
            <a:r>
              <a:rPr lang="en-US" altLang="zh-CN" sz="32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General Introduction —— Assessment Criteria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674258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0873" y="983974"/>
            <a:ext cx="10630343" cy="560631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6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分 合格水平</a:t>
            </a:r>
            <a:b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大致能有效运用英语，虽然有不准确、不适当和误解发生但能使用并理解比较复杂的英语，</a:t>
            </a:r>
            <a:r>
              <a:rPr lang="zh-CN" altLang="en-US" b="1" u="sng" dirty="0">
                <a:latin typeface="华文楷体" panose="02010600040101010101" pitchFamily="2" charset="-122"/>
                <a:ea typeface="华文楷体" panose="02010600040101010101" pitchFamily="2" charset="-122"/>
              </a:rPr>
              <a:t>特别是在熟悉的语境下</a:t>
            </a: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5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分 基础水平</a:t>
            </a:r>
            <a:b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可部分运用英语，在大多数情况下可明白大致的意思。虽然经常出现错误，但</a:t>
            </a:r>
            <a:r>
              <a:rPr lang="zh-CN" altLang="en-US" b="1" u="sng" dirty="0">
                <a:latin typeface="华文楷体" panose="02010600040101010101" pitchFamily="2" charset="-122"/>
                <a:ea typeface="华文楷体" panose="02010600040101010101" pitchFamily="2" charset="-122"/>
              </a:rPr>
              <a:t>在经常涉及的领域内</a:t>
            </a: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可应付基本的沟通。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4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分 有限水平</a:t>
            </a:r>
            <a:b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CN" altLang="en-US" b="1" u="sng" dirty="0">
                <a:latin typeface="华文楷体" panose="02010600040101010101" pitchFamily="2" charset="-122"/>
                <a:ea typeface="华文楷体" panose="02010600040101010101" pitchFamily="2" charset="-122"/>
              </a:rPr>
              <a:t>只限在熟悉的状况下</a:t>
            </a: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有基本的理解力，在理解与表达上常发生问题，无法使用复杂英语。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lvl="0" indent="0" algn="ctr">
              <a:buNone/>
            </a:pPr>
            <a:endParaRPr lang="zh-CN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49B910D5-EE95-481B-9C96-728445BC9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873" y="267714"/>
            <a:ext cx="8900936" cy="571505"/>
          </a:xfrm>
        </p:spPr>
        <p:txBody>
          <a:bodyPr>
            <a:noAutofit/>
          </a:bodyPr>
          <a:lstStyle/>
          <a:p>
            <a:r>
              <a:rPr lang="en-US" altLang="zh-CN" sz="32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General Introduction —— Assessment Criteria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665726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4292</TotalTime>
  <Words>3034</Words>
  <Application>Microsoft Office PowerPoint</Application>
  <PresentationFormat>宽屏</PresentationFormat>
  <Paragraphs>481</Paragraphs>
  <Slides>34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41" baseType="lpstr">
      <vt:lpstr>&amp;quot</vt:lpstr>
      <vt:lpstr>华文楷体</vt:lpstr>
      <vt:lpstr>微软雅黑</vt:lpstr>
      <vt:lpstr>Arial</vt:lpstr>
      <vt:lpstr>Arial Black</vt:lpstr>
      <vt:lpstr>Times New Roman</vt:lpstr>
      <vt:lpstr>Office 主题​​</vt:lpstr>
      <vt:lpstr>IELTS SPEAKING</vt:lpstr>
      <vt:lpstr>General Introduction</vt:lpstr>
      <vt:lpstr>General Introduction</vt:lpstr>
      <vt:lpstr>General Introduction</vt:lpstr>
      <vt:lpstr>General Introduction —— Test Samples</vt:lpstr>
      <vt:lpstr>General Introduction —— Test Samples</vt:lpstr>
      <vt:lpstr>General Introduction —— Test Samples</vt:lpstr>
      <vt:lpstr>General Introduction —— Assessment Criteria</vt:lpstr>
      <vt:lpstr>General Introduction —— Assessment Criteria</vt:lpstr>
      <vt:lpstr>General Introduction —— Assessment Criteria</vt:lpstr>
      <vt:lpstr>General Introduction —— Assessment Criteria</vt:lpstr>
      <vt:lpstr>General Introduction —— Assessment Criteria</vt:lpstr>
      <vt:lpstr>General Introduction —— Assessment Criteria</vt:lpstr>
      <vt:lpstr>General Introduction —— Assessment Criteria</vt:lpstr>
      <vt:lpstr>Pronunciation &amp; Intonation</vt:lpstr>
      <vt:lpstr>Pronunciation &amp; Intonation</vt:lpstr>
      <vt:lpstr>Pronunciation &amp; Intonation</vt:lpstr>
      <vt:lpstr>Pronunciation &amp; Intonation</vt:lpstr>
      <vt:lpstr>Pronunciation &amp; Intonation</vt:lpstr>
      <vt:lpstr>Pronunciation &amp; Intonation</vt:lpstr>
      <vt:lpstr>Pronunciation &amp; Intonation</vt:lpstr>
      <vt:lpstr>Vocabulary &amp; Grammar</vt:lpstr>
      <vt:lpstr>Vocabulary</vt:lpstr>
      <vt:lpstr>Vocabulary</vt:lpstr>
      <vt:lpstr>Vocabulary</vt:lpstr>
      <vt:lpstr>Vocabulary</vt:lpstr>
      <vt:lpstr>Vocabulary</vt:lpstr>
      <vt:lpstr>Vocabulary</vt:lpstr>
      <vt:lpstr>Grammar</vt:lpstr>
      <vt:lpstr>Grammar</vt:lpstr>
      <vt:lpstr>Grammar</vt:lpstr>
      <vt:lpstr>Grammar</vt:lpstr>
      <vt:lpstr>Grammar</vt:lpstr>
      <vt:lpstr>Grammar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课程标题</dc:title>
  <dc:creator>Windows 用户</dc:creator>
  <cp:lastModifiedBy>kyla888@163.com</cp:lastModifiedBy>
  <cp:revision>489</cp:revision>
  <dcterms:created xsi:type="dcterms:W3CDTF">2018-09-19T03:50:37Z</dcterms:created>
  <dcterms:modified xsi:type="dcterms:W3CDTF">2022-08-04T10:28:15Z</dcterms:modified>
</cp:coreProperties>
</file>