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85" r:id="rId2"/>
    <p:sldId id="691" r:id="rId3"/>
    <p:sldId id="690" r:id="rId4"/>
    <p:sldId id="697" r:id="rId5"/>
    <p:sldId id="696" r:id="rId6"/>
    <p:sldId id="664" r:id="rId7"/>
    <p:sldId id="708" r:id="rId8"/>
    <p:sldId id="743" r:id="rId9"/>
    <p:sldId id="744" r:id="rId10"/>
    <p:sldId id="787" r:id="rId11"/>
    <p:sldId id="751" r:id="rId12"/>
    <p:sldId id="752" r:id="rId13"/>
    <p:sldId id="786" r:id="rId14"/>
    <p:sldId id="750" r:id="rId15"/>
    <p:sldId id="737" r:id="rId16"/>
    <p:sldId id="727" r:id="rId17"/>
    <p:sldId id="729" r:id="rId18"/>
    <p:sldId id="733" r:id="rId19"/>
    <p:sldId id="735" r:id="rId20"/>
    <p:sldId id="739" r:id="rId21"/>
    <p:sldId id="726" r:id="rId22"/>
    <p:sldId id="755" r:id="rId23"/>
    <p:sldId id="756" r:id="rId24"/>
    <p:sldId id="757" r:id="rId25"/>
    <p:sldId id="753" r:id="rId26"/>
    <p:sldId id="736" r:id="rId27"/>
    <p:sldId id="732" r:id="rId28"/>
    <p:sldId id="740" r:id="rId29"/>
    <p:sldId id="758" r:id="rId30"/>
    <p:sldId id="759"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135"/>
    <a:srgbClr val="ED7D31"/>
    <a:srgbClr val="FF8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609" autoAdjust="0"/>
    <p:restoredTop sz="94660"/>
  </p:normalViewPr>
  <p:slideViewPr>
    <p:cSldViewPr snapToGrid="0">
      <p:cViewPr varScale="1">
        <p:scale>
          <a:sx n="64" d="100"/>
          <a:sy n="64" d="100"/>
        </p:scale>
        <p:origin x="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nvSpPr>
        <p:spPr>
          <a:xfrm>
            <a:off x="2906268" y="2768346"/>
            <a:ext cx="6379464" cy="757619"/>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nvPr>
        </p:nvSpPr>
        <p:spPr>
          <a:xfrm>
            <a:off x="2915412" y="2768346"/>
            <a:ext cx="6379464" cy="757619"/>
          </a:xfrm>
        </p:spPr>
        <p:txBody>
          <a:bodyPr anchor="b">
            <a:normAutofit/>
          </a:bodyPr>
          <a:lstStyle>
            <a:lvl1pPr algn="ctr">
              <a:defRPr sz="4400">
                <a:solidFill>
                  <a:schemeClr val="bg1"/>
                </a:solidFill>
                <a:latin typeface="微软雅黑" panose="020B0503020204020204" pitchFamily="34" charset="-122"/>
                <a:ea typeface="微软雅黑" panose="020B0503020204020204" pitchFamily="34" charset="-122"/>
              </a:defRPr>
            </a:lvl1pPr>
          </a:lstStyle>
          <a:p>
            <a:r>
              <a:rPr lang="zh-CN" altLang="en-US" dirty="0"/>
              <a:t>课程标题</a:t>
            </a:r>
          </a:p>
        </p:txBody>
      </p:sp>
      <p:sp>
        <p:nvSpPr>
          <p:cNvPr id="3" name="副标题 2"/>
          <p:cNvSpPr>
            <a:spLocks noGrp="1"/>
          </p:cNvSpPr>
          <p:nvPr>
            <p:ph type="subTitle" idx="1" hasCustomPrompt="1"/>
          </p:nvPr>
        </p:nvSpPr>
        <p:spPr>
          <a:xfrm>
            <a:off x="5274564" y="3629470"/>
            <a:ext cx="1661160" cy="311594"/>
          </a:xfrm>
        </p:spPr>
        <p:txBody>
          <a:bodyPr>
            <a:normAutofit/>
          </a:bodyPr>
          <a:lstStyle>
            <a:lvl1pPr marL="0" indent="0" algn="ctr">
              <a:buNone/>
              <a:defRPr sz="1600">
                <a:solidFill>
                  <a:srgbClr val="FF7135"/>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p>
        </p:txBody>
      </p:sp>
      <p:sp>
        <p:nvSpPr>
          <p:cNvPr id="18" name="任意多边形 17"/>
          <p:cNvSpPr/>
          <p:nvPr userDrawn="1"/>
        </p:nvSpPr>
        <p:spPr>
          <a:xfrm rot="20119839">
            <a:off x="-646395" y="-189523"/>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userDrawn="1"/>
        </p:nvSpPr>
        <p:spPr>
          <a:xfrm rot="20110002">
            <a:off x="-183482" y="5064858"/>
            <a:ext cx="2073976" cy="2336689"/>
          </a:xfrm>
          <a:custGeom>
            <a:avLst/>
            <a:gdLst>
              <a:gd name="connsiteX0" fmla="*/ 2073976 w 2073976"/>
              <a:gd name="connsiteY0" fmla="*/ 0 h 2336689"/>
              <a:gd name="connsiteX1" fmla="*/ 2073976 w 2073976"/>
              <a:gd name="connsiteY1" fmla="*/ 2336689 h 2336689"/>
              <a:gd name="connsiteX2" fmla="*/ 0 w 2073976"/>
              <a:gd name="connsiteY2" fmla="*/ 1376915 h 2336689"/>
              <a:gd name="connsiteX3" fmla="*/ 637196 w 2073976"/>
              <a:gd name="connsiteY3" fmla="*/ 0 h 2336689"/>
            </a:gdLst>
            <a:ahLst/>
            <a:cxnLst>
              <a:cxn ang="0">
                <a:pos x="connsiteX0" y="connsiteY0"/>
              </a:cxn>
              <a:cxn ang="0">
                <a:pos x="connsiteX1" y="connsiteY1"/>
              </a:cxn>
              <a:cxn ang="0">
                <a:pos x="connsiteX2" y="connsiteY2"/>
              </a:cxn>
              <a:cxn ang="0">
                <a:pos x="connsiteX3" y="connsiteY3"/>
              </a:cxn>
            </a:cxnLst>
            <a:rect l="l" t="t" r="r" b="b"/>
            <a:pathLst>
              <a:path w="2073976" h="2336689">
                <a:moveTo>
                  <a:pt x="2073976" y="0"/>
                </a:moveTo>
                <a:lnTo>
                  <a:pt x="2073976" y="2336689"/>
                </a:lnTo>
                <a:lnTo>
                  <a:pt x="0" y="1376915"/>
                </a:lnTo>
                <a:lnTo>
                  <a:pt x="637196"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矩形 9"/>
          <p:cNvSpPr/>
          <p:nvPr userDrawn="1"/>
        </p:nvSpPr>
        <p:spPr>
          <a:xfrm rot="827395" flipV="1">
            <a:off x="648801" y="4189437"/>
            <a:ext cx="919814" cy="919814"/>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rot="827395" flipV="1">
            <a:off x="2946831" y="383749"/>
            <a:ext cx="670051" cy="670051"/>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rot="21185538" flipV="1">
            <a:off x="1799759" y="5930767"/>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rot="20686961" flipV="1">
            <a:off x="10937173" y="2346329"/>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rot="18947510" flipV="1">
            <a:off x="11571934" y="3273941"/>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rot="20008298" flipV="1">
            <a:off x="10312611" y="3721508"/>
            <a:ext cx="304226" cy="304226"/>
          </a:xfrm>
          <a:prstGeom prst="rect">
            <a:avLst/>
          </a:prstGeom>
          <a:solidFill>
            <a:srgbClr val="FF7135">
              <a:alpha val="7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9524199" y="4343977"/>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70467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5848" y="5641848"/>
            <a:ext cx="1216152" cy="1216152"/>
          </a:xfrm>
          <a:prstGeom prst="rect">
            <a:avLst/>
          </a:prstGeom>
        </p:spPr>
      </p:pic>
    </p:spTree>
    <p:extLst>
      <p:ext uri="{BB962C8B-B14F-4D97-AF65-F5344CB8AC3E}">
        <p14:creationId xmlns:p14="http://schemas.microsoft.com/office/powerpoint/2010/main" val="269197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356010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1A7E41A-6506-421D-A7A1-149363E7D1B9}" type="datetime1">
              <a:rPr lang="zh-CN" altLang="en-US" smtClean="0"/>
              <a:t>2023/2/6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734601-0A6B-4052-9431-2AA78478AFEF}" type="slidenum">
              <a:rPr lang="zh-CN" altLang="en-US" smtClean="0"/>
              <a:t>‹#›</a:t>
            </a:fld>
            <a:endParaRPr lang="zh-CN" altLang="en-US"/>
          </a:p>
        </p:txBody>
      </p:sp>
    </p:spTree>
    <p:extLst>
      <p:ext uri="{BB962C8B-B14F-4D97-AF65-F5344CB8AC3E}">
        <p14:creationId xmlns:p14="http://schemas.microsoft.com/office/powerpoint/2010/main" val="1890978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D1921-B1B1-4F2F-9E2F-1B0D938208A8}" type="datetimeFigureOut">
              <a:rPr lang="zh-CN" altLang="en-US" smtClean="0"/>
              <a:t>2023/2/6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D514B-02ED-4DCB-9CAD-94B6EED5C1B5}" type="slidenum">
              <a:rPr lang="zh-CN" altLang="en-US" smtClean="0"/>
              <a:t>‹#›</a:t>
            </a:fld>
            <a:endParaRPr lang="zh-CN" altLang="en-US"/>
          </a:p>
        </p:txBody>
      </p:sp>
      <p:pic>
        <p:nvPicPr>
          <p:cNvPr id="7" name="图片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676660" y="294126"/>
            <a:ext cx="2189340" cy="573980"/>
          </a:xfrm>
          <a:prstGeom prst="rect">
            <a:avLst/>
          </a:prstGeom>
        </p:spPr>
      </p:pic>
    </p:spTree>
    <p:extLst>
      <p:ext uri="{BB962C8B-B14F-4D97-AF65-F5344CB8AC3E}">
        <p14:creationId xmlns:p14="http://schemas.microsoft.com/office/powerpoint/2010/main" val="31539987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906268" y="2671381"/>
            <a:ext cx="6379464" cy="757619"/>
          </a:xfrm>
        </p:spPr>
        <p:txBody>
          <a:bodyPr>
            <a:normAutofit/>
          </a:bodyPr>
          <a:lstStyle/>
          <a:p>
            <a:pPr algn="ctr"/>
            <a:r>
              <a:rPr lang="en-US" altLang="zh-CN" sz="3600" b="1" dirty="0">
                <a:latin typeface="Times New Roman" panose="02020603050405020304" pitchFamily="18" charset="0"/>
                <a:cs typeface="Times New Roman" panose="02020603050405020304" pitchFamily="18" charset="0"/>
              </a:rPr>
              <a:t>Part I General Questions</a:t>
            </a:r>
            <a:endParaRPr lang="zh-CN" alt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8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spcAft>
                <a:spcPct val="50000"/>
              </a:spcAf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介绍型问题回答模式：</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Are there…?</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are you doing?</a:t>
            </a: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细节：对基本情况进行解释说明</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特点：强调其中最特别的元素</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举例：如有可能，举例说明</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1234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lnSpcReduction="10000"/>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am afraid that this is a very complex issue, but I will try to make it clear.</a:t>
            </a: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Are there…?</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thing.</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It’s hard to say yes or no.</a:t>
            </a: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Let me think for a while.</a:t>
            </a:r>
          </a:p>
          <a:p>
            <a:pPr marL="514350" indent="-514350">
              <a:buFont typeface="+mj-lt"/>
              <a:buAutoNum type="arabicPeriod"/>
            </a:pPr>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I’d say…</a:t>
            </a:r>
          </a:p>
          <a:p>
            <a:pPr marL="514350" indent="-514350">
              <a:buFont typeface="+mj-lt"/>
              <a:buAutoNum type="arabicPeriod"/>
            </a:pPr>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 have to say/ admit…</a:t>
            </a:r>
          </a:p>
        </p:txBody>
      </p:sp>
    </p:spTree>
    <p:extLst>
      <p:ext uri="{BB962C8B-B14F-4D97-AF65-F5344CB8AC3E}">
        <p14:creationId xmlns:p14="http://schemas.microsoft.com/office/powerpoint/2010/main" val="274279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lnSpcReduction="10000"/>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Generally/ Basically/ To be more exact, it is…/ there are…/ we have…/ I…</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one thing/ On the one hand,… For another/ On the other hand, …</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is B which C</a:t>
            </a:r>
          </a:p>
          <a:p>
            <a:pPr marL="0" indent="0" algn="jus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One special thing about it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The best/ most interesting/ most impressive/ most critical part of it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strikes me/ people most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am deeply impressed by…</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…enjoys high reputation for/ is famous for…</a:t>
            </a:r>
          </a:p>
        </p:txBody>
      </p:sp>
    </p:spTree>
    <p:extLst>
      <p:ext uri="{BB962C8B-B14F-4D97-AF65-F5344CB8AC3E}">
        <p14:creationId xmlns:p14="http://schemas.microsoft.com/office/powerpoint/2010/main" val="22041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example, …/ For instance,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…like/ such as…</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You just can’t name all of them/ Just to name a few.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never forget/ People can still remember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case in point is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illustrate this perfectly with an example. </a:t>
            </a:r>
          </a:p>
        </p:txBody>
      </p:sp>
    </p:spTree>
    <p:extLst>
      <p:ext uri="{BB962C8B-B14F-4D97-AF65-F5344CB8AC3E}">
        <p14:creationId xmlns:p14="http://schemas.microsoft.com/office/powerpoint/2010/main" val="271193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1: </a:t>
            </a:r>
          </a:p>
          <a:p>
            <a:pPr marL="0" indent="0" algn="just">
              <a:buNone/>
            </a:pPr>
            <a:r>
              <a:rPr lang="en-US" altLang="zh-CN" dirty="0">
                <a:latin typeface="Times New Roman" panose="02020603050405020304" pitchFamily="18" charset="0"/>
                <a:cs typeface="Times New Roman" panose="02020603050405020304" pitchFamily="18" charset="0"/>
              </a:rPr>
              <a:t>Can you tell me something about your family?</a:t>
            </a:r>
          </a:p>
          <a:p>
            <a:pPr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 my family. </a:t>
            </a:r>
          </a:p>
          <a:p>
            <a:pPr lvl="0"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Basically, there are four people in my family. My father is an engineer whose job is high-speed railway construction, my mother works as a teacher in a local university and my sister is still a child who stays in the kindergarten. </a:t>
            </a:r>
            <a:endParaRPr lang="zh-CN" altLang="zh-CN" dirty="0">
              <a:latin typeface="Times New Roman" panose="02020603050405020304" pitchFamily="18" charset="0"/>
              <a:ea typeface="华文楷体" panose="02010600040101010101" pitchFamily="2" charset="-122"/>
              <a:cs typeface="Times New Roman" panose="02020603050405020304" pitchFamily="18" charset="0"/>
            </a:endParaRPr>
          </a:p>
          <a:p>
            <a:pPr lvl="0"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One special thing about my family is that my parents, especially my father treats me more as his friend than as his kid. So we get along really well with each other. </a:t>
            </a: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2073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2: </a:t>
            </a:r>
          </a:p>
          <a:p>
            <a:pPr marL="0" indent="0" algn="jus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hometown?</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lvl="0"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 my hometown.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 was born and brought up in Changsha, which is the capital city of Hunan Province. On the one hand, Changsha is a city which has a long history of 2000 years. Therefore, it’s easy for people to find a great many historical sites to visit. On the other hand, my hometown is a very modern city with about 7 million people. So it’s not surprising at all for people to see skyscrapers, beautiful avenues, various art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centres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and citizens dressed in the latest fashion.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hometown is extremely famous for the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Yuelu</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Mountain, the Tangerine Island, the Hunan cuisine, the Hunan embroidery and the TV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programmes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I am sure you will fall in love with my hometown once you have the opportunity to visit it.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34716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3: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the weather like in your city?</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 am afraid this is a very complex issue, but I will try to make it clear.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lvl="0"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Generally, we have very different weather in four seasons. In spring, it’s warm and wet. However, it rains or rather drizzles continuously, sometimes for half a month. In summer, it’s burning hot as the temperature often rises to 40 degrees. Autumn is well recognized as the most comfortable season for it’s neither hot nor humid. Winter </a:t>
            </a:r>
            <a:r>
              <a:rPr lang="en-US" altLang="zh-CN" sz="2400">
                <a:latin typeface="Times New Roman" panose="02020603050405020304" pitchFamily="18" charset="0"/>
                <a:ea typeface="华文楷体" panose="02010600040101010101" pitchFamily="2" charset="-122"/>
                <a:cs typeface="Times New Roman" panose="02020603050405020304" pitchFamily="18" charset="0"/>
              </a:rPr>
              <a:t>is cold,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but it seldom snows. </a:t>
            </a:r>
          </a:p>
          <a:p>
            <a:pPr lvl="0"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strikes people most is that the weather in my city tends to change pretty quickly. For instance, you may wear a T-shirt for a couple of days before you put on a thick coat. The local people get used to the weather while the newcomers normally find it hard to be pleased.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27008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b="1" dirty="0">
                <a:latin typeface="Times New Roman" panose="02020603050405020304" pitchFamily="18" charset="0"/>
                <a:ea typeface="华文楷体" panose="02010600040101010101" pitchFamily="2" charset="-122"/>
                <a:cs typeface="Times New Roman" panose="02020603050405020304" pitchFamily="18" charset="0"/>
              </a:rPr>
              <a:t>Exercise 4: </a:t>
            </a:r>
          </a:p>
          <a:p>
            <a:pPr marL="0" indent="0" algn="jus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are the most popular music types in your country?</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I’d say there are a couple of music types that are rather popular.</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The most popular type is definitely pop music, which most young people prefer. Nevertheless, the old generation are fond of national music or traditional operas like Beijing opera.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The most interesting part is that more and more young people take to art music as they begin to see the beauty of operas or bel cantos.</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（举例）</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People can still remember what a smash hit the TV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programme</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Super Vocal was across the country a couple of year ago.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0580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5: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Has the countryside changed a lot in the last few years?</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 have to admit that the countryside has experienced a huge change.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For one thing, the public infrastructure has been improved tremendously, esp. the road system, which makes it a lot easier for people to live, work and travel to other places. For another, more and more people have better housing condition quite similar to that in the city.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strikes me most is that the people in the countryside have access to the Internet and therefore are able to sell their local specialties to every corner of the country on line.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04527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6: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How have cell phones developed in the last few years?</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 have to say that I have seen remarkable development of cell phones in recent years.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On the one hand, phones have been getting smarter. The machine can be intelligent enough to remind you of things that can be easily neglected or even to answer your questions or solve your puzzles. On the other hand, phones have been becoming multi-functional. With a phone, you can do many things that you could have never imagined in the past, like paying bills, booking tickets, ordering food and watching TV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programmes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or films. You just can’t name all of them.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strikes me most is that mobile phones are getting faster with the support of the 5G technology. </a:t>
            </a:r>
            <a:r>
              <a:rPr lang="en-US" altLang="zh-CN" sz="2400">
                <a:latin typeface="Times New Roman" panose="02020603050405020304" pitchFamily="18" charset="0"/>
                <a:ea typeface="华文楷体" panose="02010600040101010101" pitchFamily="2" charset="-122"/>
                <a:cs typeface="Times New Roman" panose="02020603050405020304" pitchFamily="18" charset="0"/>
              </a:rPr>
              <a:t>While we had to wait patiently before an app was opened, we can get what we want instantly by a simple touch now. </a:t>
            </a:r>
          </a:p>
          <a:p>
            <a:pPr algn="just"/>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1806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4946374" cy="817632"/>
          </a:xfrm>
        </p:spPr>
        <p:txBody>
          <a:bodyPr>
            <a:normAutofit/>
          </a:bodyPr>
          <a:lstStyle/>
          <a:p>
            <a:pPr algn="just"/>
            <a:r>
              <a:rPr lang="en-US" altLang="zh-CN" sz="40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 Range</a:t>
            </a:r>
            <a:endParaRPr lang="zh-CN" altLang="en-US" sz="40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838200" y="1262269"/>
            <a:ext cx="10515600" cy="4914693"/>
          </a:xfrm>
        </p:spPr>
        <p:txBody>
          <a:bodyPr>
            <a:normAutofit/>
          </a:bodyPr>
          <a:lstStyle/>
          <a:p>
            <a:pPr algn="ctr"/>
            <a:endParaRPr lang="en-US" altLang="zh-CN" sz="4000" dirty="0">
              <a:latin typeface="华文楷体" panose="02010600040101010101" pitchFamily="2" charset="-122"/>
              <a:ea typeface="华文楷体" panose="02010600040101010101" pitchFamily="2" charset="-122"/>
              <a:cs typeface="Times New Roman" panose="02020603050405020304" pitchFamily="18" charset="0"/>
            </a:endParaRP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人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(People)</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事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(Event)</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地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(Place)</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物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(Object)</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念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(Idea)</a:t>
            </a:r>
            <a:endParaRPr lang="zh-CN" altLang="en-US" sz="4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7: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kind of activities do the Chinese children take now?</a:t>
            </a: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44873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gn="just">
              <a:lnSpc>
                <a:spcPct val="150000"/>
              </a:lnSpc>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喜好型问题：</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lgn="just">
              <a:lnSpc>
                <a:spcPct val="150000"/>
              </a:lnSpc>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Do you prefer to...?</a:t>
            </a:r>
          </a:p>
          <a:p>
            <a:pPr algn="just">
              <a:lnSpc>
                <a:spcPct val="150000"/>
              </a:lnSpc>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your </a:t>
            </a:r>
            <a:r>
              <a:rPr lang="en-US" altLang="zh-CN" dirty="0" err="1">
                <a:latin typeface="Times New Roman" panose="02020603050405020304" pitchFamily="18" charset="0"/>
                <a:ea typeface="华文楷体" panose="02010600040101010101" pitchFamily="2" charset="-122"/>
                <a:cs typeface="Times New Roman" panose="02020603050405020304" pitchFamily="18" charset="0"/>
              </a:rPr>
              <a:t>favourite</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t>
            </a:r>
          </a:p>
          <a:p>
            <a:pPr algn="just">
              <a:lnSpc>
                <a:spcPct val="150000"/>
              </a:lnSpc>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do Chinese like to do when...?</a:t>
            </a:r>
          </a:p>
        </p:txBody>
      </p:sp>
    </p:spTree>
    <p:extLst>
      <p:ext uri="{BB962C8B-B14F-4D97-AF65-F5344CB8AC3E}">
        <p14:creationId xmlns:p14="http://schemas.microsoft.com/office/powerpoint/2010/main" val="332283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喜好型问题回答模式：</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en-US" altLang="zh-CN" dirty="0">
                <a:latin typeface="Times New Roman" panose="02020603050405020304" pitchFamily="18" charset="0"/>
                <a:ea typeface="华文楷体" panose="02010600040101010101" pitchFamily="2" charset="-122"/>
                <a:cs typeface="Times New Roman" panose="02020603050405020304" pitchFamily="18" charset="0"/>
              </a:rPr>
              <a:t>Do you prefer to...?</a:t>
            </a:r>
          </a:p>
          <a:p>
            <a:pPr algn="just"/>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your </a:t>
            </a:r>
            <a:r>
              <a:rPr lang="en-US" altLang="zh-CN" dirty="0" err="1">
                <a:latin typeface="Times New Roman" panose="02020603050405020304" pitchFamily="18" charset="0"/>
                <a:ea typeface="华文楷体" panose="02010600040101010101" pitchFamily="2" charset="-122"/>
                <a:cs typeface="Times New Roman" panose="02020603050405020304" pitchFamily="18" charset="0"/>
              </a:rPr>
              <a:t>favourite</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t>
            </a:r>
          </a:p>
          <a:p>
            <a:pPr algn="just"/>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do Chinese like to do when...?</a:t>
            </a:r>
          </a:p>
          <a:p>
            <a:pPr marL="0" indent="0" algn="jus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介绍（可选）：对喜好对象作简单介绍（如：最喜欢的电影、电视节目、书、杂志、手机应用软件等）</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原因：说明原因</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举例：如有可能，举例说明</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01998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lnSpcReduction="10000"/>
          </a:bodyPr>
          <a:lstStyle/>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Honestly, I prefer…/ prefer to…</a:t>
            </a: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go in for many things, esp. …</a:t>
            </a: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…that I like/ love/ am fond of/ take to most is definitely…</a:t>
            </a: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Well, it’s complicated/ it depends. But mostly, … prefer to/ tend to…</a:t>
            </a: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seldom do…, but I never miss…</a:t>
            </a:r>
          </a:p>
          <a:p>
            <a:pPr marL="514350" indent="-514350" algn="jus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put many things/ people on my list, such as…, but I like/ love… most. </a:t>
            </a:r>
          </a:p>
          <a:p>
            <a:pPr marL="514350" indent="-514350" algn="just">
              <a:buAutoNum type="arabicPeriod"/>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介绍（可选）：对喜好对象作简单介绍</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is B that/ which/ who C</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can be defined/ described as/ is well recognized as…</a:t>
            </a:r>
          </a:p>
          <a:p>
            <a:pPr marL="0" indent="0" algn="jus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1299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fontScale="92500" lnSpcReduction="20000"/>
          </a:bodyPr>
          <a:lstStyle/>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原因：说明原因</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You know, … Besides, …</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me, … is both… and…</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The reasons that I put it on top of my list are simple. Firstly/ First of all, … Secondly/ Then, …</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Most people believe that… In addition, …</a:t>
            </a:r>
          </a:p>
          <a:p>
            <a:pPr marL="514350" indent="-514350" algn="just">
              <a:buFont typeface="+mj-lt"/>
              <a:buAutoNum type="arabicPeriod"/>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example, …/ For instance,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…like/ such as…</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You just can’t name all of them/ just to name a few.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never forget/ People can still remember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case in point is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illustrate this perfectly with an example.</a:t>
            </a:r>
          </a:p>
        </p:txBody>
      </p:sp>
    </p:spTree>
    <p:extLst>
      <p:ext uri="{BB962C8B-B14F-4D97-AF65-F5344CB8AC3E}">
        <p14:creationId xmlns:p14="http://schemas.microsoft.com/office/powerpoint/2010/main" val="9092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1: </a:t>
            </a:r>
          </a:p>
          <a:p>
            <a:pPr marL="0" indent="0" algn="just">
              <a:buNone/>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Do you prefer to live in a house or an apartment?</a:t>
            </a:r>
          </a:p>
        </p:txBody>
      </p:sp>
    </p:spTree>
    <p:extLst>
      <p:ext uri="{BB962C8B-B14F-4D97-AF65-F5344CB8AC3E}">
        <p14:creationId xmlns:p14="http://schemas.microsoft.com/office/powerpoint/2010/main" val="29222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2: </a:t>
            </a:r>
          </a:p>
          <a:p>
            <a:pPr marL="0" indent="0" algn="just">
              <a:buNone/>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is your hobby? Why?</a:t>
            </a:r>
          </a:p>
        </p:txBody>
      </p:sp>
    </p:spTree>
    <p:extLst>
      <p:ext uri="{BB962C8B-B14F-4D97-AF65-F5344CB8AC3E}">
        <p14:creationId xmlns:p14="http://schemas.microsoft.com/office/powerpoint/2010/main" val="381088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3: </a:t>
            </a:r>
          </a:p>
          <a:p>
            <a:pPr marL="0" indent="0" algn="just">
              <a:lnSpc>
                <a:spcPct val="100000"/>
              </a:lnSpc>
              <a:buNone/>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your favorite TV </a:t>
            </a:r>
            <a:r>
              <a:rPr lang="en-US" altLang="zh-CN" dirty="0" err="1">
                <a:latin typeface="Times New Roman" panose="02020603050405020304" pitchFamily="18" charset="0"/>
                <a:ea typeface="华文楷体" panose="02010600040101010101" pitchFamily="2" charset="-122"/>
                <a:cs typeface="Times New Roman" panose="02020603050405020304" pitchFamily="18" charset="0"/>
              </a:rPr>
              <a:t>programme</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t>
            </a:r>
            <a:endParaRPr lang="zh-CN"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323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4: </a:t>
            </a:r>
          </a:p>
          <a:p>
            <a:pPr marL="0" indent="0" algn="just">
              <a:buNone/>
            </a:pPr>
            <a:r>
              <a:rPr lang="en-US" altLang="zh-CN" sz="3000" dirty="0">
                <a:latin typeface="Times New Roman" panose="02020603050405020304" pitchFamily="18" charset="0"/>
                <a:ea typeface="华文楷体" panose="02010600040101010101" pitchFamily="2" charset="-122"/>
                <a:cs typeface="Times New Roman" panose="02020603050405020304" pitchFamily="18" charset="0"/>
              </a:rPr>
              <a:t>What are your </a:t>
            </a:r>
            <a:r>
              <a:rPr lang="en-US" altLang="zh-CN" sz="3000" dirty="0" err="1">
                <a:latin typeface="Times New Roman" panose="02020603050405020304" pitchFamily="18" charset="0"/>
                <a:ea typeface="华文楷体" panose="02010600040101010101" pitchFamily="2" charset="-122"/>
                <a:cs typeface="Times New Roman" panose="02020603050405020304" pitchFamily="18" charset="0"/>
              </a:rPr>
              <a:t>favourite</a:t>
            </a:r>
            <a:r>
              <a:rPr lang="en-US" altLang="zh-CN" sz="3000" dirty="0">
                <a:latin typeface="Times New Roman" panose="02020603050405020304" pitchFamily="18" charset="0"/>
                <a:ea typeface="华文楷体" panose="02010600040101010101" pitchFamily="2" charset="-122"/>
                <a:cs typeface="Times New Roman" panose="02020603050405020304" pitchFamily="18" charset="0"/>
              </a:rPr>
              <a:t> wild animals?</a:t>
            </a: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0549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5: </a:t>
            </a:r>
          </a:p>
          <a:p>
            <a:pPr marL="0" indent="0" algn="just">
              <a:buNone/>
            </a:pPr>
            <a:r>
              <a:rPr lang="en-US" altLang="zh-CN" sz="3000" dirty="0">
                <a:latin typeface="Times New Roman" panose="02020603050405020304" pitchFamily="18" charset="0"/>
                <a:ea typeface="华文楷体" panose="02010600040101010101" pitchFamily="2" charset="-122"/>
                <a:cs typeface="Times New Roman" panose="02020603050405020304" pitchFamily="18" charset="0"/>
              </a:rPr>
              <a:t>What’s your </a:t>
            </a:r>
            <a:r>
              <a:rPr lang="en-US" altLang="zh-CN" sz="3000" dirty="0" err="1">
                <a:latin typeface="Times New Roman" panose="02020603050405020304" pitchFamily="18" charset="0"/>
                <a:ea typeface="华文楷体" panose="02010600040101010101" pitchFamily="2" charset="-122"/>
                <a:cs typeface="Times New Roman" panose="02020603050405020304" pitchFamily="18" charset="0"/>
              </a:rPr>
              <a:t>favourite</a:t>
            </a:r>
            <a:r>
              <a:rPr lang="en-US" altLang="zh-CN" sz="3000" dirty="0">
                <a:latin typeface="Times New Roman" panose="02020603050405020304" pitchFamily="18" charset="0"/>
                <a:ea typeface="华文楷体" panose="02010600040101010101" pitchFamily="2" charset="-122"/>
                <a:cs typeface="Times New Roman" panose="02020603050405020304" pitchFamily="18" charset="0"/>
              </a:rPr>
              <a:t> food?</a:t>
            </a: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84583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8" y="1023730"/>
            <a:ext cx="11113399" cy="5659609"/>
          </a:xfrm>
        </p:spPr>
        <p:txBody>
          <a:bodyPr>
            <a:normAutofit/>
          </a:bodyPr>
          <a:lstStyle/>
          <a:p>
            <a:pPr marL="0" indent="0" algn="just">
              <a:lnSpc>
                <a:spcPct val="120000"/>
              </a:lnSpc>
              <a:buNone/>
            </a:pPr>
            <a:r>
              <a:rPr lang="en-US" altLang="zh-CN" b="1" dirty="0">
                <a:latin typeface="Times New Roman" panose="02020603050405020304" pitchFamily="18" charset="0"/>
                <a:ea typeface="华文楷体" panose="02010600040101010101" pitchFamily="2" charset="-122"/>
                <a:cs typeface="Times New Roman" panose="02020603050405020304" pitchFamily="18" charset="0"/>
              </a:rPr>
              <a:t>1. Warm-up questions:</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your name? or: May I know your name?</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 full name? or:  Can you tell me your full name, please? </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How shall I call you?          </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I see your ID card please?</a:t>
            </a:r>
          </a:p>
          <a:p>
            <a:pPr marL="0" indent="0">
              <a:spcAft>
                <a:spcPct val="50000"/>
              </a:spcAft>
              <a:buNone/>
            </a:pPr>
            <a:endParaRPr lang="en-US" altLang="zh-CN" sz="29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81147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6: </a:t>
            </a:r>
          </a:p>
          <a:p>
            <a:pPr marL="0" indent="0" algn="just">
              <a:buNone/>
            </a:pPr>
            <a:r>
              <a:rPr lang="en-US" altLang="zh-CN" sz="3000" dirty="0">
                <a:latin typeface="Times New Roman" panose="02020603050405020304" pitchFamily="18" charset="0"/>
                <a:ea typeface="华文楷体" panose="02010600040101010101" pitchFamily="2" charset="-122"/>
                <a:cs typeface="Times New Roman" panose="02020603050405020304" pitchFamily="18" charset="0"/>
              </a:rPr>
              <a:t>What pets do Chinese people like to keep?</a:t>
            </a:r>
          </a:p>
        </p:txBody>
      </p:sp>
    </p:spTree>
    <p:extLst>
      <p:ext uri="{BB962C8B-B14F-4D97-AF65-F5344CB8AC3E}">
        <p14:creationId xmlns:p14="http://schemas.microsoft.com/office/powerpoint/2010/main" val="143755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your name? or: May I know your name?</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you full name? or:  Can you tell me your full name, please?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name is Chen Yang, C-H-E-N Y-A-N-G, Chen Yang.</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You can call me Chen. </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How shall I call you?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name is Chen Yang. Everyone calls Yang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Yang</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Can I see your ID card please?</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Here it is.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Will the passport do?</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0196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fontScale="77500" lnSpcReduction="20000"/>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2. Specific questions:</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people in your country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type of …do you like/ dislike?</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like about…?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dislike about…?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like/ dislike to do when…</a:t>
            </a:r>
            <a:r>
              <a:rPr lang="zh-CN" altLang="en-US" sz="2900" dirty="0">
                <a:latin typeface="Times New Roman" panose="02020603050405020304" pitchFamily="18" charset="0"/>
                <a:ea typeface="华文楷体" panose="02010600040101010101" pitchFamily="2" charset="-122"/>
                <a:cs typeface="Times New Roman" panose="02020603050405020304" pitchFamily="18" charset="0"/>
              </a:rPr>
              <a: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Is it easy/difficult/convenient/safe/dangerous to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did you first do …?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Did you do…when you were a child?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did you last do …? / Tell me about your last …experience?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and where do you…?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like do…alone or with friends?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prefer A or B? Why?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think it’s necessary/important for children/schools to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think about..?</a:t>
            </a:r>
          </a:p>
          <a:p>
            <a:pPr marL="0" indent="0">
              <a:spcAft>
                <a:spcPct val="50000"/>
              </a:spcAft>
              <a:buNone/>
            </a:pPr>
            <a:endParaRPr lang="en-US" altLang="zh-CN" sz="29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0141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2815ECE6-F1D1-4809-993D-FB833D00BA35}"/>
              </a:ext>
            </a:extLst>
          </p:cNvPr>
          <p:cNvSpPr txBox="1">
            <a:spLocks noChangeArrowheads="1"/>
          </p:cNvSpPr>
          <p:nvPr/>
        </p:nvSpPr>
        <p:spPr bwMode="auto">
          <a:xfrm>
            <a:off x="1069181" y="344280"/>
            <a:ext cx="53292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2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25604" name="Group 4">
            <a:extLst>
              <a:ext uri="{FF2B5EF4-FFF2-40B4-BE49-F238E27FC236}">
                <a16:creationId xmlns:a16="http://schemas.microsoft.com/office/drawing/2014/main" id="{57AE874C-9899-4658-9F21-6A9EE2B14917}"/>
              </a:ext>
            </a:extLst>
          </p:cNvPr>
          <p:cNvGraphicFramePr>
            <a:graphicFrameLocks noGrp="1"/>
          </p:cNvGraphicFramePr>
          <p:nvPr>
            <p:extLst>
              <p:ext uri="{D42A27DB-BD31-4B8C-83A1-F6EECF244321}">
                <p14:modId xmlns:p14="http://schemas.microsoft.com/office/powerpoint/2010/main" val="1851541398"/>
              </p:ext>
            </p:extLst>
          </p:nvPr>
        </p:nvGraphicFramePr>
        <p:xfrm>
          <a:off x="1069181" y="1420500"/>
          <a:ext cx="10142158" cy="4771576"/>
        </p:xfrm>
        <a:graphic>
          <a:graphicData uri="http://schemas.openxmlformats.org/drawingml/2006/table">
            <a:tbl>
              <a:tblPr/>
              <a:tblGrid>
                <a:gridCol w="2535539">
                  <a:extLst>
                    <a:ext uri="{9D8B030D-6E8A-4147-A177-3AD203B41FA5}">
                      <a16:colId xmlns:a16="http://schemas.microsoft.com/office/drawing/2014/main" val="600750609"/>
                    </a:ext>
                  </a:extLst>
                </a:gridCol>
                <a:gridCol w="2539533">
                  <a:extLst>
                    <a:ext uri="{9D8B030D-6E8A-4147-A177-3AD203B41FA5}">
                      <a16:colId xmlns:a16="http://schemas.microsoft.com/office/drawing/2014/main" val="3980880254"/>
                    </a:ext>
                  </a:extLst>
                </a:gridCol>
                <a:gridCol w="2531547">
                  <a:extLst>
                    <a:ext uri="{9D8B030D-6E8A-4147-A177-3AD203B41FA5}">
                      <a16:colId xmlns:a16="http://schemas.microsoft.com/office/drawing/2014/main" val="1518555046"/>
                    </a:ext>
                  </a:extLst>
                </a:gridCol>
                <a:gridCol w="2535539">
                  <a:extLst>
                    <a:ext uri="{9D8B030D-6E8A-4147-A177-3AD203B41FA5}">
                      <a16:colId xmlns:a16="http://schemas.microsoft.com/office/drawing/2014/main" val="1938134105"/>
                    </a:ext>
                  </a:extLst>
                </a:gridCol>
              </a:tblGrid>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hometown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Studies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hobbies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4062508"/>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job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Personal habits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Music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2060718"/>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Computer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Internet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Swimming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Cycling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1991549"/>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News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Drawing&amp;painting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Cooking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Parties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4970533"/>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Shopping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Birthdays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1465873"/>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Fruits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 veggies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Weekend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Holidays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Travel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0560906"/>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Gifts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Communication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(phone, email)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Flowers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Advertisements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37805"/>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Newspapers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&amp;magazines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 driving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Clothing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Films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95313"/>
                  </a:ext>
                </a:extLst>
              </a:tr>
            </a:tbl>
          </a:graphicData>
        </a:graphic>
      </p:graphicFrame>
      <p:sp>
        <p:nvSpPr>
          <p:cNvPr id="38963" name="Rectangle 51">
            <a:extLst>
              <a:ext uri="{FF2B5EF4-FFF2-40B4-BE49-F238E27FC236}">
                <a16:creationId xmlns:a16="http://schemas.microsoft.com/office/drawing/2014/main" id="{1001E063-0563-400B-8BEB-782677655103}"/>
              </a:ext>
            </a:extLst>
          </p:cNvPr>
          <p:cNvSpPr>
            <a:spLocks noChangeArrowheads="1"/>
          </p:cNvSpPr>
          <p:nvPr/>
        </p:nvSpPr>
        <p:spPr bwMode="auto">
          <a:xfrm>
            <a:off x="1524001" y="51620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fontScale="32500" lnSpcReduction="20000"/>
          </a:bodyPr>
          <a:lstStyle/>
          <a:p>
            <a:pPr marL="0" indent="0">
              <a:lnSpc>
                <a:spcPct val="120000"/>
              </a:lnSpc>
              <a:spcAft>
                <a:spcPct val="50000"/>
              </a:spcAft>
              <a:buNone/>
            </a:pPr>
            <a:r>
              <a:rPr lang="zh-CN" altLang="en-US" sz="8000" b="1" dirty="0">
                <a:latin typeface="华文楷体" panose="02010600040101010101" pitchFamily="2" charset="-122"/>
                <a:ea typeface="华文楷体" panose="02010600040101010101" pitchFamily="2" charset="-122"/>
              </a:rPr>
              <a:t>注意事项：</a:t>
            </a:r>
            <a:endParaRPr lang="zh-CN" altLang="en-US"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rPr>
              <a:t>回答要自然，切忌背诵和明显使用模板</a:t>
            </a:r>
            <a:endParaRPr lang="en-US" altLang="zh-CN"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rPr>
              <a:t>回答不必过于系统和过于精准，但要有条理</a:t>
            </a:r>
            <a:endParaRPr lang="en-US" altLang="zh-CN"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想到什么说什么，不用刻意使用难词和难句</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0" indent="0">
              <a:lnSpc>
                <a:spcPct val="120000"/>
              </a:lnSpc>
              <a:spcAft>
                <a:spcPct val="50000"/>
              </a:spcAft>
              <a:buNone/>
            </a:pPr>
            <a:r>
              <a:rPr lang="zh-CN" altLang="en-US" sz="8000" b="1" dirty="0">
                <a:latin typeface="华文楷体" panose="02010600040101010101" pitchFamily="2" charset="-122"/>
                <a:ea typeface="华文楷体" panose="02010600040101010101" pitchFamily="2" charset="-122"/>
              </a:rPr>
              <a:t>升级方法：</a:t>
            </a:r>
            <a:endParaRPr lang="zh-CN" altLang="en-US" sz="8000" dirty="0">
              <a:latin typeface="华文楷体" panose="02010600040101010101" pitchFamily="2" charset="-122"/>
              <a:ea typeface="华文楷体" panose="02010600040101010101" pitchFamily="2" charset="-122"/>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换方式回答问题，并进行一到两句的扩展（解释</a:t>
            </a:r>
            <a:r>
              <a:rPr lang="en-US" altLang="zh-CN" sz="8000" dirty="0">
                <a:latin typeface="华文楷体" panose="02010600040101010101" pitchFamily="2" charset="-122"/>
                <a:ea typeface="华文楷体" panose="02010600040101010101" pitchFamily="2" charset="-122"/>
                <a:cs typeface="Times New Roman" panose="02020603050405020304" pitchFamily="18" charset="0"/>
              </a:rPr>
              <a:t>+</a:t>
            </a: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举例）</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合理利用停顿，对已背诵答案作词汇、结构等细微变化</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合理使用语气词，如：</a:t>
            </a:r>
            <a:r>
              <a:rPr lang="en-US" altLang="zh-CN" sz="8000" dirty="0">
                <a:latin typeface="华文楷体" panose="02010600040101010101" pitchFamily="2" charset="-122"/>
                <a:ea typeface="华文楷体" panose="02010600040101010101" pitchFamily="2" charset="-122"/>
                <a:cs typeface="Times New Roman" panose="02020603050405020304" pitchFamily="18" charset="0"/>
              </a:rPr>
              <a:t>well, you know, I believe, but...</a:t>
            </a:r>
            <a:endParaRPr lang="en-US" altLang="zh-CN" sz="4500" dirty="0">
              <a:latin typeface="华文楷体" panose="02010600040101010101" pitchFamily="2" charset="-122"/>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12601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lnSpc>
                <a:spcPct val="120000"/>
              </a:lnSpc>
              <a:spcAft>
                <a:spcPct val="50000"/>
              </a:spcAft>
              <a:buNone/>
            </a:pPr>
            <a:r>
              <a:rPr lang="zh-CN" altLang="en-US" b="1" dirty="0">
                <a:latin typeface="华文楷体" panose="02010600040101010101" pitchFamily="2" charset="-122"/>
                <a:ea typeface="华文楷体" panose="02010600040101010101" pitchFamily="2" charset="-122"/>
              </a:rPr>
              <a:t>问题基本类型：</a:t>
            </a:r>
            <a:endParaRPr lang="zh-CN" altLang="en-US" dirty="0">
              <a:latin typeface="华文楷体" panose="02010600040101010101" pitchFamily="2" charset="-122"/>
              <a:ea typeface="华文楷体" panose="02010600040101010101" pitchFamily="2" charset="-122"/>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观点型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经历型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lnSpc>
                <a:spcPct val="110000"/>
              </a:lnSpc>
              <a:spcAft>
                <a:spcPct val="50000"/>
              </a:spcAf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p>
        </p:txBody>
      </p:sp>
    </p:spTree>
    <p:extLst>
      <p:ext uri="{BB962C8B-B14F-4D97-AF65-F5344CB8AC3E}">
        <p14:creationId xmlns:p14="http://schemas.microsoft.com/office/powerpoint/2010/main" val="138532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spcAft>
                <a:spcPct val="50000"/>
              </a:spcAf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介绍型问题：</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Are there…?</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are you doing?</a:t>
            </a:r>
          </a:p>
          <a:p>
            <a:pPr marL="0" indent="0">
              <a:spcAft>
                <a:spcPct val="50000"/>
              </a:spcAf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1823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4243</TotalTime>
  <Words>2165</Words>
  <Application>Microsoft Office PowerPoint</Application>
  <PresentationFormat>宽屏</PresentationFormat>
  <Paragraphs>239</Paragraphs>
  <Slides>30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30</vt:i4>
      </vt:variant>
    </vt:vector>
  </HeadingPairs>
  <TitlesOfParts>
    <vt:vector size="36" baseType="lpstr">
      <vt:lpstr>华文楷体</vt:lpstr>
      <vt:lpstr>微软雅黑</vt:lpstr>
      <vt:lpstr>Arial</vt:lpstr>
      <vt:lpstr>Arial Black</vt:lpstr>
      <vt:lpstr>Times New Roman</vt:lpstr>
      <vt:lpstr>Office 主题​​</vt:lpstr>
      <vt:lpstr>Part I General Questions</vt:lpstr>
      <vt:lpstr>Question Range</vt:lpstr>
      <vt:lpstr>Part I General Questions</vt:lpstr>
      <vt:lpstr>Part I General Questions</vt:lpstr>
      <vt:lpstr>Part I General Questions</vt:lpstr>
      <vt:lpstr>PowerPoint 演示文稿</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课程标题</dc:title>
  <dc:creator>Windows 用户</dc:creator>
  <cp:lastModifiedBy>kyla888@163.com</cp:lastModifiedBy>
  <cp:revision>507</cp:revision>
  <dcterms:created xsi:type="dcterms:W3CDTF">2018-09-19T03:50:37Z</dcterms:created>
  <dcterms:modified xsi:type="dcterms:W3CDTF">2023-02-06T13:07:38Z</dcterms:modified>
</cp:coreProperties>
</file>