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85" r:id="rId2"/>
    <p:sldId id="691" r:id="rId3"/>
    <p:sldId id="690" r:id="rId4"/>
    <p:sldId id="697" r:id="rId5"/>
    <p:sldId id="696" r:id="rId6"/>
    <p:sldId id="664" r:id="rId7"/>
    <p:sldId id="708" r:id="rId8"/>
    <p:sldId id="743" r:id="rId9"/>
    <p:sldId id="744" r:id="rId10"/>
    <p:sldId id="787" r:id="rId11"/>
    <p:sldId id="751" r:id="rId12"/>
    <p:sldId id="752" r:id="rId13"/>
    <p:sldId id="786" r:id="rId14"/>
    <p:sldId id="750" r:id="rId15"/>
    <p:sldId id="737" r:id="rId16"/>
    <p:sldId id="727" r:id="rId17"/>
    <p:sldId id="729" r:id="rId18"/>
    <p:sldId id="733" r:id="rId19"/>
    <p:sldId id="735" r:id="rId20"/>
    <p:sldId id="739" r:id="rId21"/>
    <p:sldId id="726" r:id="rId22"/>
    <p:sldId id="755" r:id="rId23"/>
    <p:sldId id="756" r:id="rId24"/>
    <p:sldId id="757" r:id="rId25"/>
    <p:sldId id="753" r:id="rId26"/>
    <p:sldId id="736" r:id="rId27"/>
    <p:sldId id="732" r:id="rId28"/>
    <p:sldId id="740" r:id="rId29"/>
    <p:sldId id="758" r:id="rId30"/>
    <p:sldId id="759" r:id="rId3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135"/>
    <a:srgbClr val="ED7D31"/>
    <a:srgbClr val="FF81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609" autoAdjust="0"/>
    <p:restoredTop sz="94660"/>
  </p:normalViewPr>
  <p:slideViewPr>
    <p:cSldViewPr snapToGrid="0">
      <p:cViewPr varScale="1">
        <p:scale>
          <a:sx n="64" d="100"/>
          <a:sy n="64" d="100"/>
        </p:scale>
        <p:origin x="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userDrawn="1"/>
        </p:nvSpPr>
        <p:spPr>
          <a:xfrm>
            <a:off x="2906268" y="2768346"/>
            <a:ext cx="6379464" cy="757619"/>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nvPr>
        </p:nvSpPr>
        <p:spPr>
          <a:xfrm>
            <a:off x="2915412" y="2768346"/>
            <a:ext cx="6379464" cy="757619"/>
          </a:xfrm>
        </p:spPr>
        <p:txBody>
          <a:bodyPr anchor="b">
            <a:normAutofit/>
          </a:bodyPr>
          <a:lstStyle>
            <a:lvl1pPr algn="ctr">
              <a:defRPr sz="4400">
                <a:solidFill>
                  <a:schemeClr val="bg1"/>
                </a:solidFill>
                <a:latin typeface="微软雅黑" panose="020B0503020204020204" pitchFamily="34" charset="-122"/>
                <a:ea typeface="微软雅黑" panose="020B0503020204020204" pitchFamily="34" charset="-122"/>
              </a:defRPr>
            </a:lvl1pPr>
          </a:lstStyle>
          <a:p>
            <a:r>
              <a:rPr lang="zh-CN" altLang="en-US" dirty="0"/>
              <a:t>课程标题</a:t>
            </a:r>
          </a:p>
        </p:txBody>
      </p:sp>
      <p:sp>
        <p:nvSpPr>
          <p:cNvPr id="3" name="副标题 2"/>
          <p:cNvSpPr>
            <a:spLocks noGrp="1"/>
          </p:cNvSpPr>
          <p:nvPr>
            <p:ph type="subTitle" idx="1" hasCustomPrompt="1"/>
          </p:nvPr>
        </p:nvSpPr>
        <p:spPr>
          <a:xfrm>
            <a:off x="5274564" y="3629470"/>
            <a:ext cx="1661160" cy="311594"/>
          </a:xfrm>
        </p:spPr>
        <p:txBody>
          <a:bodyPr>
            <a:normAutofit/>
          </a:bodyPr>
          <a:lstStyle>
            <a:lvl1pPr marL="0" indent="0" algn="ctr">
              <a:buNone/>
              <a:defRPr sz="1600">
                <a:solidFill>
                  <a:srgbClr val="FF7135"/>
                </a:solidFill>
                <a:latin typeface="微软雅黑" panose="020B0503020204020204" pitchFamily="34" charset="-122"/>
                <a:ea typeface="微软雅黑" panose="020B0503020204020204" pitchFamily="3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主讲人：</a:t>
            </a:r>
          </a:p>
        </p:txBody>
      </p:sp>
      <p:sp>
        <p:nvSpPr>
          <p:cNvPr id="18" name="任意多边形 17"/>
          <p:cNvSpPr/>
          <p:nvPr userDrawn="1"/>
        </p:nvSpPr>
        <p:spPr>
          <a:xfrm rot="20119839">
            <a:off x="-646395" y="-189523"/>
            <a:ext cx="2667801" cy="2514023"/>
          </a:xfrm>
          <a:custGeom>
            <a:avLst/>
            <a:gdLst>
              <a:gd name="connsiteX0" fmla="*/ 1154692 w 2667801"/>
              <a:gd name="connsiteY0" fmla="*/ 0 h 2514023"/>
              <a:gd name="connsiteX1" fmla="*/ 2667801 w 2667801"/>
              <a:gd name="connsiteY1" fmla="*/ 694972 h 2514023"/>
              <a:gd name="connsiteX2" fmla="*/ 2667801 w 2667801"/>
              <a:gd name="connsiteY2" fmla="*/ 2514023 h 2514023"/>
              <a:gd name="connsiteX3" fmla="*/ 0 w 2667801"/>
              <a:gd name="connsiteY3" fmla="*/ 2514023 h 2514023"/>
            </a:gdLst>
            <a:ahLst/>
            <a:cxnLst>
              <a:cxn ang="0">
                <a:pos x="connsiteX0" y="connsiteY0"/>
              </a:cxn>
              <a:cxn ang="0">
                <a:pos x="connsiteX1" y="connsiteY1"/>
              </a:cxn>
              <a:cxn ang="0">
                <a:pos x="connsiteX2" y="connsiteY2"/>
              </a:cxn>
              <a:cxn ang="0">
                <a:pos x="connsiteX3" y="connsiteY3"/>
              </a:cxn>
            </a:cxnLst>
            <a:rect l="l" t="t" r="r" b="b"/>
            <a:pathLst>
              <a:path w="2667801" h="2514023">
                <a:moveTo>
                  <a:pt x="1154692" y="0"/>
                </a:moveTo>
                <a:lnTo>
                  <a:pt x="2667801" y="694972"/>
                </a:lnTo>
                <a:lnTo>
                  <a:pt x="2667801" y="2514023"/>
                </a:lnTo>
                <a:lnTo>
                  <a:pt x="0" y="2514023"/>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任意多边形 18"/>
          <p:cNvSpPr/>
          <p:nvPr userDrawn="1"/>
        </p:nvSpPr>
        <p:spPr>
          <a:xfrm rot="20110002">
            <a:off x="-183482" y="5064858"/>
            <a:ext cx="2073976" cy="2336689"/>
          </a:xfrm>
          <a:custGeom>
            <a:avLst/>
            <a:gdLst>
              <a:gd name="connsiteX0" fmla="*/ 2073976 w 2073976"/>
              <a:gd name="connsiteY0" fmla="*/ 0 h 2336689"/>
              <a:gd name="connsiteX1" fmla="*/ 2073976 w 2073976"/>
              <a:gd name="connsiteY1" fmla="*/ 2336689 h 2336689"/>
              <a:gd name="connsiteX2" fmla="*/ 0 w 2073976"/>
              <a:gd name="connsiteY2" fmla="*/ 1376915 h 2336689"/>
              <a:gd name="connsiteX3" fmla="*/ 637196 w 2073976"/>
              <a:gd name="connsiteY3" fmla="*/ 0 h 2336689"/>
            </a:gdLst>
            <a:ahLst/>
            <a:cxnLst>
              <a:cxn ang="0">
                <a:pos x="connsiteX0" y="connsiteY0"/>
              </a:cxn>
              <a:cxn ang="0">
                <a:pos x="connsiteX1" y="connsiteY1"/>
              </a:cxn>
              <a:cxn ang="0">
                <a:pos x="connsiteX2" y="connsiteY2"/>
              </a:cxn>
              <a:cxn ang="0">
                <a:pos x="connsiteX3" y="connsiteY3"/>
              </a:cxn>
            </a:cxnLst>
            <a:rect l="l" t="t" r="r" b="b"/>
            <a:pathLst>
              <a:path w="2073976" h="2336689">
                <a:moveTo>
                  <a:pt x="2073976" y="0"/>
                </a:moveTo>
                <a:lnTo>
                  <a:pt x="2073976" y="2336689"/>
                </a:lnTo>
                <a:lnTo>
                  <a:pt x="0" y="1376915"/>
                </a:lnTo>
                <a:lnTo>
                  <a:pt x="637196" y="0"/>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 name="矩形 9"/>
          <p:cNvSpPr/>
          <p:nvPr userDrawn="1"/>
        </p:nvSpPr>
        <p:spPr>
          <a:xfrm rot="827395" flipV="1">
            <a:off x="648801" y="4189437"/>
            <a:ext cx="919814" cy="919814"/>
          </a:xfrm>
          <a:prstGeom prst="rect">
            <a:avLst/>
          </a:prstGeom>
          <a:solidFill>
            <a:srgbClr val="FF7135">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rot="827395" flipV="1">
            <a:off x="2946831" y="383749"/>
            <a:ext cx="670051" cy="670051"/>
          </a:xfrm>
          <a:prstGeom prst="rect">
            <a:avLst/>
          </a:prstGeom>
          <a:solidFill>
            <a:srgbClr val="FF7135">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rot="21185538" flipV="1">
            <a:off x="1799759" y="5930767"/>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rot="20686961" flipV="1">
            <a:off x="10937173" y="2346329"/>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nvSpPr>
        <p:spPr>
          <a:xfrm rot="18947510" flipV="1">
            <a:off x="11571934" y="3273941"/>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nvSpPr>
        <p:spPr>
          <a:xfrm rot="20008298" flipV="1">
            <a:off x="10312611" y="3721508"/>
            <a:ext cx="304226" cy="304226"/>
          </a:xfrm>
          <a:prstGeom prst="rect">
            <a:avLst/>
          </a:prstGeom>
          <a:solidFill>
            <a:srgbClr val="FF7135">
              <a:alpha val="7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userDrawn="1"/>
        </p:nvSpPr>
        <p:spPr>
          <a:xfrm>
            <a:off x="9524199" y="4343977"/>
            <a:ext cx="2667801" cy="2514023"/>
          </a:xfrm>
          <a:custGeom>
            <a:avLst/>
            <a:gdLst>
              <a:gd name="connsiteX0" fmla="*/ 1154692 w 2667801"/>
              <a:gd name="connsiteY0" fmla="*/ 0 h 2514023"/>
              <a:gd name="connsiteX1" fmla="*/ 2667801 w 2667801"/>
              <a:gd name="connsiteY1" fmla="*/ 694972 h 2514023"/>
              <a:gd name="connsiteX2" fmla="*/ 2667801 w 2667801"/>
              <a:gd name="connsiteY2" fmla="*/ 2514023 h 2514023"/>
              <a:gd name="connsiteX3" fmla="*/ 0 w 2667801"/>
              <a:gd name="connsiteY3" fmla="*/ 2514023 h 2514023"/>
            </a:gdLst>
            <a:ahLst/>
            <a:cxnLst>
              <a:cxn ang="0">
                <a:pos x="connsiteX0" y="connsiteY0"/>
              </a:cxn>
              <a:cxn ang="0">
                <a:pos x="connsiteX1" y="connsiteY1"/>
              </a:cxn>
              <a:cxn ang="0">
                <a:pos x="connsiteX2" y="connsiteY2"/>
              </a:cxn>
              <a:cxn ang="0">
                <a:pos x="connsiteX3" y="connsiteY3"/>
              </a:cxn>
            </a:cxnLst>
            <a:rect l="l" t="t" r="r" b="b"/>
            <a:pathLst>
              <a:path w="2667801" h="2514023">
                <a:moveTo>
                  <a:pt x="1154692" y="0"/>
                </a:moveTo>
                <a:lnTo>
                  <a:pt x="2667801" y="694972"/>
                </a:lnTo>
                <a:lnTo>
                  <a:pt x="2667801" y="2514023"/>
                </a:lnTo>
                <a:lnTo>
                  <a:pt x="0" y="2514023"/>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Tree>
    <p:extLst>
      <p:ext uri="{BB962C8B-B14F-4D97-AF65-F5344CB8AC3E}">
        <p14:creationId xmlns:p14="http://schemas.microsoft.com/office/powerpoint/2010/main" val="70467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512699"/>
          </a:xfrm>
        </p:spPr>
        <p:txBody>
          <a:bodyPr>
            <a:normAutofit/>
          </a:bodyPr>
          <a:lstStyle>
            <a:lvl1pPr>
              <a:defRPr sz="2800">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
        <p:nvSpPr>
          <p:cNvPr id="13" name="任意多边形 12"/>
          <p:cNvSpPr/>
          <p:nvPr userDrawn="1"/>
        </p:nvSpPr>
        <p:spPr>
          <a:xfrm rot="1799869" flipV="1">
            <a:off x="-179350" y="5328708"/>
            <a:ext cx="665679" cy="665679"/>
          </a:xfrm>
          <a:custGeom>
            <a:avLst/>
            <a:gdLst>
              <a:gd name="connsiteX0" fmla="*/ 0 w 665679"/>
              <a:gd name="connsiteY0" fmla="*/ 665679 h 665679"/>
              <a:gd name="connsiteX1" fmla="*/ 665679 w 665679"/>
              <a:gd name="connsiteY1" fmla="*/ 665679 h 665679"/>
              <a:gd name="connsiteX2" fmla="*/ 665679 w 665679"/>
              <a:gd name="connsiteY2" fmla="*/ 0 h 665679"/>
              <a:gd name="connsiteX3" fmla="*/ 347756 w 665679"/>
              <a:gd name="connsiteY3" fmla="*/ 0 h 665679"/>
              <a:gd name="connsiteX4" fmla="*/ 0 w 665679"/>
              <a:gd name="connsiteY4" fmla="*/ 602384 h 665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679" h="665679">
                <a:moveTo>
                  <a:pt x="0" y="665679"/>
                </a:moveTo>
                <a:lnTo>
                  <a:pt x="665679" y="665679"/>
                </a:lnTo>
                <a:lnTo>
                  <a:pt x="665679" y="0"/>
                </a:lnTo>
                <a:lnTo>
                  <a:pt x="347756" y="0"/>
                </a:lnTo>
                <a:lnTo>
                  <a:pt x="0" y="602384"/>
                </a:lnTo>
                <a:close/>
              </a:path>
            </a:pathLst>
          </a:custGeom>
          <a:solidFill>
            <a:srgbClr val="FF7135">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9" name="矩形 8"/>
          <p:cNvSpPr/>
          <p:nvPr userDrawn="1"/>
        </p:nvSpPr>
        <p:spPr>
          <a:xfrm rot="20484495" flipV="1">
            <a:off x="263367" y="841963"/>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13"/>
          <p:cNvSpPr/>
          <p:nvPr userDrawn="1"/>
        </p:nvSpPr>
        <p:spPr>
          <a:xfrm rot="20110002">
            <a:off x="-130619" y="5584572"/>
            <a:ext cx="1469769" cy="1658754"/>
          </a:xfrm>
          <a:custGeom>
            <a:avLst/>
            <a:gdLst>
              <a:gd name="connsiteX0" fmla="*/ 1469769 w 1469769"/>
              <a:gd name="connsiteY0" fmla="*/ 0 h 1658754"/>
              <a:gd name="connsiteX1" fmla="*/ 1469769 w 1469769"/>
              <a:gd name="connsiteY1" fmla="*/ 1658754 h 1658754"/>
              <a:gd name="connsiteX2" fmla="*/ 0 w 1469769"/>
              <a:gd name="connsiteY2" fmla="*/ 978589 h 1658754"/>
              <a:gd name="connsiteX3" fmla="*/ 452862 w 1469769"/>
              <a:gd name="connsiteY3" fmla="*/ 0 h 1658754"/>
            </a:gdLst>
            <a:ahLst/>
            <a:cxnLst>
              <a:cxn ang="0">
                <a:pos x="connsiteX0" y="connsiteY0"/>
              </a:cxn>
              <a:cxn ang="0">
                <a:pos x="connsiteX1" y="connsiteY1"/>
              </a:cxn>
              <a:cxn ang="0">
                <a:pos x="connsiteX2" y="connsiteY2"/>
              </a:cxn>
              <a:cxn ang="0">
                <a:pos x="connsiteX3" y="connsiteY3"/>
              </a:cxn>
            </a:cxnLst>
            <a:rect l="l" t="t" r="r" b="b"/>
            <a:pathLst>
              <a:path w="1469769" h="1658754">
                <a:moveTo>
                  <a:pt x="1469769" y="0"/>
                </a:moveTo>
                <a:lnTo>
                  <a:pt x="1469769" y="1658754"/>
                </a:lnTo>
                <a:lnTo>
                  <a:pt x="0" y="978589"/>
                </a:lnTo>
                <a:lnTo>
                  <a:pt x="452862" y="0"/>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pic>
        <p:nvPicPr>
          <p:cNvPr id="12" name="图片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5848" y="5641848"/>
            <a:ext cx="1216152" cy="1216152"/>
          </a:xfrm>
          <a:prstGeom prst="rect">
            <a:avLst/>
          </a:prstGeom>
        </p:spPr>
      </p:pic>
    </p:spTree>
    <p:extLst>
      <p:ext uri="{BB962C8B-B14F-4D97-AF65-F5344CB8AC3E}">
        <p14:creationId xmlns:p14="http://schemas.microsoft.com/office/powerpoint/2010/main" val="269197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1_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512699"/>
          </a:xfrm>
        </p:spPr>
        <p:txBody>
          <a:bodyPr>
            <a:normAutofit/>
          </a:bodyPr>
          <a:lstStyle>
            <a:lvl1pPr>
              <a:defRPr sz="2800">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
        <p:nvSpPr>
          <p:cNvPr id="13" name="任意多边形 12"/>
          <p:cNvSpPr/>
          <p:nvPr userDrawn="1"/>
        </p:nvSpPr>
        <p:spPr>
          <a:xfrm rot="1799869" flipV="1">
            <a:off x="-179350" y="5328708"/>
            <a:ext cx="665679" cy="665679"/>
          </a:xfrm>
          <a:custGeom>
            <a:avLst/>
            <a:gdLst>
              <a:gd name="connsiteX0" fmla="*/ 0 w 665679"/>
              <a:gd name="connsiteY0" fmla="*/ 665679 h 665679"/>
              <a:gd name="connsiteX1" fmla="*/ 665679 w 665679"/>
              <a:gd name="connsiteY1" fmla="*/ 665679 h 665679"/>
              <a:gd name="connsiteX2" fmla="*/ 665679 w 665679"/>
              <a:gd name="connsiteY2" fmla="*/ 0 h 665679"/>
              <a:gd name="connsiteX3" fmla="*/ 347756 w 665679"/>
              <a:gd name="connsiteY3" fmla="*/ 0 h 665679"/>
              <a:gd name="connsiteX4" fmla="*/ 0 w 665679"/>
              <a:gd name="connsiteY4" fmla="*/ 602384 h 665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679" h="665679">
                <a:moveTo>
                  <a:pt x="0" y="665679"/>
                </a:moveTo>
                <a:lnTo>
                  <a:pt x="665679" y="665679"/>
                </a:lnTo>
                <a:lnTo>
                  <a:pt x="665679" y="0"/>
                </a:lnTo>
                <a:lnTo>
                  <a:pt x="347756" y="0"/>
                </a:lnTo>
                <a:lnTo>
                  <a:pt x="0" y="602384"/>
                </a:lnTo>
                <a:close/>
              </a:path>
            </a:pathLst>
          </a:custGeom>
          <a:solidFill>
            <a:srgbClr val="FF7135">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9" name="矩形 8"/>
          <p:cNvSpPr/>
          <p:nvPr userDrawn="1"/>
        </p:nvSpPr>
        <p:spPr>
          <a:xfrm rot="20484495" flipV="1">
            <a:off x="263367" y="841963"/>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13"/>
          <p:cNvSpPr/>
          <p:nvPr userDrawn="1"/>
        </p:nvSpPr>
        <p:spPr>
          <a:xfrm rot="20110002">
            <a:off x="-130619" y="5584572"/>
            <a:ext cx="1469769" cy="1658754"/>
          </a:xfrm>
          <a:custGeom>
            <a:avLst/>
            <a:gdLst>
              <a:gd name="connsiteX0" fmla="*/ 1469769 w 1469769"/>
              <a:gd name="connsiteY0" fmla="*/ 0 h 1658754"/>
              <a:gd name="connsiteX1" fmla="*/ 1469769 w 1469769"/>
              <a:gd name="connsiteY1" fmla="*/ 1658754 h 1658754"/>
              <a:gd name="connsiteX2" fmla="*/ 0 w 1469769"/>
              <a:gd name="connsiteY2" fmla="*/ 978589 h 1658754"/>
              <a:gd name="connsiteX3" fmla="*/ 452862 w 1469769"/>
              <a:gd name="connsiteY3" fmla="*/ 0 h 1658754"/>
            </a:gdLst>
            <a:ahLst/>
            <a:cxnLst>
              <a:cxn ang="0">
                <a:pos x="connsiteX0" y="connsiteY0"/>
              </a:cxn>
              <a:cxn ang="0">
                <a:pos x="connsiteX1" y="connsiteY1"/>
              </a:cxn>
              <a:cxn ang="0">
                <a:pos x="connsiteX2" y="connsiteY2"/>
              </a:cxn>
              <a:cxn ang="0">
                <a:pos x="connsiteX3" y="connsiteY3"/>
              </a:cxn>
            </a:cxnLst>
            <a:rect l="l" t="t" r="r" b="b"/>
            <a:pathLst>
              <a:path w="1469769" h="1658754">
                <a:moveTo>
                  <a:pt x="1469769" y="0"/>
                </a:moveTo>
                <a:lnTo>
                  <a:pt x="1469769" y="1658754"/>
                </a:lnTo>
                <a:lnTo>
                  <a:pt x="0" y="978589"/>
                </a:lnTo>
                <a:lnTo>
                  <a:pt x="452862" y="0"/>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Tree>
    <p:extLst>
      <p:ext uri="{BB962C8B-B14F-4D97-AF65-F5344CB8AC3E}">
        <p14:creationId xmlns:p14="http://schemas.microsoft.com/office/powerpoint/2010/main" val="356010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81A7E41A-6506-421D-A7A1-149363E7D1B9}" type="datetime1">
              <a:rPr lang="zh-CN" altLang="en-US" smtClean="0"/>
              <a:t>2023/2/6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2734601-0A6B-4052-9431-2AA78478AFEF}" type="slidenum">
              <a:rPr lang="zh-CN" altLang="en-US" smtClean="0"/>
              <a:t>‹#›</a:t>
            </a:fld>
            <a:endParaRPr lang="zh-CN" altLang="en-US"/>
          </a:p>
        </p:txBody>
      </p:sp>
    </p:spTree>
    <p:extLst>
      <p:ext uri="{BB962C8B-B14F-4D97-AF65-F5344CB8AC3E}">
        <p14:creationId xmlns:p14="http://schemas.microsoft.com/office/powerpoint/2010/main" val="1890978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ED1921-B1B1-4F2F-9E2F-1B0D938208A8}" type="datetimeFigureOut">
              <a:rPr lang="zh-CN" altLang="en-US" smtClean="0"/>
              <a:t>2023/2/6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D514B-02ED-4DCB-9CAD-94B6EED5C1B5}" type="slidenum">
              <a:rPr lang="zh-CN" altLang="en-US" smtClean="0"/>
              <a:t>‹#›</a:t>
            </a:fld>
            <a:endParaRPr lang="zh-CN" altLang="en-US"/>
          </a:p>
        </p:txBody>
      </p:sp>
      <p:pic>
        <p:nvPicPr>
          <p:cNvPr id="7" name="图片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676660" y="294126"/>
            <a:ext cx="2189340" cy="573980"/>
          </a:xfrm>
          <a:prstGeom prst="rect">
            <a:avLst/>
          </a:prstGeom>
        </p:spPr>
      </p:pic>
    </p:spTree>
    <p:extLst>
      <p:ext uri="{BB962C8B-B14F-4D97-AF65-F5344CB8AC3E}">
        <p14:creationId xmlns:p14="http://schemas.microsoft.com/office/powerpoint/2010/main" val="3153998761"/>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 id="214748365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906268" y="2671381"/>
            <a:ext cx="6379464" cy="757619"/>
          </a:xfrm>
        </p:spPr>
        <p:txBody>
          <a:bodyPr>
            <a:normAutofit/>
          </a:bodyPr>
          <a:lstStyle/>
          <a:p>
            <a:pPr algn="ctr"/>
            <a:r>
              <a:rPr lang="en-US" altLang="zh-CN" sz="3600" b="1" dirty="0">
                <a:latin typeface="Times New Roman" panose="02020603050405020304" pitchFamily="18" charset="0"/>
                <a:cs typeface="Times New Roman" panose="02020603050405020304" pitchFamily="18" charset="0"/>
              </a:rPr>
              <a:t>Part I General Questions</a:t>
            </a:r>
            <a:endParaRPr lang="zh-CN" alt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9877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23730"/>
            <a:ext cx="10924556" cy="5659609"/>
          </a:xfrm>
        </p:spPr>
        <p:txBody>
          <a:bodyPr>
            <a:normAutofit/>
          </a:bodyPr>
          <a:lstStyle/>
          <a:p>
            <a:pPr marL="0" indent="0">
              <a:spcAft>
                <a:spcPct val="50000"/>
              </a:spcAft>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介绍型问题回答模式：</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Can you tell me something about your...? </a:t>
            </a:r>
          </a:p>
          <a:p>
            <a:pPr>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 Are there…?</a:t>
            </a:r>
          </a:p>
          <a:p>
            <a:pPr>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 are you doing?</a:t>
            </a:r>
          </a:p>
          <a:p>
            <a:pPr marL="457200" indent="-457200">
              <a:spcAft>
                <a:spcPct val="50000"/>
              </a:spcAf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基本情况：近义替代或结构转换</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457200" indent="-457200">
              <a:spcAft>
                <a:spcPct val="50000"/>
              </a:spcAf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细节：对基本情况进行解释说明</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457200" indent="-457200">
              <a:spcAft>
                <a:spcPct val="50000"/>
              </a:spcAf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特点：强调其中最特别的元素</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457200" indent="-457200">
              <a:spcAft>
                <a:spcPct val="50000"/>
              </a:spcAf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举例：如有可能，举例说明</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412344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lnSpcReduction="10000"/>
          </a:bodyPr>
          <a:lstStyle/>
          <a:p>
            <a:pPr marL="0" indent="0">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基本情况：近义替代或结构转换</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r>
              <a:rPr lang="en-US" altLang="zh-CN" dirty="0">
                <a:latin typeface="Times New Roman" panose="02020603050405020304" pitchFamily="18" charset="0"/>
                <a:ea typeface="华文楷体" panose="02010600040101010101" pitchFamily="2" charset="-122"/>
                <a:cs typeface="Times New Roman" panose="02020603050405020304" pitchFamily="18" charset="0"/>
              </a:rPr>
              <a:t>Can you tell me something about your...?</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Sure. I’d love to share with you something about…</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 am afraid that this is a very complex issue, but I will try to make it clear.</a:t>
            </a:r>
          </a:p>
          <a:p>
            <a:r>
              <a:rPr lang="en-US" altLang="zh-CN" dirty="0">
                <a:latin typeface="Times New Roman" panose="02020603050405020304" pitchFamily="18" charset="0"/>
                <a:ea typeface="华文楷体" panose="02010600040101010101" pitchFamily="2" charset="-122"/>
                <a:cs typeface="Times New Roman" panose="02020603050405020304" pitchFamily="18" charset="0"/>
              </a:rPr>
              <a:t>Are there…?</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Sure thing.</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It’s hard to say yes or no.</a:t>
            </a:r>
          </a:p>
          <a:p>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 ?</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Let me think for a while.</a:t>
            </a:r>
          </a:p>
          <a:p>
            <a:pPr marL="514350" indent="-514350">
              <a:buFont typeface="+mj-lt"/>
              <a:buAutoNum type="arabicPeriod"/>
            </a:pPr>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I’d say…</a:t>
            </a:r>
          </a:p>
          <a:p>
            <a:pPr marL="514350" indent="-514350">
              <a:buFont typeface="+mj-lt"/>
              <a:buAutoNum type="arabicPeriod"/>
            </a:pPr>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I have to say/ admit…</a:t>
            </a:r>
          </a:p>
        </p:txBody>
      </p:sp>
    </p:spTree>
    <p:extLst>
      <p:ext uri="{BB962C8B-B14F-4D97-AF65-F5344CB8AC3E}">
        <p14:creationId xmlns:p14="http://schemas.microsoft.com/office/powerpoint/2010/main" val="274279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lnSpcReduction="10000"/>
          </a:bodyPr>
          <a:lstStyle/>
          <a:p>
            <a:pPr marL="0" indent="0">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细节：</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Generally/ Basically/ To be more exact, it is…/ there are…/ we have…/ I…</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For one thing/ On the one hand,… For another/ On the other hand, …</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A is B which C</a:t>
            </a:r>
          </a:p>
          <a:p>
            <a:pPr marL="0" indent="0" algn="just">
              <a:buNone/>
            </a:pP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gn="just">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特点</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One special thing about it is…</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The best/ most interesting/ most impressive/ most critical part of it is…</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 strikes me/ people most is…</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 am deeply impressed by…</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…enjoys high reputation for/ is famous for…</a:t>
            </a:r>
          </a:p>
        </p:txBody>
      </p:sp>
    </p:spTree>
    <p:extLst>
      <p:ext uri="{BB962C8B-B14F-4D97-AF65-F5344CB8AC3E}">
        <p14:creationId xmlns:p14="http://schemas.microsoft.com/office/powerpoint/2010/main" val="2204126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举例</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For example, …/ For instance, …</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…like/ such as…</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 You just can’t name all of them/ Just to name a few. </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 can never forget/ People can still remember that…</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A case in point is that…</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 can illustrate this perfectly with an example. </a:t>
            </a:r>
          </a:p>
        </p:txBody>
      </p:sp>
    </p:spTree>
    <p:extLst>
      <p:ext uri="{BB962C8B-B14F-4D97-AF65-F5344CB8AC3E}">
        <p14:creationId xmlns:p14="http://schemas.microsoft.com/office/powerpoint/2010/main" val="2711939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900" b="1" dirty="0">
                <a:latin typeface="Times New Roman" panose="02020603050405020304" pitchFamily="18" charset="0"/>
                <a:ea typeface="华文楷体" panose="02010600040101010101" pitchFamily="2" charset="-122"/>
                <a:cs typeface="Times New Roman" panose="02020603050405020304" pitchFamily="18" charset="0"/>
              </a:rPr>
              <a:t>Exercise 1: </a:t>
            </a:r>
          </a:p>
          <a:p>
            <a:pPr marL="0" indent="0" algn="just">
              <a:buNone/>
            </a:pPr>
            <a:r>
              <a:rPr lang="en-US" altLang="zh-CN" dirty="0">
                <a:latin typeface="Times New Roman" panose="02020603050405020304" pitchFamily="18" charset="0"/>
                <a:cs typeface="Times New Roman" panose="02020603050405020304" pitchFamily="18" charset="0"/>
              </a:rPr>
              <a:t>Can you tell me something about your family?</a:t>
            </a:r>
          </a:p>
          <a:p>
            <a:pPr algn="just"/>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（基本情况）</a:t>
            </a: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Sure. I’d love to share with you something about my family. </a:t>
            </a:r>
          </a:p>
          <a:p>
            <a:pPr lvl="0" algn="just"/>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（细节）</a:t>
            </a: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Basically, there are four people in my family. My father is an engineer whose job is high-speed railway construction, my mother works as a teacher in a local university and my sister is still a child who stays in the kindergarten. </a:t>
            </a:r>
            <a:endParaRPr lang="zh-CN" altLang="zh-CN" dirty="0">
              <a:latin typeface="Times New Roman" panose="02020603050405020304" pitchFamily="18" charset="0"/>
              <a:ea typeface="华文楷体" panose="02010600040101010101" pitchFamily="2" charset="-122"/>
              <a:cs typeface="Times New Roman" panose="02020603050405020304" pitchFamily="18" charset="0"/>
            </a:endParaRPr>
          </a:p>
          <a:p>
            <a:pPr lvl="0" algn="just"/>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（特点）</a:t>
            </a: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One special thing about my family is that my parents, especially my father treats me more as his friend than as his kid. So we get along really well with each other. </a:t>
            </a:r>
            <a:endParaRPr lang="en-US" altLang="zh-CN" sz="2900" b="1"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20732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400" b="1" dirty="0">
                <a:latin typeface="Times New Roman" panose="02020603050405020304" pitchFamily="18" charset="0"/>
                <a:ea typeface="华文楷体" panose="02010600040101010101" pitchFamily="2" charset="-122"/>
                <a:cs typeface="Times New Roman" panose="02020603050405020304" pitchFamily="18" charset="0"/>
              </a:rPr>
              <a:t>Exercise 2: </a:t>
            </a:r>
          </a:p>
          <a:p>
            <a:pPr marL="0" indent="0" algn="just">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Can you tell me something about your hometown?</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lvl="0"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（基本情况） </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Sure. I’d love to share with you something about my hometown. </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（细节）</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I was born and brought up in Changsha, which is the capital city of Hunan Province. On the one hand, Changsha is a city which has a long history of 2000 years. Therefore, it’s easy for people to find a great many historical sites to visit. On the other hand, my hometown is a very modern city with about 7 million people. So it’s not surprising at all for people to see skyscrapers, beautiful avenues, various art </a:t>
            </a:r>
            <a:r>
              <a:rPr lang="en-US" altLang="zh-CN" sz="2400" dirty="0" err="1">
                <a:latin typeface="Times New Roman" panose="02020603050405020304" pitchFamily="18" charset="0"/>
                <a:ea typeface="华文楷体" panose="02010600040101010101" pitchFamily="2" charset="-122"/>
                <a:cs typeface="Times New Roman" panose="02020603050405020304" pitchFamily="18" charset="0"/>
              </a:rPr>
              <a:t>centres</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 and citizens dressed in the latest fashion. </a:t>
            </a: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（特点）</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My hometown is extremely famous for the </a:t>
            </a:r>
            <a:r>
              <a:rPr lang="en-US" altLang="zh-CN" sz="2400" dirty="0" err="1">
                <a:latin typeface="Times New Roman" panose="02020603050405020304" pitchFamily="18" charset="0"/>
                <a:ea typeface="华文楷体" panose="02010600040101010101" pitchFamily="2" charset="-122"/>
                <a:cs typeface="Times New Roman" panose="02020603050405020304" pitchFamily="18" charset="0"/>
              </a:rPr>
              <a:t>Yuelu</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 Mountain, the Tangerine Island, the Hunan cuisine, the Hunan embroidery and the TV </a:t>
            </a:r>
            <a:r>
              <a:rPr lang="en-US" altLang="zh-CN" sz="2400" dirty="0" err="1">
                <a:latin typeface="Times New Roman" panose="02020603050405020304" pitchFamily="18" charset="0"/>
                <a:ea typeface="华文楷体" panose="02010600040101010101" pitchFamily="2" charset="-122"/>
                <a:cs typeface="Times New Roman" panose="02020603050405020304" pitchFamily="18" charset="0"/>
              </a:rPr>
              <a:t>programmes</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 I am sure you will fall in love with my hometown once you have the opportunity to visit it. </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nSpc>
                <a:spcPct val="120000"/>
              </a:lnSpc>
              <a:spcAft>
                <a:spcPct val="50000"/>
              </a:spcAft>
              <a:buNone/>
            </a:pPr>
            <a:endParaRPr lang="en-US" altLang="zh-CN" sz="2900" b="1"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1347165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400" b="1" dirty="0">
                <a:latin typeface="Times New Roman" panose="02020603050405020304" pitchFamily="18" charset="0"/>
                <a:ea typeface="华文楷体" panose="02010600040101010101" pitchFamily="2" charset="-122"/>
                <a:cs typeface="Times New Roman" panose="02020603050405020304" pitchFamily="18" charset="0"/>
              </a:rPr>
              <a:t>Exercise 3: </a:t>
            </a:r>
          </a:p>
          <a:p>
            <a:pPr marL="0" indent="0">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What’s the weather like in your city?</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（基本情况）</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I am afraid this is a very complex issue, but I will try to make it clear. </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lvl="0"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（细节）</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Generally, we have very different weather in four seasons. In spring, it’s warm and wet. However, it rains or rather drizzles continuously, sometimes for half a month. In summer, it’s burning hot as the temperature often rises to 40 degrees. Autumn is well recognized as the most comfortable season for it’s neither hot nor humid. Winter </a:t>
            </a:r>
            <a:r>
              <a:rPr lang="en-US" altLang="zh-CN" sz="2400">
                <a:latin typeface="Times New Roman" panose="02020603050405020304" pitchFamily="18" charset="0"/>
                <a:ea typeface="华文楷体" panose="02010600040101010101" pitchFamily="2" charset="-122"/>
                <a:cs typeface="Times New Roman" panose="02020603050405020304" pitchFamily="18" charset="0"/>
              </a:rPr>
              <a:t>is cold, </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but it seldom snows. </a:t>
            </a:r>
          </a:p>
          <a:p>
            <a:pPr lvl="0"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（特点）</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What strikes people most is that the weather in my city tends to change pretty quickly. For instance, you may wear a T-shirt for a couple of days before you put on a thick coat. The local people get used to the weather while the newcomers normally find it hard to be pleased. </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270081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b="1" dirty="0">
                <a:latin typeface="Times New Roman" panose="02020603050405020304" pitchFamily="18" charset="0"/>
                <a:ea typeface="华文楷体" panose="02010600040101010101" pitchFamily="2" charset="-122"/>
                <a:cs typeface="Times New Roman" panose="02020603050405020304" pitchFamily="18" charset="0"/>
              </a:rPr>
              <a:t>Exercise 4: </a:t>
            </a:r>
          </a:p>
          <a:p>
            <a:pPr marL="0" indent="0" algn="just">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What are the most popular music types in your country?</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（基本情况）</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I’d say there are a couple of music types that are rather popular.</a:t>
            </a: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（细节）</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The most popular type is definitely pop music, which most young people prefer. Nevertheless, the old generation are fond of national music or traditional operas like Beijing opera. </a:t>
            </a: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（特点）</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The most interesting part is that more and more young people take to art music as they begin to see the beauty of operas or bel cantos.</a:t>
            </a: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（举例）</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People can still remember what a smash hit the TV </a:t>
            </a:r>
            <a:r>
              <a:rPr lang="en-US" altLang="zh-CN" sz="2400" dirty="0" err="1">
                <a:latin typeface="Times New Roman" panose="02020603050405020304" pitchFamily="18" charset="0"/>
                <a:ea typeface="华文楷体" panose="02010600040101010101" pitchFamily="2" charset="-122"/>
                <a:cs typeface="Times New Roman" panose="02020603050405020304" pitchFamily="18" charset="0"/>
              </a:rPr>
              <a:t>programme</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 Super Vocal was across the country a couple of year ago. </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nSpc>
                <a:spcPct val="120000"/>
              </a:lnSpc>
              <a:spcAft>
                <a:spcPct val="50000"/>
              </a:spcAft>
              <a:buNone/>
            </a:pPr>
            <a:endParaRPr lang="en-US" altLang="zh-CN" sz="2900" b="1"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40580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400" b="1" dirty="0">
                <a:latin typeface="Times New Roman" panose="02020603050405020304" pitchFamily="18" charset="0"/>
                <a:ea typeface="华文楷体" panose="02010600040101010101" pitchFamily="2" charset="-122"/>
                <a:cs typeface="Times New Roman" panose="02020603050405020304" pitchFamily="18" charset="0"/>
              </a:rPr>
              <a:t>Exercise 5: </a:t>
            </a:r>
          </a:p>
          <a:p>
            <a:pPr marL="0" indent="0">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Has the countryside changed a lot in the last few years?</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（基本情况）</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I have to admit that the countryside has experienced a huge change. </a:t>
            </a: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（细节）</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For one thing, the public infrastructure has been improved tremendously, esp. the road system, which makes it a lot easier for people to live, work and travel to other places. For another, more and more people have better housing condition quite similar to that in the city. </a:t>
            </a: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（特点）</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What strikes me most is that the people in the countryside have access to the Internet and therefore are able to sell their local specialties to every corner of the country on line. </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nSpc>
                <a:spcPct val="120000"/>
              </a:lnSpc>
              <a:spcAft>
                <a:spcPct val="50000"/>
              </a:spcAft>
              <a:buNone/>
            </a:pPr>
            <a:endParaRPr lang="en-US" altLang="zh-CN" sz="2900" b="1"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104527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400" b="1" dirty="0">
                <a:latin typeface="Times New Roman" panose="02020603050405020304" pitchFamily="18" charset="0"/>
                <a:ea typeface="华文楷体" panose="02010600040101010101" pitchFamily="2" charset="-122"/>
                <a:cs typeface="Times New Roman" panose="02020603050405020304" pitchFamily="18" charset="0"/>
              </a:rPr>
              <a:t>Exercise 6: </a:t>
            </a:r>
          </a:p>
          <a:p>
            <a:pPr marL="0" indent="0">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How have cell phones developed in the last few years?</a:t>
            </a:r>
            <a:endParaRPr lang="zh-CN" altLang="zh-CN" sz="2400" dirty="0">
              <a:latin typeface="Times New Roman" panose="02020603050405020304" pitchFamily="18" charset="0"/>
              <a:ea typeface="华文楷体" panose="02010600040101010101" pitchFamily="2" charset="-122"/>
              <a:cs typeface="Times New Roman" panose="02020603050405020304" pitchFamily="18" charset="0"/>
            </a:endParaRP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（基本情况） </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I have to say that I have seen remarkable development of cell phones in recent years. </a:t>
            </a: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（细节）</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On the one hand, phones have been getting smarter. The machine can be intelligent enough to remind you of things that can be easily neglected or even to answer your questions or solve your puzzles. On the other hand, phones have been becoming multi-functional. With a phone, you can do many things that you could have never imagined in the past, like paying bills, booking tickets, ordering food and watching TV </a:t>
            </a:r>
            <a:r>
              <a:rPr lang="en-US" altLang="zh-CN" sz="2400" dirty="0" err="1">
                <a:latin typeface="Times New Roman" panose="02020603050405020304" pitchFamily="18" charset="0"/>
                <a:ea typeface="华文楷体" panose="02010600040101010101" pitchFamily="2" charset="-122"/>
                <a:cs typeface="Times New Roman" panose="02020603050405020304" pitchFamily="18" charset="0"/>
              </a:rPr>
              <a:t>programmes</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 or films. You just can’t name all of them. </a:t>
            </a:r>
          </a:p>
          <a:p>
            <a:pPr algn="just"/>
            <a:r>
              <a:rPr lang="zh-CN" altLang="en-US" sz="2400" dirty="0">
                <a:latin typeface="Times New Roman" panose="02020603050405020304" pitchFamily="18" charset="0"/>
                <a:ea typeface="华文楷体" panose="02010600040101010101" pitchFamily="2" charset="-122"/>
                <a:cs typeface="Times New Roman" panose="02020603050405020304" pitchFamily="18" charset="0"/>
              </a:rPr>
              <a:t>（特点）</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What strikes me most is that mobile phones are getting faster with the support of the 5G technology. </a:t>
            </a:r>
            <a:r>
              <a:rPr lang="en-US" altLang="zh-CN" sz="2400">
                <a:latin typeface="Times New Roman" panose="02020603050405020304" pitchFamily="18" charset="0"/>
                <a:ea typeface="华文楷体" panose="02010600040101010101" pitchFamily="2" charset="-122"/>
                <a:cs typeface="Times New Roman" panose="02020603050405020304" pitchFamily="18" charset="0"/>
              </a:rPr>
              <a:t>While we had to wait patiently before an app was opened, we can get what we want instantly by a simple touch now. </a:t>
            </a:r>
          </a:p>
          <a:p>
            <a:pPr algn="just"/>
            <a:endParaRPr lang="en-US" altLang="zh-CN" sz="2400"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18069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4946374" cy="817632"/>
          </a:xfrm>
        </p:spPr>
        <p:txBody>
          <a:bodyPr>
            <a:normAutofit/>
          </a:bodyPr>
          <a:lstStyle/>
          <a:p>
            <a:pPr algn="just"/>
            <a:r>
              <a:rPr lang="en-US" altLang="zh-CN" sz="40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Question Range</a:t>
            </a:r>
            <a:endParaRPr lang="zh-CN" altLang="en-US" sz="40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838200" y="1262269"/>
            <a:ext cx="10515600" cy="4914693"/>
          </a:xfrm>
        </p:spPr>
        <p:txBody>
          <a:bodyPr>
            <a:normAutofit/>
          </a:bodyPr>
          <a:lstStyle/>
          <a:p>
            <a:pPr algn="ctr"/>
            <a:endParaRPr lang="en-US" altLang="zh-CN" sz="4000" dirty="0">
              <a:latin typeface="华文楷体" panose="02010600040101010101" pitchFamily="2" charset="-122"/>
              <a:ea typeface="华文楷体" panose="02010600040101010101" pitchFamily="2" charset="-122"/>
              <a:cs typeface="Times New Roman" panose="02020603050405020304" pitchFamily="18" charset="0"/>
            </a:endParaRPr>
          </a:p>
          <a:p>
            <a:pPr algn="just"/>
            <a:r>
              <a:rPr lang="zh-CN" altLang="en-US" sz="4000" dirty="0">
                <a:latin typeface="Times New Roman" panose="02020603050405020304" pitchFamily="18" charset="0"/>
                <a:ea typeface="华文楷体" panose="02010600040101010101" pitchFamily="2" charset="-122"/>
                <a:cs typeface="Times New Roman" panose="02020603050405020304" pitchFamily="18" charset="0"/>
              </a:rPr>
              <a:t>人 </a:t>
            </a:r>
            <a:r>
              <a:rPr lang="en-US" altLang="zh-CN" sz="4000" dirty="0">
                <a:latin typeface="Times New Roman" panose="02020603050405020304" pitchFamily="18" charset="0"/>
                <a:ea typeface="华文楷体" panose="02010600040101010101" pitchFamily="2" charset="-122"/>
                <a:cs typeface="Times New Roman" panose="02020603050405020304" pitchFamily="18" charset="0"/>
              </a:rPr>
              <a:t>(People)</a:t>
            </a:r>
          </a:p>
          <a:p>
            <a:pPr algn="just"/>
            <a:r>
              <a:rPr lang="zh-CN" altLang="en-US" sz="4000" dirty="0">
                <a:latin typeface="Times New Roman" panose="02020603050405020304" pitchFamily="18" charset="0"/>
                <a:ea typeface="华文楷体" panose="02010600040101010101" pitchFamily="2" charset="-122"/>
                <a:cs typeface="Times New Roman" panose="02020603050405020304" pitchFamily="18" charset="0"/>
              </a:rPr>
              <a:t>事 </a:t>
            </a:r>
            <a:r>
              <a:rPr lang="en-US" altLang="zh-CN" sz="4000" dirty="0">
                <a:latin typeface="Times New Roman" panose="02020603050405020304" pitchFamily="18" charset="0"/>
                <a:ea typeface="华文楷体" panose="02010600040101010101" pitchFamily="2" charset="-122"/>
                <a:cs typeface="Times New Roman" panose="02020603050405020304" pitchFamily="18" charset="0"/>
              </a:rPr>
              <a:t>(Event)</a:t>
            </a:r>
          </a:p>
          <a:p>
            <a:pPr algn="just"/>
            <a:r>
              <a:rPr lang="zh-CN" altLang="en-US" sz="4000" dirty="0">
                <a:latin typeface="Times New Roman" panose="02020603050405020304" pitchFamily="18" charset="0"/>
                <a:ea typeface="华文楷体" panose="02010600040101010101" pitchFamily="2" charset="-122"/>
                <a:cs typeface="Times New Roman" panose="02020603050405020304" pitchFamily="18" charset="0"/>
              </a:rPr>
              <a:t>地 </a:t>
            </a:r>
            <a:r>
              <a:rPr lang="en-US" altLang="zh-CN" sz="4000" dirty="0">
                <a:latin typeface="Times New Roman" panose="02020603050405020304" pitchFamily="18" charset="0"/>
                <a:ea typeface="华文楷体" panose="02010600040101010101" pitchFamily="2" charset="-122"/>
                <a:cs typeface="Times New Roman" panose="02020603050405020304" pitchFamily="18" charset="0"/>
              </a:rPr>
              <a:t>(Place)</a:t>
            </a:r>
          </a:p>
          <a:p>
            <a:pPr algn="just"/>
            <a:r>
              <a:rPr lang="zh-CN" altLang="en-US" sz="4000" dirty="0">
                <a:latin typeface="Times New Roman" panose="02020603050405020304" pitchFamily="18" charset="0"/>
                <a:ea typeface="华文楷体" panose="02010600040101010101" pitchFamily="2" charset="-122"/>
                <a:cs typeface="Times New Roman" panose="02020603050405020304" pitchFamily="18" charset="0"/>
              </a:rPr>
              <a:t>物 </a:t>
            </a:r>
            <a:r>
              <a:rPr lang="en-US" altLang="zh-CN" sz="4000" dirty="0">
                <a:latin typeface="Times New Roman" panose="02020603050405020304" pitchFamily="18" charset="0"/>
                <a:ea typeface="华文楷体" panose="02010600040101010101" pitchFamily="2" charset="-122"/>
                <a:cs typeface="Times New Roman" panose="02020603050405020304" pitchFamily="18" charset="0"/>
              </a:rPr>
              <a:t>(Object)</a:t>
            </a:r>
          </a:p>
          <a:p>
            <a:pPr algn="just"/>
            <a:r>
              <a:rPr lang="zh-CN" altLang="en-US" sz="4000" dirty="0">
                <a:latin typeface="Times New Roman" panose="02020603050405020304" pitchFamily="18" charset="0"/>
                <a:ea typeface="华文楷体" panose="02010600040101010101" pitchFamily="2" charset="-122"/>
                <a:cs typeface="Times New Roman" panose="02020603050405020304" pitchFamily="18" charset="0"/>
              </a:rPr>
              <a:t>念 </a:t>
            </a:r>
            <a:r>
              <a:rPr lang="en-US" altLang="zh-CN" sz="4000" dirty="0">
                <a:latin typeface="Times New Roman" panose="02020603050405020304" pitchFamily="18" charset="0"/>
                <a:ea typeface="华文楷体" panose="02010600040101010101" pitchFamily="2" charset="-122"/>
                <a:cs typeface="Times New Roman" panose="02020603050405020304" pitchFamily="18" charset="0"/>
              </a:rPr>
              <a:t>(Idea)</a:t>
            </a:r>
            <a:endParaRPr lang="zh-CN" altLang="en-US" sz="4400" dirty="0">
              <a:latin typeface="Times New Roman" panose="02020603050405020304" pitchFamily="18" charset="0"/>
              <a:ea typeface="华文楷体" panose="0201060004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400" b="1" dirty="0">
                <a:latin typeface="Times New Roman" panose="02020603050405020304" pitchFamily="18" charset="0"/>
                <a:ea typeface="华文楷体" panose="02010600040101010101" pitchFamily="2" charset="-122"/>
                <a:cs typeface="Times New Roman" panose="02020603050405020304" pitchFamily="18" charset="0"/>
              </a:rPr>
              <a:t>Exercise 7: </a:t>
            </a:r>
          </a:p>
          <a:p>
            <a:pPr marL="0" indent="0">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What kind of activities do the Chinese children take now?</a:t>
            </a:r>
          </a:p>
          <a:p>
            <a:pPr marL="0" indent="0">
              <a:lnSpc>
                <a:spcPct val="120000"/>
              </a:lnSpc>
              <a:spcAft>
                <a:spcPct val="50000"/>
              </a:spcAft>
              <a:buNone/>
            </a:pPr>
            <a:endParaRPr lang="en-US" altLang="zh-CN" sz="2900" b="1"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144873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gn="just">
              <a:lnSpc>
                <a:spcPct val="150000"/>
              </a:lnSpc>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喜好型问题：</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algn="just">
              <a:lnSpc>
                <a:spcPct val="150000"/>
              </a:lnSpc>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Do you prefer to...?</a:t>
            </a:r>
          </a:p>
          <a:p>
            <a:pPr algn="just">
              <a:lnSpc>
                <a:spcPct val="150000"/>
              </a:lnSpc>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What’s your </a:t>
            </a:r>
            <a:r>
              <a:rPr lang="en-US" altLang="zh-CN" dirty="0" err="1">
                <a:latin typeface="Times New Roman" panose="02020603050405020304" pitchFamily="18" charset="0"/>
                <a:ea typeface="华文楷体" panose="02010600040101010101" pitchFamily="2" charset="-122"/>
                <a:cs typeface="Times New Roman" panose="02020603050405020304" pitchFamily="18" charset="0"/>
              </a:rPr>
              <a:t>favourite</a:t>
            </a: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a:t>
            </a:r>
          </a:p>
          <a:p>
            <a:pPr algn="just">
              <a:lnSpc>
                <a:spcPct val="150000"/>
              </a:lnSpc>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 do Chinese like to do when...?</a:t>
            </a:r>
          </a:p>
        </p:txBody>
      </p:sp>
    </p:spTree>
    <p:extLst>
      <p:ext uri="{BB962C8B-B14F-4D97-AF65-F5344CB8AC3E}">
        <p14:creationId xmlns:p14="http://schemas.microsoft.com/office/powerpoint/2010/main" val="3322830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gn="just">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喜好型问题回答模式：</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algn="just"/>
            <a:r>
              <a:rPr lang="en-US" altLang="zh-CN" dirty="0">
                <a:latin typeface="Times New Roman" panose="02020603050405020304" pitchFamily="18" charset="0"/>
                <a:ea typeface="华文楷体" panose="02010600040101010101" pitchFamily="2" charset="-122"/>
                <a:cs typeface="Times New Roman" panose="02020603050405020304" pitchFamily="18" charset="0"/>
              </a:rPr>
              <a:t>Do you prefer to...?</a:t>
            </a:r>
          </a:p>
          <a:p>
            <a:pPr algn="just"/>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What’s your </a:t>
            </a:r>
            <a:r>
              <a:rPr lang="en-US" altLang="zh-CN" dirty="0" err="1">
                <a:latin typeface="Times New Roman" panose="02020603050405020304" pitchFamily="18" charset="0"/>
                <a:ea typeface="华文楷体" panose="02010600040101010101" pitchFamily="2" charset="-122"/>
                <a:cs typeface="Times New Roman" panose="02020603050405020304" pitchFamily="18" charset="0"/>
              </a:rPr>
              <a:t>favourite</a:t>
            </a: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a:t>
            </a:r>
          </a:p>
          <a:p>
            <a:pPr algn="just"/>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 do Chinese like to do when...?</a:t>
            </a:r>
          </a:p>
          <a:p>
            <a:pPr marL="0" indent="0" algn="just">
              <a:buNone/>
            </a:pP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lgn="jus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喜好：近义替代或结构转换</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lgn="jus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介绍（可选）：对喜好对象作简单介绍（如：最喜欢的电影、电视节目、书、杂志、手机应用软件等）</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lgn="jus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原因：说明原因</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lgn="jus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举例：如有可能，举例说明</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gn="just">
              <a:buNone/>
            </a:pP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01998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lnSpcReduction="10000"/>
          </a:bodyPr>
          <a:lstStyle/>
          <a:p>
            <a:pPr marL="0" indent="0" algn="just">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喜好：近义替代或结构转换</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lgn="jus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Honestly, I prefer…/ prefer to…</a:t>
            </a:r>
          </a:p>
          <a:p>
            <a:pPr marL="514350" indent="-514350" algn="jus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 go in for many things, esp. …</a:t>
            </a:r>
          </a:p>
          <a:p>
            <a:pPr marL="514350" indent="-514350" algn="jus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…that I like/ love/ am fond of/ take to most is definitely…</a:t>
            </a:r>
          </a:p>
          <a:p>
            <a:pPr marL="514350" indent="-514350" algn="jus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Well, it’s complicated/ it depends. But mostly, … prefer to/ tend to…</a:t>
            </a:r>
          </a:p>
          <a:p>
            <a:pPr marL="514350" indent="-514350" algn="jus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 seldom do…, but I never miss…</a:t>
            </a:r>
          </a:p>
          <a:p>
            <a:pPr marL="514350" indent="-514350" algn="jus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 can put many things/ people on my list, such as…, but I like/ love… most. </a:t>
            </a:r>
          </a:p>
          <a:p>
            <a:pPr marL="514350" indent="-514350" algn="just">
              <a:buAutoNum type="arabicPeriod"/>
            </a:pP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gn="just">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介绍（可选）：对喜好对象作简单介绍</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A is B that/ which/ who C</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 can be defined/ described as/ is well recognized as…</a:t>
            </a:r>
          </a:p>
          <a:p>
            <a:pPr marL="0" indent="0" algn="just">
              <a:buNone/>
            </a:pP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412993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fontScale="92500" lnSpcReduction="20000"/>
          </a:bodyPr>
          <a:lstStyle/>
          <a:p>
            <a:pPr marL="0" indent="0" algn="just">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原因：说明原因</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You know, … Besides, …</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For me, … is both… and…</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The reasons that I put it on top of my list are simple. Firstly/ First of all, … Secondly/ Then, …</a:t>
            </a:r>
          </a:p>
          <a:p>
            <a:pPr marL="514350" indent="-514350" algn="just">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Most people believe that… In addition, …</a:t>
            </a:r>
          </a:p>
          <a:p>
            <a:pPr marL="514350" indent="-514350" algn="just">
              <a:buFont typeface="+mj-lt"/>
              <a:buAutoNum type="arabicPeriod"/>
            </a:pP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gn="just">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举例：</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For example, …/ For instance, …</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…like/ such as…</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 You just can’t name all of them/ just to name a few. </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 can never forget/ People can still remember that…</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A case in point is that…</a:t>
            </a:r>
          </a:p>
          <a:p>
            <a:pPr marL="514350" indent="-514350">
              <a:buFont typeface="+mj-lt"/>
              <a:buAutoNum type="arabicPeriod"/>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I can illustrate this perfectly with an example.</a:t>
            </a:r>
          </a:p>
        </p:txBody>
      </p:sp>
    </p:spTree>
    <p:extLst>
      <p:ext uri="{BB962C8B-B14F-4D97-AF65-F5344CB8AC3E}">
        <p14:creationId xmlns:p14="http://schemas.microsoft.com/office/powerpoint/2010/main" val="909262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900" b="1" dirty="0">
                <a:latin typeface="Times New Roman" panose="02020603050405020304" pitchFamily="18" charset="0"/>
                <a:ea typeface="华文楷体" panose="02010600040101010101" pitchFamily="2" charset="-122"/>
                <a:cs typeface="Times New Roman" panose="02020603050405020304" pitchFamily="18" charset="0"/>
              </a:rPr>
              <a:t>Exercise 1: </a:t>
            </a:r>
          </a:p>
          <a:p>
            <a:pPr marL="0" indent="0" algn="just">
              <a:buNone/>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Do you prefer to live in a house or an apartment?</a:t>
            </a:r>
          </a:p>
        </p:txBody>
      </p:sp>
    </p:spTree>
    <p:extLst>
      <p:ext uri="{BB962C8B-B14F-4D97-AF65-F5344CB8AC3E}">
        <p14:creationId xmlns:p14="http://schemas.microsoft.com/office/powerpoint/2010/main" val="29222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900" b="1" dirty="0">
                <a:latin typeface="Times New Roman" panose="02020603050405020304" pitchFamily="18" charset="0"/>
                <a:ea typeface="华文楷体" panose="02010600040101010101" pitchFamily="2" charset="-122"/>
                <a:cs typeface="Times New Roman" panose="02020603050405020304" pitchFamily="18" charset="0"/>
              </a:rPr>
              <a:t>Exercise 2: </a:t>
            </a:r>
          </a:p>
          <a:p>
            <a:pPr marL="0" indent="0" algn="just">
              <a:buNone/>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 is your hobby? Why?</a:t>
            </a:r>
          </a:p>
        </p:txBody>
      </p:sp>
    </p:spTree>
    <p:extLst>
      <p:ext uri="{BB962C8B-B14F-4D97-AF65-F5344CB8AC3E}">
        <p14:creationId xmlns:p14="http://schemas.microsoft.com/office/powerpoint/2010/main" val="3810886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900" b="1" dirty="0">
                <a:latin typeface="Times New Roman" panose="02020603050405020304" pitchFamily="18" charset="0"/>
                <a:ea typeface="华文楷体" panose="02010600040101010101" pitchFamily="2" charset="-122"/>
                <a:cs typeface="Times New Roman" panose="02020603050405020304" pitchFamily="18" charset="0"/>
              </a:rPr>
              <a:t>Exercise 3: </a:t>
            </a:r>
          </a:p>
          <a:p>
            <a:pPr marL="0" indent="0" algn="just">
              <a:lnSpc>
                <a:spcPct val="100000"/>
              </a:lnSpc>
              <a:buNone/>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What’s your favorite TV </a:t>
            </a:r>
            <a:r>
              <a:rPr lang="en-US" altLang="zh-CN" dirty="0" err="1">
                <a:latin typeface="Times New Roman" panose="02020603050405020304" pitchFamily="18" charset="0"/>
                <a:ea typeface="华文楷体" panose="02010600040101010101" pitchFamily="2" charset="-122"/>
                <a:cs typeface="Times New Roman" panose="02020603050405020304" pitchFamily="18" charset="0"/>
              </a:rPr>
              <a:t>programme</a:t>
            </a: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a:t>
            </a:r>
            <a:endParaRPr lang="zh-CN" altLang="zh-CN"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3234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900" b="1" dirty="0">
                <a:latin typeface="Times New Roman" panose="02020603050405020304" pitchFamily="18" charset="0"/>
                <a:ea typeface="华文楷体" panose="02010600040101010101" pitchFamily="2" charset="-122"/>
                <a:cs typeface="Times New Roman" panose="02020603050405020304" pitchFamily="18" charset="0"/>
              </a:rPr>
              <a:t>Exercise 4: </a:t>
            </a:r>
          </a:p>
          <a:p>
            <a:pPr marL="0" indent="0" algn="just">
              <a:buNone/>
            </a:pPr>
            <a:r>
              <a:rPr lang="en-US" altLang="zh-CN" sz="3000" dirty="0">
                <a:latin typeface="Times New Roman" panose="02020603050405020304" pitchFamily="18" charset="0"/>
                <a:ea typeface="华文楷体" panose="02010600040101010101" pitchFamily="2" charset="-122"/>
                <a:cs typeface="Times New Roman" panose="02020603050405020304" pitchFamily="18" charset="0"/>
              </a:rPr>
              <a:t>What are your </a:t>
            </a:r>
            <a:r>
              <a:rPr lang="en-US" altLang="zh-CN" sz="3000" dirty="0" err="1">
                <a:latin typeface="Times New Roman" panose="02020603050405020304" pitchFamily="18" charset="0"/>
                <a:ea typeface="华文楷体" panose="02010600040101010101" pitchFamily="2" charset="-122"/>
                <a:cs typeface="Times New Roman" panose="02020603050405020304" pitchFamily="18" charset="0"/>
              </a:rPr>
              <a:t>favourite</a:t>
            </a:r>
            <a:r>
              <a:rPr lang="en-US" altLang="zh-CN" sz="3000" dirty="0">
                <a:latin typeface="Times New Roman" panose="02020603050405020304" pitchFamily="18" charset="0"/>
                <a:ea typeface="华文楷体" panose="02010600040101010101" pitchFamily="2" charset="-122"/>
                <a:cs typeface="Times New Roman" panose="02020603050405020304" pitchFamily="18" charset="0"/>
              </a:rPr>
              <a:t> wild animals?</a:t>
            </a:r>
          </a:p>
          <a:p>
            <a:pPr marL="0" indent="0">
              <a:lnSpc>
                <a:spcPct val="120000"/>
              </a:lnSpc>
              <a:spcAft>
                <a:spcPct val="50000"/>
              </a:spcAft>
              <a:buNone/>
            </a:pPr>
            <a:endParaRPr lang="en-US" altLang="zh-CN" sz="2900" b="1"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nSpc>
                <a:spcPct val="120000"/>
              </a:lnSpc>
              <a:spcAft>
                <a:spcPct val="50000"/>
              </a:spcAft>
              <a:buNone/>
            </a:pPr>
            <a:endParaRPr lang="en-US" altLang="zh-CN" sz="2900" b="1"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105498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900" b="1" dirty="0">
                <a:latin typeface="Times New Roman" panose="02020603050405020304" pitchFamily="18" charset="0"/>
                <a:ea typeface="华文楷体" panose="02010600040101010101" pitchFamily="2" charset="-122"/>
                <a:cs typeface="Times New Roman" panose="02020603050405020304" pitchFamily="18" charset="0"/>
              </a:rPr>
              <a:t>Exercise 5: </a:t>
            </a:r>
          </a:p>
          <a:p>
            <a:pPr marL="0" indent="0" algn="just">
              <a:buNone/>
            </a:pPr>
            <a:r>
              <a:rPr lang="en-US" altLang="zh-CN" sz="3000" dirty="0">
                <a:latin typeface="Times New Roman" panose="02020603050405020304" pitchFamily="18" charset="0"/>
                <a:ea typeface="华文楷体" panose="02010600040101010101" pitchFamily="2" charset="-122"/>
                <a:cs typeface="Times New Roman" panose="02020603050405020304" pitchFamily="18" charset="0"/>
              </a:rPr>
              <a:t>What’s your </a:t>
            </a:r>
            <a:r>
              <a:rPr lang="en-US" altLang="zh-CN" sz="3000" dirty="0" err="1">
                <a:latin typeface="Times New Roman" panose="02020603050405020304" pitchFamily="18" charset="0"/>
                <a:ea typeface="华文楷体" panose="02010600040101010101" pitchFamily="2" charset="-122"/>
                <a:cs typeface="Times New Roman" panose="02020603050405020304" pitchFamily="18" charset="0"/>
              </a:rPr>
              <a:t>favourite</a:t>
            </a:r>
            <a:r>
              <a:rPr lang="en-US" altLang="zh-CN" sz="3000" dirty="0">
                <a:latin typeface="Times New Roman" panose="02020603050405020304" pitchFamily="18" charset="0"/>
                <a:ea typeface="华文楷体" panose="02010600040101010101" pitchFamily="2" charset="-122"/>
                <a:cs typeface="Times New Roman" panose="02020603050405020304" pitchFamily="18" charset="0"/>
              </a:rPr>
              <a:t> food?</a:t>
            </a:r>
          </a:p>
          <a:p>
            <a:pPr marL="0" indent="0">
              <a:lnSpc>
                <a:spcPct val="120000"/>
              </a:lnSpc>
              <a:spcAft>
                <a:spcPct val="50000"/>
              </a:spcAft>
              <a:buNone/>
            </a:pPr>
            <a:endParaRPr lang="en-US" altLang="zh-CN" sz="2900" b="1"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845833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8" y="1023730"/>
            <a:ext cx="11113399" cy="5659609"/>
          </a:xfrm>
        </p:spPr>
        <p:txBody>
          <a:bodyPr>
            <a:normAutofit/>
          </a:bodyPr>
          <a:lstStyle/>
          <a:p>
            <a:pPr marL="0" indent="0" algn="just">
              <a:lnSpc>
                <a:spcPct val="120000"/>
              </a:lnSpc>
              <a:buNone/>
            </a:pPr>
            <a:r>
              <a:rPr lang="en-US" altLang="zh-CN" b="1" dirty="0">
                <a:latin typeface="Times New Roman" panose="02020603050405020304" pitchFamily="18" charset="0"/>
                <a:ea typeface="华文楷体" panose="02010600040101010101" pitchFamily="2" charset="-122"/>
                <a:cs typeface="Times New Roman" panose="02020603050405020304" pitchFamily="18" charset="0"/>
              </a:rPr>
              <a:t>1. Warm-up questions:</a:t>
            </a:r>
          </a:p>
          <a:p>
            <a:pPr algn="just">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What’s your name? or: May I know your name?</a:t>
            </a:r>
          </a:p>
          <a:p>
            <a:pPr algn="just">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What’s you full name? or:  Can you tell me your full name, please? </a:t>
            </a:r>
          </a:p>
          <a:p>
            <a:pPr algn="just">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How shall I call you?          </a:t>
            </a:r>
          </a:p>
          <a:p>
            <a:pPr algn="just">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Can I see your ID card please?</a:t>
            </a:r>
          </a:p>
          <a:p>
            <a:pPr marL="0" indent="0">
              <a:spcAft>
                <a:spcPct val="50000"/>
              </a:spcAft>
              <a:buNone/>
            </a:pPr>
            <a:endParaRPr lang="en-US" altLang="zh-CN" sz="2900"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81147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a:bodyPr>
          <a:lstStyle/>
          <a:p>
            <a:pPr marL="0" indent="0">
              <a:lnSpc>
                <a:spcPct val="120000"/>
              </a:lnSpc>
              <a:spcAft>
                <a:spcPct val="50000"/>
              </a:spcAft>
              <a:buNone/>
            </a:pPr>
            <a:r>
              <a:rPr lang="en-US" altLang="zh-CN" sz="2900" b="1" dirty="0">
                <a:latin typeface="Times New Roman" panose="02020603050405020304" pitchFamily="18" charset="0"/>
                <a:ea typeface="华文楷体" panose="02010600040101010101" pitchFamily="2" charset="-122"/>
                <a:cs typeface="Times New Roman" panose="02020603050405020304" pitchFamily="18" charset="0"/>
              </a:rPr>
              <a:t>Exercise 6: </a:t>
            </a:r>
          </a:p>
          <a:p>
            <a:pPr marL="0" indent="0" algn="just">
              <a:buNone/>
            </a:pPr>
            <a:r>
              <a:rPr lang="en-US" altLang="zh-CN" sz="3000" dirty="0">
                <a:latin typeface="Times New Roman" panose="02020603050405020304" pitchFamily="18" charset="0"/>
                <a:ea typeface="华文楷体" panose="02010600040101010101" pitchFamily="2" charset="-122"/>
                <a:cs typeface="Times New Roman" panose="02020603050405020304" pitchFamily="18" charset="0"/>
              </a:rPr>
              <a:t>What pets do Chinese people like to keep?</a:t>
            </a:r>
          </a:p>
        </p:txBody>
      </p:sp>
    </p:spTree>
    <p:extLst>
      <p:ext uri="{BB962C8B-B14F-4D97-AF65-F5344CB8AC3E}">
        <p14:creationId xmlns:p14="http://schemas.microsoft.com/office/powerpoint/2010/main" val="1437555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23730"/>
            <a:ext cx="10924556" cy="5659609"/>
          </a:xfrm>
        </p:spPr>
        <p:txBody>
          <a:bodyPr>
            <a:normAutofit/>
          </a:bodyPr>
          <a:lstStyle/>
          <a:p>
            <a:pPr>
              <a:spcAft>
                <a:spcPct val="50000"/>
              </a:spcAft>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What’s your name? or: May I know your name?</a:t>
            </a:r>
          </a:p>
          <a:p>
            <a:pPr>
              <a:spcAft>
                <a:spcPct val="50000"/>
              </a:spcAft>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What’s you full name? or:  Can you tell me your full name, please? </a:t>
            </a:r>
          </a:p>
          <a:p>
            <a:pPr marL="514350" indent="-514350">
              <a:spcAft>
                <a:spcPct val="50000"/>
              </a:spcAft>
              <a:buFont typeface="+mj-lt"/>
              <a:buAutoNum type="arabicPeriod"/>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My name is Chen Yang, C-H-E-N Y-A-N-G, Chen Yang.</a:t>
            </a:r>
          </a:p>
          <a:p>
            <a:pPr marL="514350" indent="-514350">
              <a:spcAft>
                <a:spcPct val="50000"/>
              </a:spcAft>
              <a:buFont typeface="+mj-lt"/>
              <a:buAutoNum type="arabicPeriod"/>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You can call me Chen. </a:t>
            </a:r>
          </a:p>
          <a:p>
            <a:pPr>
              <a:spcAft>
                <a:spcPct val="50000"/>
              </a:spcAft>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How shall I call you?          </a:t>
            </a:r>
          </a:p>
          <a:p>
            <a:pPr marL="514350" indent="-514350">
              <a:spcAft>
                <a:spcPct val="50000"/>
              </a:spcAft>
              <a:buFont typeface="+mj-lt"/>
              <a:buAutoNum type="arabicPeriod"/>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My name is Chen Yang. Everyone calls Yang </a:t>
            </a:r>
            <a:r>
              <a:rPr lang="en-US" altLang="zh-CN" sz="2400" dirty="0" err="1">
                <a:latin typeface="Times New Roman" panose="02020603050405020304" pitchFamily="18" charset="0"/>
                <a:ea typeface="华文楷体" panose="02010600040101010101" pitchFamily="2" charset="-122"/>
                <a:cs typeface="Times New Roman" panose="02020603050405020304" pitchFamily="18" charset="0"/>
              </a:rPr>
              <a:t>Yang</a:t>
            </a: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 </a:t>
            </a:r>
          </a:p>
          <a:p>
            <a:pPr>
              <a:spcAft>
                <a:spcPct val="50000"/>
              </a:spcAft>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Can I see your ID card please?</a:t>
            </a:r>
          </a:p>
          <a:p>
            <a:pPr marL="514350" indent="-514350">
              <a:spcAft>
                <a:spcPct val="50000"/>
              </a:spcAft>
              <a:buFont typeface="+mj-lt"/>
              <a:buAutoNum type="arabicPeriod"/>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Sure. Here it is. </a:t>
            </a:r>
          </a:p>
          <a:p>
            <a:pPr marL="514350" indent="-514350">
              <a:spcAft>
                <a:spcPct val="50000"/>
              </a:spcAft>
              <a:buFont typeface="+mj-lt"/>
              <a:buAutoNum type="arabicPeriod"/>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Sure. Will the passport do?</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01964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03852"/>
            <a:ext cx="10924556" cy="5679487"/>
          </a:xfrm>
        </p:spPr>
        <p:txBody>
          <a:bodyPr>
            <a:normAutofit fontScale="77500" lnSpcReduction="20000"/>
          </a:bodyPr>
          <a:lstStyle/>
          <a:p>
            <a:pPr marL="0" indent="0">
              <a:lnSpc>
                <a:spcPct val="120000"/>
              </a:lnSpc>
              <a:spcAft>
                <a:spcPct val="50000"/>
              </a:spcAft>
              <a:buNone/>
            </a:pPr>
            <a:r>
              <a:rPr lang="en-US" altLang="zh-CN" sz="2900" b="1" dirty="0">
                <a:latin typeface="Times New Roman" panose="02020603050405020304" pitchFamily="18" charset="0"/>
                <a:ea typeface="华文楷体" panose="02010600040101010101" pitchFamily="2" charset="-122"/>
                <a:cs typeface="Times New Roman" panose="02020603050405020304" pitchFamily="18" charset="0"/>
              </a:rPr>
              <a:t>2. Specific questions:</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Do people in your country do…?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What type of …do you like/ dislike?</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What do you like about…?</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What do you dislike about…?</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What do you like/ dislike to do when…</a:t>
            </a:r>
            <a:r>
              <a:rPr lang="zh-CN" altLang="en-US" sz="2900" dirty="0">
                <a:latin typeface="Times New Roman" panose="02020603050405020304" pitchFamily="18" charset="0"/>
                <a:ea typeface="华文楷体" panose="02010600040101010101" pitchFamily="2" charset="-122"/>
                <a:cs typeface="Times New Roman" panose="02020603050405020304" pitchFamily="18" charset="0"/>
              </a:rPr>
              <a:t>？</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Is it easy/difficult/convenient/safe/dangerous to do…?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When did you first do …?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Did you do…when you were a child?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When did you last do …? / Tell me about your last …experience?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When and where do you…?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Do you like do…alone or with friends?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Do you prefer A or B? Why?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Do you think it’s necessary/important for children/schools to do…? </a:t>
            </a:r>
          </a:p>
          <a:p>
            <a:r>
              <a:rPr lang="en-US" altLang="zh-CN" sz="2900" dirty="0">
                <a:latin typeface="Times New Roman" panose="02020603050405020304" pitchFamily="18" charset="0"/>
                <a:ea typeface="华文楷体" panose="02010600040101010101" pitchFamily="2" charset="-122"/>
                <a:cs typeface="Times New Roman" panose="02020603050405020304" pitchFamily="18" charset="0"/>
              </a:rPr>
              <a:t>What do you think about..?</a:t>
            </a:r>
          </a:p>
          <a:p>
            <a:pPr marL="0" indent="0">
              <a:spcAft>
                <a:spcPct val="50000"/>
              </a:spcAft>
              <a:buNone/>
            </a:pPr>
            <a:endParaRPr lang="en-US" altLang="zh-CN" sz="2900"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401419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a:extLst>
              <a:ext uri="{FF2B5EF4-FFF2-40B4-BE49-F238E27FC236}">
                <a16:creationId xmlns:a16="http://schemas.microsoft.com/office/drawing/2014/main" id="{2815ECE6-F1D1-4809-993D-FB833D00BA35}"/>
              </a:ext>
            </a:extLst>
          </p:cNvPr>
          <p:cNvSpPr txBox="1">
            <a:spLocks noChangeArrowheads="1"/>
          </p:cNvSpPr>
          <p:nvPr/>
        </p:nvSpPr>
        <p:spPr bwMode="auto">
          <a:xfrm>
            <a:off x="1069181" y="344280"/>
            <a:ext cx="53292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32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2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25604" name="Group 4">
            <a:extLst>
              <a:ext uri="{FF2B5EF4-FFF2-40B4-BE49-F238E27FC236}">
                <a16:creationId xmlns:a16="http://schemas.microsoft.com/office/drawing/2014/main" id="{57AE874C-9899-4658-9F21-6A9EE2B14917}"/>
              </a:ext>
            </a:extLst>
          </p:cNvPr>
          <p:cNvGraphicFramePr>
            <a:graphicFrameLocks noGrp="1"/>
          </p:cNvGraphicFramePr>
          <p:nvPr>
            <p:extLst>
              <p:ext uri="{D42A27DB-BD31-4B8C-83A1-F6EECF244321}">
                <p14:modId xmlns:p14="http://schemas.microsoft.com/office/powerpoint/2010/main" val="1851541398"/>
              </p:ext>
            </p:extLst>
          </p:nvPr>
        </p:nvGraphicFramePr>
        <p:xfrm>
          <a:off x="1069181" y="1420500"/>
          <a:ext cx="10142158" cy="4771576"/>
        </p:xfrm>
        <a:graphic>
          <a:graphicData uri="http://schemas.openxmlformats.org/drawingml/2006/table">
            <a:tbl>
              <a:tblPr/>
              <a:tblGrid>
                <a:gridCol w="2535539">
                  <a:extLst>
                    <a:ext uri="{9D8B030D-6E8A-4147-A177-3AD203B41FA5}">
                      <a16:colId xmlns:a16="http://schemas.microsoft.com/office/drawing/2014/main" val="600750609"/>
                    </a:ext>
                  </a:extLst>
                </a:gridCol>
                <a:gridCol w="2539533">
                  <a:extLst>
                    <a:ext uri="{9D8B030D-6E8A-4147-A177-3AD203B41FA5}">
                      <a16:colId xmlns:a16="http://schemas.microsoft.com/office/drawing/2014/main" val="3980880254"/>
                    </a:ext>
                  </a:extLst>
                </a:gridCol>
                <a:gridCol w="2531547">
                  <a:extLst>
                    <a:ext uri="{9D8B030D-6E8A-4147-A177-3AD203B41FA5}">
                      <a16:colId xmlns:a16="http://schemas.microsoft.com/office/drawing/2014/main" val="1518555046"/>
                    </a:ext>
                  </a:extLst>
                </a:gridCol>
                <a:gridCol w="2535539">
                  <a:extLst>
                    <a:ext uri="{9D8B030D-6E8A-4147-A177-3AD203B41FA5}">
                      <a16:colId xmlns:a16="http://schemas.microsoft.com/office/drawing/2014/main" val="1938134105"/>
                    </a:ext>
                  </a:extLst>
                </a:gridCol>
              </a:tblGrid>
              <a:tr h="468506">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Your hometown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Your Studies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Your hobbies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Your home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4062508"/>
                  </a:ext>
                </a:extLst>
              </a:tr>
              <a:tr h="468506">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Your job</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Personal habits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Music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Sport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52060718"/>
                  </a:ext>
                </a:extLst>
              </a:tr>
              <a:tr h="468506">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Computer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Internet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Swimming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Cycling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1991549"/>
                  </a:ext>
                </a:extLst>
              </a:tr>
              <a:tr h="468506">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News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Drawing&amp;painting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Cooking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Parties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34970533"/>
                  </a:ext>
                </a:extLst>
              </a:tr>
              <a:tr h="468506">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Shopping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Birthdays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Reading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Writing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71465873"/>
                  </a:ext>
                </a:extLst>
              </a:tr>
              <a:tr h="809682">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Fruits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&amp; veggies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Weekend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Holidays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Travel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90560906"/>
                  </a:ext>
                </a:extLst>
              </a:tr>
              <a:tr h="809682">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Gifts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Communication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(phone, email)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Flowers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Advertisements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537805"/>
                  </a:ext>
                </a:extLst>
              </a:tr>
              <a:tr h="809682">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Newspapers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&amp;magazines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Transport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&amp; driving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Clothing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Films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695313"/>
                  </a:ext>
                </a:extLst>
              </a:tr>
            </a:tbl>
          </a:graphicData>
        </a:graphic>
      </p:graphicFrame>
      <p:sp>
        <p:nvSpPr>
          <p:cNvPr id="38963" name="Rectangle 51">
            <a:extLst>
              <a:ext uri="{FF2B5EF4-FFF2-40B4-BE49-F238E27FC236}">
                <a16:creationId xmlns:a16="http://schemas.microsoft.com/office/drawing/2014/main" id="{1001E063-0563-400B-8BEB-782677655103}"/>
              </a:ext>
            </a:extLst>
          </p:cNvPr>
          <p:cNvSpPr>
            <a:spLocks noChangeArrowheads="1"/>
          </p:cNvSpPr>
          <p:nvPr/>
        </p:nvSpPr>
        <p:spPr bwMode="auto">
          <a:xfrm>
            <a:off x="1524001" y="51620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23730"/>
            <a:ext cx="10924556" cy="5659609"/>
          </a:xfrm>
        </p:spPr>
        <p:txBody>
          <a:bodyPr>
            <a:normAutofit fontScale="32500" lnSpcReduction="20000"/>
          </a:bodyPr>
          <a:lstStyle/>
          <a:p>
            <a:pPr marL="0" indent="0">
              <a:lnSpc>
                <a:spcPct val="120000"/>
              </a:lnSpc>
              <a:spcAft>
                <a:spcPct val="50000"/>
              </a:spcAft>
              <a:buNone/>
            </a:pPr>
            <a:r>
              <a:rPr lang="zh-CN" altLang="en-US" sz="8000" b="1" dirty="0">
                <a:latin typeface="华文楷体" panose="02010600040101010101" pitchFamily="2" charset="-122"/>
                <a:ea typeface="华文楷体" panose="02010600040101010101" pitchFamily="2" charset="-122"/>
              </a:rPr>
              <a:t>注意事项：</a:t>
            </a:r>
            <a:endParaRPr lang="zh-CN" altLang="en-US" sz="8000" dirty="0">
              <a:latin typeface="华文楷体" panose="02010600040101010101" pitchFamily="2" charset="-122"/>
              <a:ea typeface="华文楷体" panose="02010600040101010101" pitchFamily="2" charset="-122"/>
            </a:endParaRPr>
          </a:p>
          <a:p>
            <a:pPr marL="457200" indent="-457200">
              <a:lnSpc>
                <a:spcPct val="120000"/>
              </a:lnSpc>
              <a:spcAft>
                <a:spcPct val="50000"/>
              </a:spcAft>
              <a:buFont typeface="+mj-lt"/>
              <a:buAutoNum type="arabicPeriod"/>
            </a:pPr>
            <a:r>
              <a:rPr lang="zh-CN" altLang="en-US" sz="8000" dirty="0">
                <a:latin typeface="华文楷体" panose="02010600040101010101" pitchFamily="2" charset="-122"/>
                <a:ea typeface="华文楷体" panose="02010600040101010101" pitchFamily="2" charset="-122"/>
              </a:rPr>
              <a:t>回答要自然，切忌背诵和明显使用模板</a:t>
            </a:r>
            <a:endParaRPr lang="en-US" altLang="zh-CN" sz="8000" dirty="0">
              <a:latin typeface="华文楷体" panose="02010600040101010101" pitchFamily="2" charset="-122"/>
              <a:ea typeface="华文楷体" panose="02010600040101010101" pitchFamily="2" charset="-122"/>
            </a:endParaRPr>
          </a:p>
          <a:p>
            <a:pPr marL="457200" indent="-457200">
              <a:lnSpc>
                <a:spcPct val="120000"/>
              </a:lnSpc>
              <a:spcAft>
                <a:spcPct val="50000"/>
              </a:spcAft>
              <a:buFont typeface="+mj-lt"/>
              <a:buAutoNum type="arabicPeriod"/>
            </a:pPr>
            <a:r>
              <a:rPr lang="zh-CN" altLang="en-US" sz="8000" dirty="0">
                <a:latin typeface="华文楷体" panose="02010600040101010101" pitchFamily="2" charset="-122"/>
                <a:ea typeface="华文楷体" panose="02010600040101010101" pitchFamily="2" charset="-122"/>
              </a:rPr>
              <a:t>回答不必过于系统和过于精准，但要有条理</a:t>
            </a:r>
            <a:endParaRPr lang="en-US" altLang="zh-CN" sz="8000" dirty="0">
              <a:latin typeface="华文楷体" panose="02010600040101010101" pitchFamily="2" charset="-122"/>
              <a:ea typeface="华文楷体" panose="02010600040101010101" pitchFamily="2" charset="-122"/>
            </a:endParaRPr>
          </a:p>
          <a:p>
            <a:pPr marL="457200" indent="-457200">
              <a:lnSpc>
                <a:spcPct val="120000"/>
              </a:lnSpc>
              <a:spcAft>
                <a:spcPct val="50000"/>
              </a:spcAft>
              <a:buFont typeface="+mj-lt"/>
              <a:buAutoNum type="arabicPeriod"/>
            </a:pPr>
            <a:r>
              <a:rPr lang="zh-CN" altLang="en-US" sz="8000" dirty="0">
                <a:latin typeface="华文楷体" panose="02010600040101010101" pitchFamily="2" charset="-122"/>
                <a:ea typeface="华文楷体" panose="02010600040101010101" pitchFamily="2" charset="-122"/>
                <a:cs typeface="Times New Roman" panose="02020603050405020304" pitchFamily="18" charset="0"/>
              </a:rPr>
              <a:t>想到什么说什么，不用刻意使用难词和难句</a:t>
            </a:r>
            <a:endParaRPr lang="en-US" altLang="zh-CN" sz="8000" dirty="0">
              <a:latin typeface="华文楷体" panose="02010600040101010101" pitchFamily="2" charset="-122"/>
              <a:ea typeface="华文楷体" panose="02010600040101010101" pitchFamily="2" charset="-122"/>
              <a:cs typeface="Times New Roman" panose="02020603050405020304" pitchFamily="18" charset="0"/>
            </a:endParaRPr>
          </a:p>
          <a:p>
            <a:pPr marL="0" indent="0">
              <a:lnSpc>
                <a:spcPct val="120000"/>
              </a:lnSpc>
              <a:spcAft>
                <a:spcPct val="50000"/>
              </a:spcAft>
              <a:buNone/>
            </a:pPr>
            <a:r>
              <a:rPr lang="zh-CN" altLang="en-US" sz="8000" b="1" dirty="0">
                <a:latin typeface="华文楷体" panose="02010600040101010101" pitchFamily="2" charset="-122"/>
                <a:ea typeface="华文楷体" panose="02010600040101010101" pitchFamily="2" charset="-122"/>
              </a:rPr>
              <a:t>升级方法：</a:t>
            </a:r>
            <a:endParaRPr lang="zh-CN" altLang="en-US" sz="8000" dirty="0">
              <a:latin typeface="华文楷体" panose="02010600040101010101" pitchFamily="2" charset="-122"/>
              <a:ea typeface="华文楷体" panose="02010600040101010101" pitchFamily="2" charset="-122"/>
            </a:endParaRPr>
          </a:p>
          <a:p>
            <a:pPr marL="514350" indent="-514350">
              <a:lnSpc>
                <a:spcPct val="120000"/>
              </a:lnSpc>
              <a:spcAft>
                <a:spcPct val="50000"/>
              </a:spcAft>
              <a:buFont typeface="+mj-lt"/>
              <a:buAutoNum type="arabicPeriod"/>
            </a:pPr>
            <a:r>
              <a:rPr lang="zh-CN" altLang="en-US" sz="8000" dirty="0">
                <a:latin typeface="华文楷体" panose="02010600040101010101" pitchFamily="2" charset="-122"/>
                <a:ea typeface="华文楷体" panose="02010600040101010101" pitchFamily="2" charset="-122"/>
                <a:cs typeface="Times New Roman" panose="02020603050405020304" pitchFamily="18" charset="0"/>
              </a:rPr>
              <a:t>换方式回答问题，并进行一到两句的扩展（解释</a:t>
            </a:r>
            <a:r>
              <a:rPr lang="en-US" altLang="zh-CN" sz="8000" dirty="0">
                <a:latin typeface="华文楷体" panose="02010600040101010101" pitchFamily="2" charset="-122"/>
                <a:ea typeface="华文楷体" panose="02010600040101010101" pitchFamily="2" charset="-122"/>
                <a:cs typeface="Times New Roman" panose="02020603050405020304" pitchFamily="18" charset="0"/>
              </a:rPr>
              <a:t>+</a:t>
            </a:r>
            <a:r>
              <a:rPr lang="zh-CN" altLang="en-US" sz="8000" dirty="0">
                <a:latin typeface="华文楷体" panose="02010600040101010101" pitchFamily="2" charset="-122"/>
                <a:ea typeface="华文楷体" panose="02010600040101010101" pitchFamily="2" charset="-122"/>
                <a:cs typeface="Times New Roman" panose="02020603050405020304" pitchFamily="18" charset="0"/>
              </a:rPr>
              <a:t>举例）</a:t>
            </a:r>
            <a:endParaRPr lang="en-US" altLang="zh-CN" sz="8000" dirty="0">
              <a:latin typeface="华文楷体" panose="02010600040101010101" pitchFamily="2" charset="-122"/>
              <a:ea typeface="华文楷体" panose="02010600040101010101" pitchFamily="2" charset="-122"/>
              <a:cs typeface="Times New Roman" panose="02020603050405020304" pitchFamily="18" charset="0"/>
            </a:endParaRPr>
          </a:p>
          <a:p>
            <a:pPr marL="514350" indent="-514350">
              <a:lnSpc>
                <a:spcPct val="120000"/>
              </a:lnSpc>
              <a:spcAft>
                <a:spcPct val="50000"/>
              </a:spcAft>
              <a:buFont typeface="+mj-lt"/>
              <a:buAutoNum type="arabicPeriod"/>
            </a:pPr>
            <a:r>
              <a:rPr lang="zh-CN" altLang="en-US" sz="8000" dirty="0">
                <a:latin typeface="华文楷体" panose="02010600040101010101" pitchFamily="2" charset="-122"/>
                <a:ea typeface="华文楷体" panose="02010600040101010101" pitchFamily="2" charset="-122"/>
                <a:cs typeface="Times New Roman" panose="02020603050405020304" pitchFamily="18" charset="0"/>
              </a:rPr>
              <a:t>合理利用停顿，对已背诵答案作词汇、结构等细微变化</a:t>
            </a:r>
            <a:endParaRPr lang="en-US" altLang="zh-CN" sz="8000" dirty="0">
              <a:latin typeface="华文楷体" panose="02010600040101010101" pitchFamily="2" charset="-122"/>
              <a:ea typeface="华文楷体" panose="02010600040101010101" pitchFamily="2" charset="-122"/>
              <a:cs typeface="Times New Roman" panose="02020603050405020304" pitchFamily="18" charset="0"/>
            </a:endParaRPr>
          </a:p>
          <a:p>
            <a:pPr marL="514350" indent="-514350">
              <a:lnSpc>
                <a:spcPct val="120000"/>
              </a:lnSpc>
              <a:spcAft>
                <a:spcPct val="50000"/>
              </a:spcAft>
              <a:buFont typeface="+mj-lt"/>
              <a:buAutoNum type="arabicPeriod"/>
            </a:pPr>
            <a:r>
              <a:rPr lang="zh-CN" altLang="en-US" sz="8000" dirty="0">
                <a:latin typeface="华文楷体" panose="02010600040101010101" pitchFamily="2" charset="-122"/>
                <a:ea typeface="华文楷体" panose="02010600040101010101" pitchFamily="2" charset="-122"/>
                <a:cs typeface="Times New Roman" panose="02020603050405020304" pitchFamily="18" charset="0"/>
              </a:rPr>
              <a:t>合理使用语气词，如：</a:t>
            </a:r>
            <a:r>
              <a:rPr lang="en-US" altLang="zh-CN" sz="8000" dirty="0">
                <a:latin typeface="华文楷体" panose="02010600040101010101" pitchFamily="2" charset="-122"/>
                <a:ea typeface="华文楷体" panose="02010600040101010101" pitchFamily="2" charset="-122"/>
                <a:cs typeface="Times New Roman" panose="02020603050405020304" pitchFamily="18" charset="0"/>
              </a:rPr>
              <a:t>well, you know, I believe, but...</a:t>
            </a:r>
            <a:endParaRPr lang="en-US" altLang="zh-CN" sz="4500" dirty="0">
              <a:latin typeface="华文楷体" panose="02010600040101010101" pitchFamily="2" charset="-122"/>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112601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23730"/>
            <a:ext cx="10924556" cy="5659609"/>
          </a:xfrm>
        </p:spPr>
        <p:txBody>
          <a:bodyPr>
            <a:normAutofit/>
          </a:bodyPr>
          <a:lstStyle/>
          <a:p>
            <a:pPr marL="0" indent="0">
              <a:lnSpc>
                <a:spcPct val="120000"/>
              </a:lnSpc>
              <a:spcAft>
                <a:spcPct val="50000"/>
              </a:spcAft>
              <a:buNone/>
            </a:pPr>
            <a:r>
              <a:rPr lang="zh-CN" altLang="en-US" b="1" dirty="0">
                <a:latin typeface="华文楷体" panose="02010600040101010101" pitchFamily="2" charset="-122"/>
                <a:ea typeface="华文楷体" panose="02010600040101010101" pitchFamily="2" charset="-122"/>
              </a:rPr>
              <a:t>问题基本类型：</a:t>
            </a:r>
            <a:endParaRPr lang="zh-CN" altLang="en-US" dirty="0">
              <a:latin typeface="华文楷体" panose="02010600040101010101" pitchFamily="2" charset="-122"/>
              <a:ea typeface="华文楷体" panose="02010600040101010101" pitchFamily="2" charset="-122"/>
            </a:endParaRPr>
          </a:p>
          <a:p>
            <a:pPr marL="457200" indent="-457200" algn="just">
              <a:lnSpc>
                <a:spcPct val="110000"/>
              </a:lnSpc>
              <a:spcAft>
                <a:spcPct val="50000"/>
              </a:spcAft>
              <a:buFont typeface="+mj-l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介绍型</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457200" indent="-457200" algn="just">
              <a:lnSpc>
                <a:spcPct val="110000"/>
              </a:lnSpc>
              <a:spcAft>
                <a:spcPct val="50000"/>
              </a:spcAft>
              <a:buFont typeface="+mj-l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喜好型</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457200" indent="-457200" algn="just">
              <a:lnSpc>
                <a:spcPct val="110000"/>
              </a:lnSpc>
              <a:spcAft>
                <a:spcPct val="50000"/>
              </a:spcAft>
              <a:buFont typeface="+mj-l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观点型</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457200" indent="-457200" algn="just">
              <a:lnSpc>
                <a:spcPct val="110000"/>
              </a:lnSpc>
              <a:spcAft>
                <a:spcPct val="50000"/>
              </a:spcAft>
              <a:buFont typeface="+mj-lt"/>
              <a:buAutoNum type="arabicPeriod"/>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经历型</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gn="just">
              <a:lnSpc>
                <a:spcPct val="110000"/>
              </a:lnSpc>
              <a:spcAft>
                <a:spcPct val="50000"/>
              </a:spcAft>
              <a:buNone/>
            </a:pPr>
            <a:r>
              <a:rPr lang="en-US" altLang="zh-CN" sz="2400" dirty="0">
                <a:latin typeface="Times New Roman" panose="02020603050405020304" pitchFamily="18" charset="0"/>
                <a:ea typeface="华文楷体" panose="02010600040101010101" pitchFamily="2" charset="-122"/>
                <a:cs typeface="Times New Roman" panose="02020603050405020304" pitchFamily="18" charset="0"/>
              </a:rPr>
              <a:t>      </a:t>
            </a:r>
          </a:p>
        </p:txBody>
      </p:sp>
    </p:spTree>
    <p:extLst>
      <p:ext uri="{BB962C8B-B14F-4D97-AF65-F5344CB8AC3E}">
        <p14:creationId xmlns:p14="http://schemas.microsoft.com/office/powerpoint/2010/main" val="138532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5079" y="174661"/>
            <a:ext cx="8584096" cy="678484"/>
          </a:xfrm>
        </p:spPr>
        <p:txBody>
          <a:bodyPr>
            <a:normAutofit/>
          </a:bodyPr>
          <a:lstStyle/>
          <a:p>
            <a:pPr>
              <a:spcBef>
                <a:spcPct val="50000"/>
              </a:spcBef>
            </a:pPr>
            <a:r>
              <a:rPr lang="en-US" altLang="zh-CN"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 General Questions</a:t>
            </a:r>
            <a:endParaRPr lang="zh-CN" altLang="en-US" sz="3600" b="1" dirty="0">
              <a:solidFill>
                <a:srgbClr val="FF713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EB02F413-DAF3-4A68-AC3E-2483F51B334E}"/>
              </a:ext>
            </a:extLst>
          </p:cNvPr>
          <p:cNvSpPr>
            <a:spLocks noGrp="1"/>
          </p:cNvSpPr>
          <p:nvPr>
            <p:ph idx="1"/>
          </p:nvPr>
        </p:nvSpPr>
        <p:spPr>
          <a:xfrm>
            <a:off x="565079" y="1023730"/>
            <a:ext cx="10924556" cy="5659609"/>
          </a:xfrm>
        </p:spPr>
        <p:txBody>
          <a:bodyPr>
            <a:normAutofit/>
          </a:bodyPr>
          <a:lstStyle/>
          <a:p>
            <a:pPr marL="0" indent="0">
              <a:spcAft>
                <a:spcPct val="50000"/>
              </a:spcAft>
              <a:buNone/>
            </a:pPr>
            <a:r>
              <a:rPr lang="zh-CN" altLang="en-US" dirty="0">
                <a:latin typeface="Times New Roman" panose="02020603050405020304" pitchFamily="18" charset="0"/>
                <a:ea typeface="华文楷体" panose="02010600040101010101" pitchFamily="2" charset="-122"/>
                <a:cs typeface="Times New Roman" panose="02020603050405020304" pitchFamily="18" charset="0"/>
              </a:rPr>
              <a:t>介绍型问题：</a:t>
            </a: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a:p>
            <a:pPr>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Can you tell me something about your...? </a:t>
            </a:r>
          </a:p>
          <a:p>
            <a:pPr>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 Are there…?</a:t>
            </a:r>
          </a:p>
          <a:p>
            <a:pPr>
              <a:spcAft>
                <a:spcPct val="50000"/>
              </a:spcAft>
            </a:pPr>
            <a:r>
              <a:rPr lang="en-US" altLang="zh-CN" dirty="0">
                <a:latin typeface="Times New Roman" panose="02020603050405020304" pitchFamily="18" charset="0"/>
                <a:ea typeface="华文楷体" panose="02010600040101010101" pitchFamily="2" charset="-122"/>
                <a:cs typeface="Times New Roman" panose="02020603050405020304" pitchFamily="18" charset="0"/>
              </a:rPr>
              <a:t>What… are you doing?</a:t>
            </a:r>
          </a:p>
          <a:p>
            <a:pPr marL="0" indent="0">
              <a:spcAft>
                <a:spcPct val="50000"/>
              </a:spcAft>
              <a:buNone/>
            </a:pPr>
            <a:endParaRPr lang="en-US" altLang="zh-CN" dirty="0">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18238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4243</TotalTime>
  <Words>2165</Words>
  <Application>Microsoft Office PowerPoint</Application>
  <PresentationFormat>宽屏</PresentationFormat>
  <Paragraphs>239</Paragraphs>
  <Slides>30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30</vt:i4>
      </vt:variant>
    </vt:vector>
  </HeadingPairs>
  <TitlesOfParts>
    <vt:vector size="36" baseType="lpstr">
      <vt:lpstr>华文楷体</vt:lpstr>
      <vt:lpstr>微软雅黑</vt:lpstr>
      <vt:lpstr>Arial</vt:lpstr>
      <vt:lpstr>Arial Black</vt:lpstr>
      <vt:lpstr>Times New Roman</vt:lpstr>
      <vt:lpstr>Office 主题​​</vt:lpstr>
      <vt:lpstr>Part I General Questions</vt:lpstr>
      <vt:lpstr>Question Range</vt:lpstr>
      <vt:lpstr>Part I General Questions</vt:lpstr>
      <vt:lpstr>Part I General Questions</vt:lpstr>
      <vt:lpstr>Part I General Questions</vt:lpstr>
      <vt:lpstr>PowerPoint 演示文稿</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lpstr>Part I General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课程标题</dc:title>
  <dc:creator>Windows 用户</dc:creator>
  <cp:lastModifiedBy>kyla888@163.com</cp:lastModifiedBy>
  <cp:revision>507</cp:revision>
  <dcterms:created xsi:type="dcterms:W3CDTF">2018-09-19T03:50:37Z</dcterms:created>
  <dcterms:modified xsi:type="dcterms:W3CDTF">2023-02-06T13:07:38Z</dcterms:modified>
</cp:coreProperties>
</file>