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85" r:id="rId2"/>
    <p:sldId id="691" r:id="rId3"/>
    <p:sldId id="690" r:id="rId4"/>
    <p:sldId id="697" r:id="rId5"/>
    <p:sldId id="696" r:id="rId6"/>
    <p:sldId id="664" r:id="rId7"/>
    <p:sldId id="708" r:id="rId8"/>
    <p:sldId id="743" r:id="rId9"/>
    <p:sldId id="744" r:id="rId10"/>
    <p:sldId id="787" r:id="rId11"/>
    <p:sldId id="751" r:id="rId12"/>
    <p:sldId id="752" r:id="rId13"/>
    <p:sldId id="786" r:id="rId14"/>
    <p:sldId id="750" r:id="rId15"/>
    <p:sldId id="737" r:id="rId16"/>
    <p:sldId id="727" r:id="rId17"/>
    <p:sldId id="729" r:id="rId18"/>
    <p:sldId id="733" r:id="rId19"/>
    <p:sldId id="735" r:id="rId20"/>
    <p:sldId id="739"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135"/>
    <a:srgbClr val="ED7D31"/>
    <a:srgbClr val="FF81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609" autoAdjust="0"/>
    <p:restoredTop sz="94660"/>
  </p:normalViewPr>
  <p:slideViewPr>
    <p:cSldViewPr snapToGrid="0">
      <p:cViewPr varScale="1">
        <p:scale>
          <a:sx n="64" d="100"/>
          <a:sy n="64" d="100"/>
        </p:scale>
        <p:origin x="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userDrawn="1"/>
        </p:nvSpPr>
        <p:spPr>
          <a:xfrm>
            <a:off x="2906268" y="2768346"/>
            <a:ext cx="6379464" cy="757619"/>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nvPr>
        </p:nvSpPr>
        <p:spPr>
          <a:xfrm>
            <a:off x="2915412" y="2768346"/>
            <a:ext cx="6379464" cy="757619"/>
          </a:xfrm>
        </p:spPr>
        <p:txBody>
          <a:bodyPr anchor="b">
            <a:normAutofit/>
          </a:bodyPr>
          <a:lstStyle>
            <a:lvl1pPr algn="ctr">
              <a:defRPr sz="4400">
                <a:solidFill>
                  <a:schemeClr val="bg1"/>
                </a:solidFill>
                <a:latin typeface="微软雅黑" panose="020B0503020204020204" pitchFamily="34" charset="-122"/>
                <a:ea typeface="微软雅黑" panose="020B0503020204020204" pitchFamily="34" charset="-122"/>
              </a:defRPr>
            </a:lvl1pPr>
          </a:lstStyle>
          <a:p>
            <a:r>
              <a:rPr lang="zh-CN" altLang="en-US" dirty="0"/>
              <a:t>课程标题</a:t>
            </a:r>
          </a:p>
        </p:txBody>
      </p:sp>
      <p:sp>
        <p:nvSpPr>
          <p:cNvPr id="3" name="副标题 2"/>
          <p:cNvSpPr>
            <a:spLocks noGrp="1"/>
          </p:cNvSpPr>
          <p:nvPr>
            <p:ph type="subTitle" idx="1" hasCustomPrompt="1"/>
          </p:nvPr>
        </p:nvSpPr>
        <p:spPr>
          <a:xfrm>
            <a:off x="5274564" y="3629470"/>
            <a:ext cx="1661160" cy="311594"/>
          </a:xfrm>
        </p:spPr>
        <p:txBody>
          <a:bodyPr>
            <a:normAutofit/>
          </a:bodyPr>
          <a:lstStyle>
            <a:lvl1pPr marL="0" indent="0" algn="ctr">
              <a:buNone/>
              <a:defRPr sz="1600">
                <a:solidFill>
                  <a:srgbClr val="FF7135"/>
                </a:solidFill>
                <a:latin typeface="微软雅黑" panose="020B0503020204020204" pitchFamily="34" charset="-122"/>
                <a:ea typeface="微软雅黑" panose="020B0503020204020204" pitchFamily="3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主讲人：</a:t>
            </a:r>
          </a:p>
        </p:txBody>
      </p:sp>
      <p:sp>
        <p:nvSpPr>
          <p:cNvPr id="18" name="任意多边形 17"/>
          <p:cNvSpPr/>
          <p:nvPr userDrawn="1"/>
        </p:nvSpPr>
        <p:spPr>
          <a:xfrm rot="20119839">
            <a:off x="-646395" y="-189523"/>
            <a:ext cx="2667801" cy="2514023"/>
          </a:xfrm>
          <a:custGeom>
            <a:avLst/>
            <a:gdLst>
              <a:gd name="connsiteX0" fmla="*/ 1154692 w 2667801"/>
              <a:gd name="connsiteY0" fmla="*/ 0 h 2514023"/>
              <a:gd name="connsiteX1" fmla="*/ 2667801 w 2667801"/>
              <a:gd name="connsiteY1" fmla="*/ 694972 h 2514023"/>
              <a:gd name="connsiteX2" fmla="*/ 2667801 w 2667801"/>
              <a:gd name="connsiteY2" fmla="*/ 2514023 h 2514023"/>
              <a:gd name="connsiteX3" fmla="*/ 0 w 2667801"/>
              <a:gd name="connsiteY3" fmla="*/ 2514023 h 2514023"/>
            </a:gdLst>
            <a:ahLst/>
            <a:cxnLst>
              <a:cxn ang="0">
                <a:pos x="connsiteX0" y="connsiteY0"/>
              </a:cxn>
              <a:cxn ang="0">
                <a:pos x="connsiteX1" y="connsiteY1"/>
              </a:cxn>
              <a:cxn ang="0">
                <a:pos x="connsiteX2" y="connsiteY2"/>
              </a:cxn>
              <a:cxn ang="0">
                <a:pos x="connsiteX3" y="connsiteY3"/>
              </a:cxn>
            </a:cxnLst>
            <a:rect l="l" t="t" r="r" b="b"/>
            <a:pathLst>
              <a:path w="2667801" h="2514023">
                <a:moveTo>
                  <a:pt x="1154692" y="0"/>
                </a:moveTo>
                <a:lnTo>
                  <a:pt x="2667801" y="694972"/>
                </a:lnTo>
                <a:lnTo>
                  <a:pt x="2667801" y="2514023"/>
                </a:lnTo>
                <a:lnTo>
                  <a:pt x="0" y="2514023"/>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任意多边形 18"/>
          <p:cNvSpPr/>
          <p:nvPr userDrawn="1"/>
        </p:nvSpPr>
        <p:spPr>
          <a:xfrm rot="20110002">
            <a:off x="-183482" y="5064858"/>
            <a:ext cx="2073976" cy="2336689"/>
          </a:xfrm>
          <a:custGeom>
            <a:avLst/>
            <a:gdLst>
              <a:gd name="connsiteX0" fmla="*/ 2073976 w 2073976"/>
              <a:gd name="connsiteY0" fmla="*/ 0 h 2336689"/>
              <a:gd name="connsiteX1" fmla="*/ 2073976 w 2073976"/>
              <a:gd name="connsiteY1" fmla="*/ 2336689 h 2336689"/>
              <a:gd name="connsiteX2" fmla="*/ 0 w 2073976"/>
              <a:gd name="connsiteY2" fmla="*/ 1376915 h 2336689"/>
              <a:gd name="connsiteX3" fmla="*/ 637196 w 2073976"/>
              <a:gd name="connsiteY3" fmla="*/ 0 h 2336689"/>
            </a:gdLst>
            <a:ahLst/>
            <a:cxnLst>
              <a:cxn ang="0">
                <a:pos x="connsiteX0" y="connsiteY0"/>
              </a:cxn>
              <a:cxn ang="0">
                <a:pos x="connsiteX1" y="connsiteY1"/>
              </a:cxn>
              <a:cxn ang="0">
                <a:pos x="connsiteX2" y="connsiteY2"/>
              </a:cxn>
              <a:cxn ang="0">
                <a:pos x="connsiteX3" y="connsiteY3"/>
              </a:cxn>
            </a:cxnLst>
            <a:rect l="l" t="t" r="r" b="b"/>
            <a:pathLst>
              <a:path w="2073976" h="2336689">
                <a:moveTo>
                  <a:pt x="2073976" y="0"/>
                </a:moveTo>
                <a:lnTo>
                  <a:pt x="2073976" y="2336689"/>
                </a:lnTo>
                <a:lnTo>
                  <a:pt x="0" y="1376915"/>
                </a:lnTo>
                <a:lnTo>
                  <a:pt x="637196" y="0"/>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 name="矩形 9"/>
          <p:cNvSpPr/>
          <p:nvPr userDrawn="1"/>
        </p:nvSpPr>
        <p:spPr>
          <a:xfrm rot="827395" flipV="1">
            <a:off x="648801" y="4189437"/>
            <a:ext cx="919814" cy="919814"/>
          </a:xfrm>
          <a:prstGeom prst="rect">
            <a:avLst/>
          </a:prstGeom>
          <a:solidFill>
            <a:srgbClr val="FF7135">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rot="827395" flipV="1">
            <a:off x="2946831" y="383749"/>
            <a:ext cx="670051" cy="670051"/>
          </a:xfrm>
          <a:prstGeom prst="rect">
            <a:avLst/>
          </a:prstGeom>
          <a:solidFill>
            <a:srgbClr val="FF7135">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rot="21185538" flipV="1">
            <a:off x="1799759" y="5930767"/>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rot="20686961" flipV="1">
            <a:off x="10937173" y="2346329"/>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nvSpPr>
        <p:spPr>
          <a:xfrm rot="18947510" flipV="1">
            <a:off x="11571934" y="3273941"/>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nvSpPr>
        <p:spPr>
          <a:xfrm rot="20008298" flipV="1">
            <a:off x="10312611" y="3721508"/>
            <a:ext cx="304226" cy="304226"/>
          </a:xfrm>
          <a:prstGeom prst="rect">
            <a:avLst/>
          </a:prstGeom>
          <a:solidFill>
            <a:srgbClr val="FF7135">
              <a:alpha val="7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userDrawn="1"/>
        </p:nvSpPr>
        <p:spPr>
          <a:xfrm>
            <a:off x="9524199" y="4343977"/>
            <a:ext cx="2667801" cy="2514023"/>
          </a:xfrm>
          <a:custGeom>
            <a:avLst/>
            <a:gdLst>
              <a:gd name="connsiteX0" fmla="*/ 1154692 w 2667801"/>
              <a:gd name="connsiteY0" fmla="*/ 0 h 2514023"/>
              <a:gd name="connsiteX1" fmla="*/ 2667801 w 2667801"/>
              <a:gd name="connsiteY1" fmla="*/ 694972 h 2514023"/>
              <a:gd name="connsiteX2" fmla="*/ 2667801 w 2667801"/>
              <a:gd name="connsiteY2" fmla="*/ 2514023 h 2514023"/>
              <a:gd name="connsiteX3" fmla="*/ 0 w 2667801"/>
              <a:gd name="connsiteY3" fmla="*/ 2514023 h 2514023"/>
            </a:gdLst>
            <a:ahLst/>
            <a:cxnLst>
              <a:cxn ang="0">
                <a:pos x="connsiteX0" y="connsiteY0"/>
              </a:cxn>
              <a:cxn ang="0">
                <a:pos x="connsiteX1" y="connsiteY1"/>
              </a:cxn>
              <a:cxn ang="0">
                <a:pos x="connsiteX2" y="connsiteY2"/>
              </a:cxn>
              <a:cxn ang="0">
                <a:pos x="connsiteX3" y="connsiteY3"/>
              </a:cxn>
            </a:cxnLst>
            <a:rect l="l" t="t" r="r" b="b"/>
            <a:pathLst>
              <a:path w="2667801" h="2514023">
                <a:moveTo>
                  <a:pt x="1154692" y="0"/>
                </a:moveTo>
                <a:lnTo>
                  <a:pt x="2667801" y="694972"/>
                </a:lnTo>
                <a:lnTo>
                  <a:pt x="2667801" y="2514023"/>
                </a:lnTo>
                <a:lnTo>
                  <a:pt x="0" y="2514023"/>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Tree>
    <p:extLst>
      <p:ext uri="{BB962C8B-B14F-4D97-AF65-F5344CB8AC3E}">
        <p14:creationId xmlns:p14="http://schemas.microsoft.com/office/powerpoint/2010/main" val="70467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512699"/>
          </a:xfrm>
        </p:spPr>
        <p:txBody>
          <a:bodyPr>
            <a:normAutofit/>
          </a:bodyPr>
          <a:lstStyle>
            <a:lvl1pPr>
              <a:defRPr sz="2800">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
        <p:nvSpPr>
          <p:cNvPr id="13" name="任意多边形 12"/>
          <p:cNvSpPr/>
          <p:nvPr userDrawn="1"/>
        </p:nvSpPr>
        <p:spPr>
          <a:xfrm rot="1799869" flipV="1">
            <a:off x="-179350" y="5328708"/>
            <a:ext cx="665679" cy="665679"/>
          </a:xfrm>
          <a:custGeom>
            <a:avLst/>
            <a:gdLst>
              <a:gd name="connsiteX0" fmla="*/ 0 w 665679"/>
              <a:gd name="connsiteY0" fmla="*/ 665679 h 665679"/>
              <a:gd name="connsiteX1" fmla="*/ 665679 w 665679"/>
              <a:gd name="connsiteY1" fmla="*/ 665679 h 665679"/>
              <a:gd name="connsiteX2" fmla="*/ 665679 w 665679"/>
              <a:gd name="connsiteY2" fmla="*/ 0 h 665679"/>
              <a:gd name="connsiteX3" fmla="*/ 347756 w 665679"/>
              <a:gd name="connsiteY3" fmla="*/ 0 h 665679"/>
              <a:gd name="connsiteX4" fmla="*/ 0 w 665679"/>
              <a:gd name="connsiteY4" fmla="*/ 602384 h 665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679" h="665679">
                <a:moveTo>
                  <a:pt x="0" y="665679"/>
                </a:moveTo>
                <a:lnTo>
                  <a:pt x="665679" y="665679"/>
                </a:lnTo>
                <a:lnTo>
                  <a:pt x="665679" y="0"/>
                </a:lnTo>
                <a:lnTo>
                  <a:pt x="347756" y="0"/>
                </a:lnTo>
                <a:lnTo>
                  <a:pt x="0" y="602384"/>
                </a:lnTo>
                <a:close/>
              </a:path>
            </a:pathLst>
          </a:custGeom>
          <a:solidFill>
            <a:srgbClr val="FF7135">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9" name="矩形 8"/>
          <p:cNvSpPr/>
          <p:nvPr userDrawn="1"/>
        </p:nvSpPr>
        <p:spPr>
          <a:xfrm rot="20484495" flipV="1">
            <a:off x="263367" y="841963"/>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13"/>
          <p:cNvSpPr/>
          <p:nvPr userDrawn="1"/>
        </p:nvSpPr>
        <p:spPr>
          <a:xfrm rot="20110002">
            <a:off x="-130619" y="5584572"/>
            <a:ext cx="1469769" cy="1658754"/>
          </a:xfrm>
          <a:custGeom>
            <a:avLst/>
            <a:gdLst>
              <a:gd name="connsiteX0" fmla="*/ 1469769 w 1469769"/>
              <a:gd name="connsiteY0" fmla="*/ 0 h 1658754"/>
              <a:gd name="connsiteX1" fmla="*/ 1469769 w 1469769"/>
              <a:gd name="connsiteY1" fmla="*/ 1658754 h 1658754"/>
              <a:gd name="connsiteX2" fmla="*/ 0 w 1469769"/>
              <a:gd name="connsiteY2" fmla="*/ 978589 h 1658754"/>
              <a:gd name="connsiteX3" fmla="*/ 452862 w 1469769"/>
              <a:gd name="connsiteY3" fmla="*/ 0 h 1658754"/>
            </a:gdLst>
            <a:ahLst/>
            <a:cxnLst>
              <a:cxn ang="0">
                <a:pos x="connsiteX0" y="connsiteY0"/>
              </a:cxn>
              <a:cxn ang="0">
                <a:pos x="connsiteX1" y="connsiteY1"/>
              </a:cxn>
              <a:cxn ang="0">
                <a:pos x="connsiteX2" y="connsiteY2"/>
              </a:cxn>
              <a:cxn ang="0">
                <a:pos x="connsiteX3" y="connsiteY3"/>
              </a:cxn>
            </a:cxnLst>
            <a:rect l="l" t="t" r="r" b="b"/>
            <a:pathLst>
              <a:path w="1469769" h="1658754">
                <a:moveTo>
                  <a:pt x="1469769" y="0"/>
                </a:moveTo>
                <a:lnTo>
                  <a:pt x="1469769" y="1658754"/>
                </a:lnTo>
                <a:lnTo>
                  <a:pt x="0" y="978589"/>
                </a:lnTo>
                <a:lnTo>
                  <a:pt x="452862" y="0"/>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pic>
        <p:nvPicPr>
          <p:cNvPr id="12" name="图片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5848" y="5641848"/>
            <a:ext cx="1216152" cy="1216152"/>
          </a:xfrm>
          <a:prstGeom prst="rect">
            <a:avLst/>
          </a:prstGeom>
        </p:spPr>
      </p:pic>
    </p:spTree>
    <p:extLst>
      <p:ext uri="{BB962C8B-B14F-4D97-AF65-F5344CB8AC3E}">
        <p14:creationId xmlns:p14="http://schemas.microsoft.com/office/powerpoint/2010/main" val="269197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1_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512699"/>
          </a:xfrm>
        </p:spPr>
        <p:txBody>
          <a:bodyPr>
            <a:normAutofit/>
          </a:bodyPr>
          <a:lstStyle>
            <a:lvl1pPr>
              <a:defRPr sz="2800">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
        <p:nvSpPr>
          <p:cNvPr id="13" name="任意多边形 12"/>
          <p:cNvSpPr/>
          <p:nvPr userDrawn="1"/>
        </p:nvSpPr>
        <p:spPr>
          <a:xfrm rot="1799869" flipV="1">
            <a:off x="-179350" y="5328708"/>
            <a:ext cx="665679" cy="665679"/>
          </a:xfrm>
          <a:custGeom>
            <a:avLst/>
            <a:gdLst>
              <a:gd name="connsiteX0" fmla="*/ 0 w 665679"/>
              <a:gd name="connsiteY0" fmla="*/ 665679 h 665679"/>
              <a:gd name="connsiteX1" fmla="*/ 665679 w 665679"/>
              <a:gd name="connsiteY1" fmla="*/ 665679 h 665679"/>
              <a:gd name="connsiteX2" fmla="*/ 665679 w 665679"/>
              <a:gd name="connsiteY2" fmla="*/ 0 h 665679"/>
              <a:gd name="connsiteX3" fmla="*/ 347756 w 665679"/>
              <a:gd name="connsiteY3" fmla="*/ 0 h 665679"/>
              <a:gd name="connsiteX4" fmla="*/ 0 w 665679"/>
              <a:gd name="connsiteY4" fmla="*/ 602384 h 665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679" h="665679">
                <a:moveTo>
                  <a:pt x="0" y="665679"/>
                </a:moveTo>
                <a:lnTo>
                  <a:pt x="665679" y="665679"/>
                </a:lnTo>
                <a:lnTo>
                  <a:pt x="665679" y="0"/>
                </a:lnTo>
                <a:lnTo>
                  <a:pt x="347756" y="0"/>
                </a:lnTo>
                <a:lnTo>
                  <a:pt x="0" y="602384"/>
                </a:lnTo>
                <a:close/>
              </a:path>
            </a:pathLst>
          </a:custGeom>
          <a:solidFill>
            <a:srgbClr val="FF7135">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9" name="矩形 8"/>
          <p:cNvSpPr/>
          <p:nvPr userDrawn="1"/>
        </p:nvSpPr>
        <p:spPr>
          <a:xfrm rot="20484495" flipV="1">
            <a:off x="263367" y="841963"/>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13"/>
          <p:cNvSpPr/>
          <p:nvPr userDrawn="1"/>
        </p:nvSpPr>
        <p:spPr>
          <a:xfrm rot="20110002">
            <a:off x="-130619" y="5584572"/>
            <a:ext cx="1469769" cy="1658754"/>
          </a:xfrm>
          <a:custGeom>
            <a:avLst/>
            <a:gdLst>
              <a:gd name="connsiteX0" fmla="*/ 1469769 w 1469769"/>
              <a:gd name="connsiteY0" fmla="*/ 0 h 1658754"/>
              <a:gd name="connsiteX1" fmla="*/ 1469769 w 1469769"/>
              <a:gd name="connsiteY1" fmla="*/ 1658754 h 1658754"/>
              <a:gd name="connsiteX2" fmla="*/ 0 w 1469769"/>
              <a:gd name="connsiteY2" fmla="*/ 978589 h 1658754"/>
              <a:gd name="connsiteX3" fmla="*/ 452862 w 1469769"/>
              <a:gd name="connsiteY3" fmla="*/ 0 h 1658754"/>
            </a:gdLst>
            <a:ahLst/>
            <a:cxnLst>
              <a:cxn ang="0">
                <a:pos x="connsiteX0" y="connsiteY0"/>
              </a:cxn>
              <a:cxn ang="0">
                <a:pos x="connsiteX1" y="connsiteY1"/>
              </a:cxn>
              <a:cxn ang="0">
                <a:pos x="connsiteX2" y="connsiteY2"/>
              </a:cxn>
              <a:cxn ang="0">
                <a:pos x="connsiteX3" y="connsiteY3"/>
              </a:cxn>
            </a:cxnLst>
            <a:rect l="l" t="t" r="r" b="b"/>
            <a:pathLst>
              <a:path w="1469769" h="1658754">
                <a:moveTo>
                  <a:pt x="1469769" y="0"/>
                </a:moveTo>
                <a:lnTo>
                  <a:pt x="1469769" y="1658754"/>
                </a:lnTo>
                <a:lnTo>
                  <a:pt x="0" y="978589"/>
                </a:lnTo>
                <a:lnTo>
                  <a:pt x="452862" y="0"/>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Tree>
    <p:extLst>
      <p:ext uri="{BB962C8B-B14F-4D97-AF65-F5344CB8AC3E}">
        <p14:creationId xmlns:p14="http://schemas.microsoft.com/office/powerpoint/2010/main" val="356010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81A7E41A-6506-421D-A7A1-149363E7D1B9}" type="datetime1">
              <a:rPr lang="zh-CN" altLang="en-US" smtClean="0"/>
              <a:t>2023/1/30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2734601-0A6B-4052-9431-2AA78478AFEF}" type="slidenum">
              <a:rPr lang="zh-CN" altLang="en-US" smtClean="0"/>
              <a:t>‹#›</a:t>
            </a:fld>
            <a:endParaRPr lang="zh-CN" altLang="en-US"/>
          </a:p>
        </p:txBody>
      </p:sp>
    </p:spTree>
    <p:extLst>
      <p:ext uri="{BB962C8B-B14F-4D97-AF65-F5344CB8AC3E}">
        <p14:creationId xmlns:p14="http://schemas.microsoft.com/office/powerpoint/2010/main" val="1890978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ED1921-B1B1-4F2F-9E2F-1B0D938208A8}" type="datetimeFigureOut">
              <a:rPr lang="zh-CN" altLang="en-US" smtClean="0"/>
              <a:t>2023/1/30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D514B-02ED-4DCB-9CAD-94B6EED5C1B5}" type="slidenum">
              <a:rPr lang="zh-CN" altLang="en-US" smtClean="0"/>
              <a:t>‹#›</a:t>
            </a:fld>
            <a:endParaRPr lang="zh-CN" altLang="en-US"/>
          </a:p>
        </p:txBody>
      </p:sp>
      <p:pic>
        <p:nvPicPr>
          <p:cNvPr id="7" name="图片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676660" y="294126"/>
            <a:ext cx="2189340" cy="573980"/>
          </a:xfrm>
          <a:prstGeom prst="rect">
            <a:avLst/>
          </a:prstGeom>
        </p:spPr>
      </p:pic>
    </p:spTree>
    <p:extLst>
      <p:ext uri="{BB962C8B-B14F-4D97-AF65-F5344CB8AC3E}">
        <p14:creationId xmlns:p14="http://schemas.microsoft.com/office/powerpoint/2010/main" val="3153998761"/>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 id="214748365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906268" y="2671381"/>
            <a:ext cx="6379464" cy="757619"/>
          </a:xfrm>
        </p:spPr>
        <p:txBody>
          <a:bodyPr>
            <a:normAutofit/>
          </a:bodyPr>
          <a:lstStyle/>
          <a:p>
            <a:pPr algn="ctr"/>
            <a:r>
              <a:rPr lang="en-US" altLang="zh-CN" sz="3600" b="1" dirty="0">
                <a:latin typeface="Times New Roman" panose="02020603050405020304" pitchFamily="18" charset="0"/>
                <a:cs typeface="Times New Roman" panose="02020603050405020304" pitchFamily="18" charset="0"/>
              </a:rPr>
              <a:t>Part I General Questions</a:t>
            </a:r>
            <a:endParaRPr lang="zh-CN" alt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9877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23730"/>
            <a:ext cx="10924556" cy="5659609"/>
          </a:xfrm>
        </p:spPr>
        <p:txBody>
          <a:bodyPr>
            <a:normAutofit/>
          </a:bodyPr>
          <a:lstStyle/>
          <a:p>
            <a:pPr marL="0" indent="0">
              <a:spcAft>
                <a:spcPct val="50000"/>
              </a:spcAft>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介绍型问题回答模式：</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Can you tell me something about your...? </a:t>
            </a:r>
          </a:p>
          <a:p>
            <a:pPr>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 Are there…?</a:t>
            </a:r>
          </a:p>
          <a:p>
            <a:pPr>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 are you doing?</a:t>
            </a:r>
          </a:p>
          <a:p>
            <a:pPr marL="457200" indent="-457200">
              <a:spcAft>
                <a:spcPct val="50000"/>
              </a:spcAf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基本情况：近义替代或结构转换</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457200" indent="-457200">
              <a:spcAft>
                <a:spcPct val="50000"/>
              </a:spcAf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细节：对基本情况进行解释说明</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457200" indent="-457200">
              <a:spcAft>
                <a:spcPct val="50000"/>
              </a:spcAf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特点：强调其中最特别的元素</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457200" indent="-457200">
              <a:spcAft>
                <a:spcPct val="50000"/>
              </a:spcAf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举例：如有可能，举例说明</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412344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lnSpcReduction="10000"/>
          </a:bodyPr>
          <a:lstStyle/>
          <a:p>
            <a:pPr marL="0" indent="0">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基本情况：近义替代或结构转换</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r>
              <a:rPr lang="en-US" altLang="zh-CN" dirty="0">
                <a:latin typeface="Times New Roman" panose="02020603050405020304" pitchFamily="18" charset="0"/>
                <a:ea typeface="华文楷体" panose="02010600040101010101" pitchFamily="2" charset="-122"/>
                <a:cs typeface="Times New Roman" panose="02020603050405020304" pitchFamily="18" charset="0"/>
              </a:rPr>
              <a:t>Can you tell me something about your...?</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Sure. I’d love to share with you something about…</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 am afraid that this is a very complex issue, but I will try to make it clear.</a:t>
            </a:r>
          </a:p>
          <a:p>
            <a:r>
              <a:rPr lang="en-US" altLang="zh-CN" dirty="0">
                <a:latin typeface="Times New Roman" panose="02020603050405020304" pitchFamily="18" charset="0"/>
                <a:ea typeface="华文楷体" panose="02010600040101010101" pitchFamily="2" charset="-122"/>
                <a:cs typeface="Times New Roman" panose="02020603050405020304" pitchFamily="18" charset="0"/>
              </a:rPr>
              <a:t>Are there…?</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Sure thing.</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It’s hard to say yes or no.</a:t>
            </a:r>
          </a:p>
          <a:p>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 ?</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Let me think for a while.</a:t>
            </a:r>
          </a:p>
          <a:p>
            <a:pPr marL="514350" indent="-514350">
              <a:buFont typeface="+mj-lt"/>
              <a:buAutoNum type="arabicPeriod"/>
            </a:pPr>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I’d say…</a:t>
            </a:r>
          </a:p>
          <a:p>
            <a:pPr marL="514350" indent="-514350">
              <a:buFont typeface="+mj-lt"/>
              <a:buAutoNum type="arabicPeriod"/>
            </a:pPr>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I have to say/ admit…</a:t>
            </a:r>
          </a:p>
        </p:txBody>
      </p:sp>
    </p:spTree>
    <p:extLst>
      <p:ext uri="{BB962C8B-B14F-4D97-AF65-F5344CB8AC3E}">
        <p14:creationId xmlns:p14="http://schemas.microsoft.com/office/powerpoint/2010/main" val="274279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lnSpcReduction="10000"/>
          </a:bodyPr>
          <a:lstStyle/>
          <a:p>
            <a:pPr marL="0" indent="0">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细节：</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Generally/ Basically/ To be more exact, it is…/ there are…/ we have…/ I…</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For one thing/ On the one hand,… For another/ On the other hand, …</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A is B which C</a:t>
            </a:r>
          </a:p>
          <a:p>
            <a:pPr marL="0" indent="0" algn="just">
              <a:buNone/>
            </a:pP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gn="just">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特点</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One special thing about it is…</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The best/ most interesting/ most impressive/ most critical part of it is…</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 strikes me/ people most is…</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 am deeply impressed by…</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…enjoys high reputation for/ is famous for…</a:t>
            </a:r>
          </a:p>
        </p:txBody>
      </p:sp>
    </p:spTree>
    <p:extLst>
      <p:ext uri="{BB962C8B-B14F-4D97-AF65-F5344CB8AC3E}">
        <p14:creationId xmlns:p14="http://schemas.microsoft.com/office/powerpoint/2010/main" val="2204126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举例</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For example, …/ For instance, …</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…like/ such as…</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 You just can’t name all of them/ Just to name a few. </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 can never forget/ People can still remember that…</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A case in point is that…</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 can illustrate this perfectly with an example. </a:t>
            </a:r>
          </a:p>
        </p:txBody>
      </p:sp>
    </p:spTree>
    <p:extLst>
      <p:ext uri="{BB962C8B-B14F-4D97-AF65-F5344CB8AC3E}">
        <p14:creationId xmlns:p14="http://schemas.microsoft.com/office/powerpoint/2010/main" val="2711939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900" b="1" dirty="0">
                <a:latin typeface="Times New Roman" panose="02020603050405020304" pitchFamily="18" charset="0"/>
                <a:ea typeface="华文楷体" panose="02010600040101010101" pitchFamily="2" charset="-122"/>
                <a:cs typeface="Times New Roman" panose="02020603050405020304" pitchFamily="18" charset="0"/>
              </a:rPr>
              <a:t>Exercise 1: </a:t>
            </a:r>
          </a:p>
          <a:p>
            <a:pPr marL="0" indent="0" algn="just">
              <a:buNone/>
            </a:pPr>
            <a:r>
              <a:rPr lang="en-US" altLang="zh-CN" dirty="0">
                <a:latin typeface="Times New Roman" panose="02020603050405020304" pitchFamily="18" charset="0"/>
                <a:cs typeface="Times New Roman" panose="02020603050405020304" pitchFamily="18" charset="0"/>
              </a:rPr>
              <a:t>Can you tell me something about your family?</a:t>
            </a:r>
          </a:p>
          <a:p>
            <a:pPr algn="just"/>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（基本情况）</a:t>
            </a: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Sure. I’d love to share with you something about my family. </a:t>
            </a:r>
          </a:p>
          <a:p>
            <a:pPr lvl="0" algn="just"/>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（细节）</a:t>
            </a: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Basically, there are four people in my family. My father is an engineer whose job is high-speed railway construction, my mother works as a teacher in a local university and my sister is still a child who stays in the kindergarten. </a:t>
            </a:r>
            <a:endParaRPr lang="zh-CN" altLang="zh-CN" dirty="0">
              <a:latin typeface="Times New Roman" panose="02020603050405020304" pitchFamily="18" charset="0"/>
              <a:ea typeface="华文楷体" panose="02010600040101010101" pitchFamily="2" charset="-122"/>
              <a:cs typeface="Times New Roman" panose="02020603050405020304" pitchFamily="18" charset="0"/>
            </a:endParaRPr>
          </a:p>
          <a:p>
            <a:pPr lvl="0" algn="just"/>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（特点）</a:t>
            </a: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One special thing about my family is that my parents, especially my father treats me more as his friend than as his kid. So we get along really well with each other. </a:t>
            </a:r>
            <a:endParaRPr lang="en-US" altLang="zh-CN" sz="2900" b="1"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20732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400" b="1" dirty="0">
                <a:latin typeface="Times New Roman" panose="02020603050405020304" pitchFamily="18" charset="0"/>
                <a:ea typeface="华文楷体" panose="02010600040101010101" pitchFamily="2" charset="-122"/>
                <a:cs typeface="Times New Roman" panose="02020603050405020304" pitchFamily="18" charset="0"/>
              </a:rPr>
              <a:t>Exercise 2: </a:t>
            </a:r>
          </a:p>
          <a:p>
            <a:pPr marL="0" indent="0" algn="just">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Can you tell me something about your hometown?</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lvl="0"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（基本情况） </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Sure. I’d love to share with you something about my hometown. </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（细节）</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I was born and brought up in Changsha, which is the capital city of Hunan Province. On the one hand, Changsha is a city which has a long history of 2000 years. Therefore, it’s easy for people to find a great many historical sites to visit. On the other hand, my hometown is a very modern city with about 7 million people. So it’s not surprising at all for people to see skyscrapers, beautiful avenues, various art </a:t>
            </a:r>
            <a:r>
              <a:rPr lang="en-US" altLang="zh-CN" sz="2400" dirty="0" err="1">
                <a:latin typeface="Times New Roman" panose="02020603050405020304" pitchFamily="18" charset="0"/>
                <a:ea typeface="华文楷体" panose="02010600040101010101" pitchFamily="2" charset="-122"/>
                <a:cs typeface="Times New Roman" panose="02020603050405020304" pitchFamily="18" charset="0"/>
              </a:rPr>
              <a:t>centres</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 and citizens dressed in the latest fashion. </a:t>
            </a: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（特点）</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My hometown is extremely famous for the </a:t>
            </a:r>
            <a:r>
              <a:rPr lang="en-US" altLang="zh-CN" sz="2400" dirty="0" err="1">
                <a:latin typeface="Times New Roman" panose="02020603050405020304" pitchFamily="18" charset="0"/>
                <a:ea typeface="华文楷体" panose="02010600040101010101" pitchFamily="2" charset="-122"/>
                <a:cs typeface="Times New Roman" panose="02020603050405020304" pitchFamily="18" charset="0"/>
              </a:rPr>
              <a:t>Yuelu</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 Mountain, the Tangerine Island, the Hunan cuisine, the Hunan embroidery and the TV </a:t>
            </a:r>
            <a:r>
              <a:rPr lang="en-US" altLang="zh-CN" sz="2400" dirty="0" err="1">
                <a:latin typeface="Times New Roman" panose="02020603050405020304" pitchFamily="18" charset="0"/>
                <a:ea typeface="华文楷体" panose="02010600040101010101" pitchFamily="2" charset="-122"/>
                <a:cs typeface="Times New Roman" panose="02020603050405020304" pitchFamily="18" charset="0"/>
              </a:rPr>
              <a:t>programmes</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 I am sure you will fall in love with my hometown once you have the opportunity to visit it. </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nSpc>
                <a:spcPct val="120000"/>
              </a:lnSpc>
              <a:spcAft>
                <a:spcPct val="50000"/>
              </a:spcAft>
              <a:buNone/>
            </a:pPr>
            <a:endParaRPr lang="en-US" altLang="zh-CN" sz="2900" b="1"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1347165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400" b="1" dirty="0">
                <a:latin typeface="Times New Roman" panose="02020603050405020304" pitchFamily="18" charset="0"/>
                <a:ea typeface="华文楷体" panose="02010600040101010101" pitchFamily="2" charset="-122"/>
                <a:cs typeface="Times New Roman" panose="02020603050405020304" pitchFamily="18" charset="0"/>
              </a:rPr>
              <a:t>Exercise 3: </a:t>
            </a:r>
          </a:p>
          <a:p>
            <a:pPr marL="0" indent="0">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What’s the weather like in your city?</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gn="just">
              <a:buNone/>
            </a:pP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270081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b="1" dirty="0">
                <a:latin typeface="Times New Roman" panose="02020603050405020304" pitchFamily="18" charset="0"/>
                <a:ea typeface="华文楷体" panose="02010600040101010101" pitchFamily="2" charset="-122"/>
                <a:cs typeface="Times New Roman" panose="02020603050405020304" pitchFamily="18" charset="0"/>
              </a:rPr>
              <a:t>Exercise 4: </a:t>
            </a:r>
          </a:p>
          <a:p>
            <a:pPr marL="0" indent="0" algn="just">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What are the most popular music types in your country?</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nSpc>
                <a:spcPct val="120000"/>
              </a:lnSpc>
              <a:spcAft>
                <a:spcPct val="50000"/>
              </a:spcAft>
              <a:buNone/>
            </a:pPr>
            <a:endParaRPr lang="en-US" altLang="zh-CN" sz="2900" b="1"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40580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400" b="1" dirty="0">
                <a:latin typeface="Times New Roman" panose="02020603050405020304" pitchFamily="18" charset="0"/>
                <a:ea typeface="华文楷体" panose="02010600040101010101" pitchFamily="2" charset="-122"/>
                <a:cs typeface="Times New Roman" panose="02020603050405020304" pitchFamily="18" charset="0"/>
              </a:rPr>
              <a:t>Exercise 5: </a:t>
            </a:r>
          </a:p>
          <a:p>
            <a:pPr marL="0" indent="0">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Has the countryside changed a lot in the last few years?</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nSpc>
                <a:spcPct val="120000"/>
              </a:lnSpc>
              <a:spcAft>
                <a:spcPct val="50000"/>
              </a:spcAft>
              <a:buNone/>
            </a:pPr>
            <a:endParaRPr lang="en-US" altLang="zh-CN" sz="2900" b="1"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104527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400" b="1" dirty="0">
                <a:latin typeface="Times New Roman" panose="02020603050405020304" pitchFamily="18" charset="0"/>
                <a:ea typeface="华文楷体" panose="02010600040101010101" pitchFamily="2" charset="-122"/>
                <a:cs typeface="Times New Roman" panose="02020603050405020304" pitchFamily="18" charset="0"/>
              </a:rPr>
              <a:t>Exercise 6: </a:t>
            </a:r>
          </a:p>
          <a:p>
            <a:pPr marL="0" indent="0">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How have cell phones developed in the last few years?</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18069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4946374" cy="817632"/>
          </a:xfrm>
        </p:spPr>
        <p:txBody>
          <a:bodyPr>
            <a:normAutofit/>
          </a:bodyPr>
          <a:lstStyle/>
          <a:p>
            <a:pPr algn="just"/>
            <a:r>
              <a:rPr lang="en-US" altLang="zh-CN" sz="40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Question Range</a:t>
            </a:r>
            <a:endParaRPr lang="zh-CN" altLang="en-US" sz="40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838200" y="1262269"/>
            <a:ext cx="10515600" cy="4914693"/>
          </a:xfrm>
        </p:spPr>
        <p:txBody>
          <a:bodyPr>
            <a:normAutofit/>
          </a:bodyPr>
          <a:lstStyle/>
          <a:p>
            <a:pPr algn="ctr"/>
            <a:endParaRPr lang="en-US" altLang="zh-CN" sz="4000" dirty="0">
              <a:latin typeface="华文楷体" panose="02010600040101010101" pitchFamily="2" charset="-122"/>
              <a:ea typeface="华文楷体" panose="02010600040101010101" pitchFamily="2" charset="-122"/>
              <a:cs typeface="Times New Roman" panose="02020603050405020304" pitchFamily="18" charset="0"/>
            </a:endParaRPr>
          </a:p>
          <a:p>
            <a:pPr algn="just"/>
            <a:r>
              <a:rPr lang="zh-CN" altLang="en-US" sz="4000" dirty="0">
                <a:latin typeface="Times New Roman" panose="02020603050405020304" pitchFamily="18" charset="0"/>
                <a:ea typeface="华文楷体" panose="02010600040101010101" pitchFamily="2" charset="-122"/>
                <a:cs typeface="Times New Roman" panose="02020603050405020304" pitchFamily="18" charset="0"/>
              </a:rPr>
              <a:t>人 </a:t>
            </a:r>
            <a:r>
              <a:rPr lang="en-US" altLang="zh-CN" sz="4000" dirty="0">
                <a:latin typeface="Times New Roman" panose="02020603050405020304" pitchFamily="18" charset="0"/>
                <a:ea typeface="华文楷体" panose="02010600040101010101" pitchFamily="2" charset="-122"/>
                <a:cs typeface="Times New Roman" panose="02020603050405020304" pitchFamily="18" charset="0"/>
              </a:rPr>
              <a:t>(People)</a:t>
            </a:r>
          </a:p>
          <a:p>
            <a:pPr algn="just"/>
            <a:r>
              <a:rPr lang="zh-CN" altLang="en-US" sz="4000" dirty="0">
                <a:latin typeface="Times New Roman" panose="02020603050405020304" pitchFamily="18" charset="0"/>
                <a:ea typeface="华文楷体" panose="02010600040101010101" pitchFamily="2" charset="-122"/>
                <a:cs typeface="Times New Roman" panose="02020603050405020304" pitchFamily="18" charset="0"/>
              </a:rPr>
              <a:t>事 </a:t>
            </a:r>
            <a:r>
              <a:rPr lang="en-US" altLang="zh-CN" sz="4000" dirty="0">
                <a:latin typeface="Times New Roman" panose="02020603050405020304" pitchFamily="18" charset="0"/>
                <a:ea typeface="华文楷体" panose="02010600040101010101" pitchFamily="2" charset="-122"/>
                <a:cs typeface="Times New Roman" panose="02020603050405020304" pitchFamily="18" charset="0"/>
              </a:rPr>
              <a:t>(Event)</a:t>
            </a:r>
          </a:p>
          <a:p>
            <a:pPr algn="just"/>
            <a:r>
              <a:rPr lang="zh-CN" altLang="en-US" sz="4000" dirty="0">
                <a:latin typeface="Times New Roman" panose="02020603050405020304" pitchFamily="18" charset="0"/>
                <a:ea typeface="华文楷体" panose="02010600040101010101" pitchFamily="2" charset="-122"/>
                <a:cs typeface="Times New Roman" panose="02020603050405020304" pitchFamily="18" charset="0"/>
              </a:rPr>
              <a:t>地 </a:t>
            </a:r>
            <a:r>
              <a:rPr lang="en-US" altLang="zh-CN" sz="4000" dirty="0">
                <a:latin typeface="Times New Roman" panose="02020603050405020304" pitchFamily="18" charset="0"/>
                <a:ea typeface="华文楷体" panose="02010600040101010101" pitchFamily="2" charset="-122"/>
                <a:cs typeface="Times New Roman" panose="02020603050405020304" pitchFamily="18" charset="0"/>
              </a:rPr>
              <a:t>(Place)</a:t>
            </a:r>
          </a:p>
          <a:p>
            <a:pPr algn="just"/>
            <a:r>
              <a:rPr lang="zh-CN" altLang="en-US" sz="4000" dirty="0">
                <a:latin typeface="Times New Roman" panose="02020603050405020304" pitchFamily="18" charset="0"/>
                <a:ea typeface="华文楷体" panose="02010600040101010101" pitchFamily="2" charset="-122"/>
                <a:cs typeface="Times New Roman" panose="02020603050405020304" pitchFamily="18" charset="0"/>
              </a:rPr>
              <a:t>物 </a:t>
            </a:r>
            <a:r>
              <a:rPr lang="en-US" altLang="zh-CN" sz="4000" dirty="0">
                <a:latin typeface="Times New Roman" panose="02020603050405020304" pitchFamily="18" charset="0"/>
                <a:ea typeface="华文楷体" panose="02010600040101010101" pitchFamily="2" charset="-122"/>
                <a:cs typeface="Times New Roman" panose="02020603050405020304" pitchFamily="18" charset="0"/>
              </a:rPr>
              <a:t>(Object)</a:t>
            </a:r>
          </a:p>
          <a:p>
            <a:pPr algn="just"/>
            <a:r>
              <a:rPr lang="zh-CN" altLang="en-US" sz="4000" dirty="0">
                <a:latin typeface="Times New Roman" panose="02020603050405020304" pitchFamily="18" charset="0"/>
                <a:ea typeface="华文楷体" panose="02010600040101010101" pitchFamily="2" charset="-122"/>
                <a:cs typeface="Times New Roman" panose="02020603050405020304" pitchFamily="18" charset="0"/>
              </a:rPr>
              <a:t>念 </a:t>
            </a:r>
            <a:r>
              <a:rPr lang="en-US" altLang="zh-CN" sz="4000" dirty="0">
                <a:latin typeface="Times New Roman" panose="02020603050405020304" pitchFamily="18" charset="0"/>
                <a:ea typeface="华文楷体" panose="02010600040101010101" pitchFamily="2" charset="-122"/>
                <a:cs typeface="Times New Roman" panose="02020603050405020304" pitchFamily="18" charset="0"/>
              </a:rPr>
              <a:t>(Idea)</a:t>
            </a:r>
            <a:endParaRPr lang="zh-CN" altLang="en-US" sz="4400" dirty="0">
              <a:latin typeface="Times New Roman" panose="02020603050405020304" pitchFamily="18" charset="0"/>
              <a:ea typeface="华文楷体" panose="0201060004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400" b="1" dirty="0">
                <a:latin typeface="Times New Roman" panose="02020603050405020304" pitchFamily="18" charset="0"/>
                <a:ea typeface="华文楷体" panose="02010600040101010101" pitchFamily="2" charset="-122"/>
                <a:cs typeface="Times New Roman" panose="02020603050405020304" pitchFamily="18" charset="0"/>
              </a:rPr>
              <a:t>Exercise 7: </a:t>
            </a:r>
          </a:p>
          <a:p>
            <a:pPr marL="0" indent="0">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What kind of activities do the Chinese children take now?</a:t>
            </a:r>
          </a:p>
          <a:p>
            <a:pPr marL="0" indent="0">
              <a:lnSpc>
                <a:spcPct val="120000"/>
              </a:lnSpc>
              <a:spcAft>
                <a:spcPct val="50000"/>
              </a:spcAft>
              <a:buNone/>
            </a:pPr>
            <a:endParaRPr lang="en-US" altLang="zh-CN" sz="2900" b="1"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144873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8" y="1023730"/>
            <a:ext cx="11113399" cy="5659609"/>
          </a:xfrm>
        </p:spPr>
        <p:txBody>
          <a:bodyPr>
            <a:normAutofit/>
          </a:bodyPr>
          <a:lstStyle/>
          <a:p>
            <a:pPr marL="0" indent="0" algn="just">
              <a:lnSpc>
                <a:spcPct val="120000"/>
              </a:lnSpc>
              <a:buNone/>
            </a:pPr>
            <a:r>
              <a:rPr lang="en-US" altLang="zh-CN" b="1" dirty="0">
                <a:latin typeface="Times New Roman" panose="02020603050405020304" pitchFamily="18" charset="0"/>
                <a:ea typeface="华文楷体" panose="02010600040101010101" pitchFamily="2" charset="-122"/>
                <a:cs typeface="Times New Roman" panose="02020603050405020304" pitchFamily="18" charset="0"/>
              </a:rPr>
              <a:t>1. Warm-up questions:</a:t>
            </a:r>
          </a:p>
          <a:p>
            <a:pPr algn="just">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What’s your name? or: May I know your name?</a:t>
            </a:r>
          </a:p>
          <a:p>
            <a:pPr algn="just">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What’s you full name? or:  Can you tell me your full name, please? </a:t>
            </a:r>
          </a:p>
          <a:p>
            <a:pPr algn="just">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How shall I call you?          </a:t>
            </a:r>
          </a:p>
          <a:p>
            <a:pPr algn="just">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Can I see your ID card please?</a:t>
            </a:r>
          </a:p>
          <a:p>
            <a:pPr marL="0" indent="0">
              <a:spcAft>
                <a:spcPct val="50000"/>
              </a:spcAft>
              <a:buNone/>
            </a:pPr>
            <a:endParaRPr lang="en-US" altLang="zh-CN" sz="2900"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81147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23730"/>
            <a:ext cx="10924556" cy="5659609"/>
          </a:xfrm>
        </p:spPr>
        <p:txBody>
          <a:bodyPr>
            <a:normAutofit/>
          </a:bodyPr>
          <a:lstStyle/>
          <a:p>
            <a:pPr>
              <a:spcAft>
                <a:spcPct val="50000"/>
              </a:spcAft>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What’s your name? or: May I know your name?</a:t>
            </a:r>
          </a:p>
          <a:p>
            <a:pPr>
              <a:spcAft>
                <a:spcPct val="50000"/>
              </a:spcAft>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What’s you full name? or:  Can you tell me your full name, please? </a:t>
            </a:r>
          </a:p>
          <a:p>
            <a:pPr marL="514350" indent="-514350">
              <a:spcAft>
                <a:spcPct val="50000"/>
              </a:spcAft>
              <a:buFont typeface="+mj-lt"/>
              <a:buAutoNum type="arabicPeriod"/>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My name is Chen Yang, C-H-E-N Y-A-N-G, Chen Yang.</a:t>
            </a:r>
          </a:p>
          <a:p>
            <a:pPr marL="514350" indent="-514350">
              <a:spcAft>
                <a:spcPct val="50000"/>
              </a:spcAft>
              <a:buFont typeface="+mj-lt"/>
              <a:buAutoNum type="arabicPeriod"/>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You can call me Chen. </a:t>
            </a:r>
          </a:p>
          <a:p>
            <a:pPr>
              <a:spcAft>
                <a:spcPct val="50000"/>
              </a:spcAft>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How shall I call you?          </a:t>
            </a:r>
          </a:p>
          <a:p>
            <a:pPr marL="514350" indent="-514350">
              <a:spcAft>
                <a:spcPct val="50000"/>
              </a:spcAft>
              <a:buFont typeface="+mj-lt"/>
              <a:buAutoNum type="arabicPeriod"/>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My name is Chen Yang. Everyone calls Yang </a:t>
            </a:r>
            <a:r>
              <a:rPr lang="en-US" altLang="zh-CN" sz="2400" dirty="0" err="1">
                <a:latin typeface="Times New Roman" panose="02020603050405020304" pitchFamily="18" charset="0"/>
                <a:ea typeface="华文楷体" panose="02010600040101010101" pitchFamily="2" charset="-122"/>
                <a:cs typeface="Times New Roman" panose="02020603050405020304" pitchFamily="18" charset="0"/>
              </a:rPr>
              <a:t>Yang</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 </a:t>
            </a:r>
          </a:p>
          <a:p>
            <a:pPr>
              <a:spcAft>
                <a:spcPct val="50000"/>
              </a:spcAft>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Can I see your ID card please?</a:t>
            </a:r>
          </a:p>
          <a:p>
            <a:pPr marL="514350" indent="-514350">
              <a:spcAft>
                <a:spcPct val="50000"/>
              </a:spcAft>
              <a:buFont typeface="+mj-lt"/>
              <a:buAutoNum type="arabicPeriod"/>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Sure. Here it is. </a:t>
            </a:r>
          </a:p>
          <a:p>
            <a:pPr marL="514350" indent="-514350">
              <a:spcAft>
                <a:spcPct val="50000"/>
              </a:spcAft>
              <a:buFont typeface="+mj-lt"/>
              <a:buAutoNum type="arabicPeriod"/>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Sure. Will the passport do?</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01964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fontScale="77500" lnSpcReduction="20000"/>
          </a:bodyPr>
          <a:lstStyle/>
          <a:p>
            <a:pPr marL="0" indent="0">
              <a:lnSpc>
                <a:spcPct val="120000"/>
              </a:lnSpc>
              <a:spcAft>
                <a:spcPct val="50000"/>
              </a:spcAft>
              <a:buNone/>
            </a:pPr>
            <a:r>
              <a:rPr lang="en-US" altLang="zh-CN" sz="2900" b="1" dirty="0">
                <a:latin typeface="Times New Roman" panose="02020603050405020304" pitchFamily="18" charset="0"/>
                <a:ea typeface="华文楷体" panose="02010600040101010101" pitchFamily="2" charset="-122"/>
                <a:cs typeface="Times New Roman" panose="02020603050405020304" pitchFamily="18" charset="0"/>
              </a:rPr>
              <a:t>2. Specific questions:</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Do people in your country do…?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What type of …do you like/ dislike?</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What do you like about…?</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What do you dislike about…?</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What do you like/ dislike to do when…</a:t>
            </a:r>
            <a:r>
              <a:rPr lang="zh-CN" altLang="en-US" sz="2900" dirty="0">
                <a:latin typeface="Times New Roman" panose="02020603050405020304" pitchFamily="18" charset="0"/>
                <a:ea typeface="华文楷体" panose="02010600040101010101" pitchFamily="2" charset="-122"/>
                <a:cs typeface="Times New Roman" panose="02020603050405020304" pitchFamily="18" charset="0"/>
              </a:rPr>
              <a:t>？</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Is it easy/difficult/convenient/safe/dangerous to do…?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When did you first do …?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Did you do…when you were a child?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When did you last do …? / Tell me about your last …experience?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When and where do you…?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Do you like do…alone or with friends?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Do you prefer A or B? Why?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Do you think it’s necessary/important for children/schools to do…?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What do you think about..?</a:t>
            </a:r>
          </a:p>
          <a:p>
            <a:pPr marL="0" indent="0">
              <a:spcAft>
                <a:spcPct val="50000"/>
              </a:spcAft>
              <a:buNone/>
            </a:pPr>
            <a:endParaRPr lang="en-US" altLang="zh-CN" sz="2900"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401419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a:extLst>
              <a:ext uri="{FF2B5EF4-FFF2-40B4-BE49-F238E27FC236}">
                <a16:creationId xmlns:a16="http://schemas.microsoft.com/office/drawing/2014/main" id="{2815ECE6-F1D1-4809-993D-FB833D00BA35}"/>
              </a:ext>
            </a:extLst>
          </p:cNvPr>
          <p:cNvSpPr txBox="1">
            <a:spLocks noChangeArrowheads="1"/>
          </p:cNvSpPr>
          <p:nvPr/>
        </p:nvSpPr>
        <p:spPr bwMode="auto">
          <a:xfrm>
            <a:off x="1069181" y="344280"/>
            <a:ext cx="53292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32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2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25604" name="Group 4">
            <a:extLst>
              <a:ext uri="{FF2B5EF4-FFF2-40B4-BE49-F238E27FC236}">
                <a16:creationId xmlns:a16="http://schemas.microsoft.com/office/drawing/2014/main" id="{57AE874C-9899-4658-9F21-6A9EE2B14917}"/>
              </a:ext>
            </a:extLst>
          </p:cNvPr>
          <p:cNvGraphicFramePr>
            <a:graphicFrameLocks noGrp="1"/>
          </p:cNvGraphicFramePr>
          <p:nvPr>
            <p:extLst>
              <p:ext uri="{D42A27DB-BD31-4B8C-83A1-F6EECF244321}">
                <p14:modId xmlns:p14="http://schemas.microsoft.com/office/powerpoint/2010/main" val="1851541398"/>
              </p:ext>
            </p:extLst>
          </p:nvPr>
        </p:nvGraphicFramePr>
        <p:xfrm>
          <a:off x="1069181" y="1420500"/>
          <a:ext cx="10142158" cy="4771576"/>
        </p:xfrm>
        <a:graphic>
          <a:graphicData uri="http://schemas.openxmlformats.org/drawingml/2006/table">
            <a:tbl>
              <a:tblPr/>
              <a:tblGrid>
                <a:gridCol w="2535539">
                  <a:extLst>
                    <a:ext uri="{9D8B030D-6E8A-4147-A177-3AD203B41FA5}">
                      <a16:colId xmlns:a16="http://schemas.microsoft.com/office/drawing/2014/main" val="600750609"/>
                    </a:ext>
                  </a:extLst>
                </a:gridCol>
                <a:gridCol w="2539533">
                  <a:extLst>
                    <a:ext uri="{9D8B030D-6E8A-4147-A177-3AD203B41FA5}">
                      <a16:colId xmlns:a16="http://schemas.microsoft.com/office/drawing/2014/main" val="3980880254"/>
                    </a:ext>
                  </a:extLst>
                </a:gridCol>
                <a:gridCol w="2531547">
                  <a:extLst>
                    <a:ext uri="{9D8B030D-6E8A-4147-A177-3AD203B41FA5}">
                      <a16:colId xmlns:a16="http://schemas.microsoft.com/office/drawing/2014/main" val="1518555046"/>
                    </a:ext>
                  </a:extLst>
                </a:gridCol>
                <a:gridCol w="2535539">
                  <a:extLst>
                    <a:ext uri="{9D8B030D-6E8A-4147-A177-3AD203B41FA5}">
                      <a16:colId xmlns:a16="http://schemas.microsoft.com/office/drawing/2014/main" val="1938134105"/>
                    </a:ext>
                  </a:extLst>
                </a:gridCol>
              </a:tblGrid>
              <a:tr h="468506">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Your hometown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Your Studies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Your hobbies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Your home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4062508"/>
                  </a:ext>
                </a:extLst>
              </a:tr>
              <a:tr h="468506">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Your job</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Personal habits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Music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Sport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52060718"/>
                  </a:ext>
                </a:extLst>
              </a:tr>
              <a:tr h="468506">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Computer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Internet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Swimming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Cycling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1991549"/>
                  </a:ext>
                </a:extLst>
              </a:tr>
              <a:tr h="468506">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News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Drawing&amp;painting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Cooking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Parties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34970533"/>
                  </a:ext>
                </a:extLst>
              </a:tr>
              <a:tr h="468506">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Shopping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Birthdays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Reading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Writing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71465873"/>
                  </a:ext>
                </a:extLst>
              </a:tr>
              <a:tr h="809682">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Fruits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&amp; veggies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Weekend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Holidays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Travel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90560906"/>
                  </a:ext>
                </a:extLst>
              </a:tr>
              <a:tr h="809682">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Gifts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Communication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(phone, email)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Flowers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Advertisements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537805"/>
                  </a:ext>
                </a:extLst>
              </a:tr>
              <a:tr h="809682">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Newspapers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&amp;magazines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Transport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&amp; driving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Clothing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Films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695313"/>
                  </a:ext>
                </a:extLst>
              </a:tr>
            </a:tbl>
          </a:graphicData>
        </a:graphic>
      </p:graphicFrame>
      <p:sp>
        <p:nvSpPr>
          <p:cNvPr id="38963" name="Rectangle 51">
            <a:extLst>
              <a:ext uri="{FF2B5EF4-FFF2-40B4-BE49-F238E27FC236}">
                <a16:creationId xmlns:a16="http://schemas.microsoft.com/office/drawing/2014/main" id="{1001E063-0563-400B-8BEB-782677655103}"/>
              </a:ext>
            </a:extLst>
          </p:cNvPr>
          <p:cNvSpPr>
            <a:spLocks noChangeArrowheads="1"/>
          </p:cNvSpPr>
          <p:nvPr/>
        </p:nvSpPr>
        <p:spPr bwMode="auto">
          <a:xfrm>
            <a:off x="1524001" y="51620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23730"/>
            <a:ext cx="10924556" cy="5659609"/>
          </a:xfrm>
        </p:spPr>
        <p:txBody>
          <a:bodyPr>
            <a:normAutofit fontScale="32500" lnSpcReduction="20000"/>
          </a:bodyPr>
          <a:lstStyle/>
          <a:p>
            <a:pPr marL="0" indent="0">
              <a:lnSpc>
                <a:spcPct val="120000"/>
              </a:lnSpc>
              <a:spcAft>
                <a:spcPct val="50000"/>
              </a:spcAft>
              <a:buNone/>
            </a:pPr>
            <a:r>
              <a:rPr lang="zh-CN" altLang="en-US" sz="8000" b="1" dirty="0">
                <a:latin typeface="华文楷体" panose="02010600040101010101" pitchFamily="2" charset="-122"/>
                <a:ea typeface="华文楷体" panose="02010600040101010101" pitchFamily="2" charset="-122"/>
              </a:rPr>
              <a:t>注意事项：</a:t>
            </a:r>
            <a:endParaRPr lang="zh-CN" altLang="en-US" sz="8000" dirty="0">
              <a:latin typeface="华文楷体" panose="02010600040101010101" pitchFamily="2" charset="-122"/>
              <a:ea typeface="华文楷体" panose="02010600040101010101" pitchFamily="2" charset="-122"/>
            </a:endParaRPr>
          </a:p>
          <a:p>
            <a:pPr marL="457200" indent="-457200">
              <a:lnSpc>
                <a:spcPct val="120000"/>
              </a:lnSpc>
              <a:spcAft>
                <a:spcPct val="50000"/>
              </a:spcAft>
              <a:buFont typeface="+mj-lt"/>
              <a:buAutoNum type="arabicPeriod"/>
            </a:pPr>
            <a:r>
              <a:rPr lang="zh-CN" altLang="en-US" sz="8000" dirty="0">
                <a:latin typeface="华文楷体" panose="02010600040101010101" pitchFamily="2" charset="-122"/>
                <a:ea typeface="华文楷体" panose="02010600040101010101" pitchFamily="2" charset="-122"/>
              </a:rPr>
              <a:t>回答要自然，切忌背诵和明显使用模板</a:t>
            </a:r>
            <a:endParaRPr lang="en-US" altLang="zh-CN" sz="8000" dirty="0">
              <a:latin typeface="华文楷体" panose="02010600040101010101" pitchFamily="2" charset="-122"/>
              <a:ea typeface="华文楷体" panose="02010600040101010101" pitchFamily="2" charset="-122"/>
            </a:endParaRPr>
          </a:p>
          <a:p>
            <a:pPr marL="457200" indent="-457200">
              <a:lnSpc>
                <a:spcPct val="120000"/>
              </a:lnSpc>
              <a:spcAft>
                <a:spcPct val="50000"/>
              </a:spcAft>
              <a:buFont typeface="+mj-lt"/>
              <a:buAutoNum type="arabicPeriod"/>
            </a:pPr>
            <a:r>
              <a:rPr lang="zh-CN" altLang="en-US" sz="8000" dirty="0">
                <a:latin typeface="华文楷体" panose="02010600040101010101" pitchFamily="2" charset="-122"/>
                <a:ea typeface="华文楷体" panose="02010600040101010101" pitchFamily="2" charset="-122"/>
              </a:rPr>
              <a:t>回答不必过于系统和过于精准，但要有条理</a:t>
            </a:r>
            <a:endParaRPr lang="en-US" altLang="zh-CN" sz="8000" dirty="0">
              <a:latin typeface="华文楷体" panose="02010600040101010101" pitchFamily="2" charset="-122"/>
              <a:ea typeface="华文楷体" panose="02010600040101010101" pitchFamily="2" charset="-122"/>
            </a:endParaRPr>
          </a:p>
          <a:p>
            <a:pPr marL="457200" indent="-457200">
              <a:lnSpc>
                <a:spcPct val="120000"/>
              </a:lnSpc>
              <a:spcAft>
                <a:spcPct val="50000"/>
              </a:spcAft>
              <a:buFont typeface="+mj-lt"/>
              <a:buAutoNum type="arabicPeriod"/>
            </a:pPr>
            <a:r>
              <a:rPr lang="zh-CN" altLang="en-US" sz="8000" dirty="0">
                <a:latin typeface="华文楷体" panose="02010600040101010101" pitchFamily="2" charset="-122"/>
                <a:ea typeface="华文楷体" panose="02010600040101010101" pitchFamily="2" charset="-122"/>
                <a:cs typeface="Times New Roman" panose="02020603050405020304" pitchFamily="18" charset="0"/>
              </a:rPr>
              <a:t>想到什么说什么，不用刻意使用难词和难句</a:t>
            </a:r>
            <a:endParaRPr lang="en-US" altLang="zh-CN" sz="8000" dirty="0">
              <a:latin typeface="华文楷体" panose="02010600040101010101" pitchFamily="2" charset="-122"/>
              <a:ea typeface="华文楷体" panose="02010600040101010101" pitchFamily="2" charset="-122"/>
              <a:cs typeface="Times New Roman" panose="02020603050405020304" pitchFamily="18" charset="0"/>
            </a:endParaRPr>
          </a:p>
          <a:p>
            <a:pPr marL="0" indent="0">
              <a:lnSpc>
                <a:spcPct val="120000"/>
              </a:lnSpc>
              <a:spcAft>
                <a:spcPct val="50000"/>
              </a:spcAft>
              <a:buNone/>
            </a:pPr>
            <a:r>
              <a:rPr lang="zh-CN" altLang="en-US" sz="8000" b="1" dirty="0">
                <a:latin typeface="华文楷体" panose="02010600040101010101" pitchFamily="2" charset="-122"/>
                <a:ea typeface="华文楷体" panose="02010600040101010101" pitchFamily="2" charset="-122"/>
              </a:rPr>
              <a:t>升级方法：</a:t>
            </a:r>
            <a:endParaRPr lang="zh-CN" altLang="en-US" sz="8000" dirty="0">
              <a:latin typeface="华文楷体" panose="02010600040101010101" pitchFamily="2" charset="-122"/>
              <a:ea typeface="华文楷体" panose="02010600040101010101" pitchFamily="2" charset="-122"/>
            </a:endParaRPr>
          </a:p>
          <a:p>
            <a:pPr marL="514350" indent="-514350">
              <a:lnSpc>
                <a:spcPct val="120000"/>
              </a:lnSpc>
              <a:spcAft>
                <a:spcPct val="50000"/>
              </a:spcAft>
              <a:buFont typeface="+mj-lt"/>
              <a:buAutoNum type="arabicPeriod"/>
            </a:pPr>
            <a:r>
              <a:rPr lang="zh-CN" altLang="en-US" sz="8000" dirty="0">
                <a:latin typeface="华文楷体" panose="02010600040101010101" pitchFamily="2" charset="-122"/>
                <a:ea typeface="华文楷体" panose="02010600040101010101" pitchFamily="2" charset="-122"/>
                <a:cs typeface="Times New Roman" panose="02020603050405020304" pitchFamily="18" charset="0"/>
              </a:rPr>
              <a:t>换方式回答问题，并进行一到两句的扩展（解释</a:t>
            </a:r>
            <a:r>
              <a:rPr lang="en-US" altLang="zh-CN" sz="8000" dirty="0">
                <a:latin typeface="华文楷体" panose="02010600040101010101" pitchFamily="2" charset="-122"/>
                <a:ea typeface="华文楷体" panose="02010600040101010101" pitchFamily="2" charset="-122"/>
                <a:cs typeface="Times New Roman" panose="02020603050405020304" pitchFamily="18" charset="0"/>
              </a:rPr>
              <a:t>+</a:t>
            </a:r>
            <a:r>
              <a:rPr lang="zh-CN" altLang="en-US" sz="8000" dirty="0">
                <a:latin typeface="华文楷体" panose="02010600040101010101" pitchFamily="2" charset="-122"/>
                <a:ea typeface="华文楷体" panose="02010600040101010101" pitchFamily="2" charset="-122"/>
                <a:cs typeface="Times New Roman" panose="02020603050405020304" pitchFamily="18" charset="0"/>
              </a:rPr>
              <a:t>举例）</a:t>
            </a:r>
            <a:endParaRPr lang="en-US" altLang="zh-CN" sz="8000" dirty="0">
              <a:latin typeface="华文楷体" panose="02010600040101010101" pitchFamily="2" charset="-122"/>
              <a:ea typeface="华文楷体" panose="02010600040101010101" pitchFamily="2" charset="-122"/>
              <a:cs typeface="Times New Roman" panose="02020603050405020304" pitchFamily="18" charset="0"/>
            </a:endParaRPr>
          </a:p>
          <a:p>
            <a:pPr marL="514350" indent="-514350">
              <a:lnSpc>
                <a:spcPct val="120000"/>
              </a:lnSpc>
              <a:spcAft>
                <a:spcPct val="50000"/>
              </a:spcAft>
              <a:buFont typeface="+mj-lt"/>
              <a:buAutoNum type="arabicPeriod"/>
            </a:pPr>
            <a:r>
              <a:rPr lang="zh-CN" altLang="en-US" sz="8000" dirty="0">
                <a:latin typeface="华文楷体" panose="02010600040101010101" pitchFamily="2" charset="-122"/>
                <a:ea typeface="华文楷体" panose="02010600040101010101" pitchFamily="2" charset="-122"/>
                <a:cs typeface="Times New Roman" panose="02020603050405020304" pitchFamily="18" charset="0"/>
              </a:rPr>
              <a:t>合理利用停顿，对已背诵答案作词汇、结构等细微变化</a:t>
            </a:r>
            <a:endParaRPr lang="en-US" altLang="zh-CN" sz="8000" dirty="0">
              <a:latin typeface="华文楷体" panose="02010600040101010101" pitchFamily="2" charset="-122"/>
              <a:ea typeface="华文楷体" panose="02010600040101010101" pitchFamily="2" charset="-122"/>
              <a:cs typeface="Times New Roman" panose="02020603050405020304" pitchFamily="18" charset="0"/>
            </a:endParaRPr>
          </a:p>
          <a:p>
            <a:pPr marL="514350" indent="-514350">
              <a:lnSpc>
                <a:spcPct val="120000"/>
              </a:lnSpc>
              <a:spcAft>
                <a:spcPct val="50000"/>
              </a:spcAft>
              <a:buFont typeface="+mj-lt"/>
              <a:buAutoNum type="arabicPeriod"/>
            </a:pPr>
            <a:r>
              <a:rPr lang="zh-CN" altLang="en-US" sz="8000" dirty="0">
                <a:latin typeface="华文楷体" panose="02010600040101010101" pitchFamily="2" charset="-122"/>
                <a:ea typeface="华文楷体" panose="02010600040101010101" pitchFamily="2" charset="-122"/>
                <a:cs typeface="Times New Roman" panose="02020603050405020304" pitchFamily="18" charset="0"/>
              </a:rPr>
              <a:t>合理使用语气词，如：</a:t>
            </a:r>
            <a:r>
              <a:rPr lang="en-US" altLang="zh-CN" sz="8000" dirty="0">
                <a:latin typeface="华文楷体" panose="02010600040101010101" pitchFamily="2" charset="-122"/>
                <a:ea typeface="华文楷体" panose="02010600040101010101" pitchFamily="2" charset="-122"/>
                <a:cs typeface="Times New Roman" panose="02020603050405020304" pitchFamily="18" charset="0"/>
              </a:rPr>
              <a:t>well, you know, I believe, but...</a:t>
            </a:r>
            <a:endParaRPr lang="en-US" altLang="zh-CN" sz="4500" dirty="0">
              <a:latin typeface="华文楷体" panose="02010600040101010101" pitchFamily="2" charset="-122"/>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112601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23730"/>
            <a:ext cx="10924556" cy="5659609"/>
          </a:xfrm>
        </p:spPr>
        <p:txBody>
          <a:bodyPr>
            <a:normAutofit/>
          </a:bodyPr>
          <a:lstStyle/>
          <a:p>
            <a:pPr marL="0" indent="0">
              <a:lnSpc>
                <a:spcPct val="120000"/>
              </a:lnSpc>
              <a:spcAft>
                <a:spcPct val="50000"/>
              </a:spcAft>
              <a:buNone/>
            </a:pPr>
            <a:r>
              <a:rPr lang="zh-CN" altLang="en-US" b="1" dirty="0">
                <a:latin typeface="华文楷体" panose="02010600040101010101" pitchFamily="2" charset="-122"/>
                <a:ea typeface="华文楷体" panose="02010600040101010101" pitchFamily="2" charset="-122"/>
              </a:rPr>
              <a:t>问题基本类型：</a:t>
            </a:r>
            <a:endParaRPr lang="zh-CN" altLang="en-US" dirty="0">
              <a:latin typeface="华文楷体" panose="02010600040101010101" pitchFamily="2" charset="-122"/>
              <a:ea typeface="华文楷体" panose="02010600040101010101" pitchFamily="2" charset="-122"/>
            </a:endParaRPr>
          </a:p>
          <a:p>
            <a:pPr marL="457200" indent="-457200" algn="just">
              <a:lnSpc>
                <a:spcPct val="110000"/>
              </a:lnSpc>
              <a:spcAft>
                <a:spcPct val="50000"/>
              </a:spcAft>
              <a:buFont typeface="+mj-l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介绍型</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457200" indent="-457200" algn="just">
              <a:lnSpc>
                <a:spcPct val="110000"/>
              </a:lnSpc>
              <a:spcAft>
                <a:spcPct val="50000"/>
              </a:spcAft>
              <a:buFont typeface="+mj-l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喜好型</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457200" indent="-457200" algn="just">
              <a:lnSpc>
                <a:spcPct val="110000"/>
              </a:lnSpc>
              <a:spcAft>
                <a:spcPct val="50000"/>
              </a:spcAft>
              <a:buFont typeface="+mj-l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观点型</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457200" indent="-457200" algn="just">
              <a:lnSpc>
                <a:spcPct val="110000"/>
              </a:lnSpc>
              <a:spcAft>
                <a:spcPct val="50000"/>
              </a:spcAft>
              <a:buFont typeface="+mj-l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经历型</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gn="just">
              <a:lnSpc>
                <a:spcPct val="110000"/>
              </a:lnSpc>
              <a:spcAft>
                <a:spcPct val="50000"/>
              </a:spcAft>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      </a:t>
            </a:r>
          </a:p>
        </p:txBody>
      </p:sp>
    </p:spTree>
    <p:extLst>
      <p:ext uri="{BB962C8B-B14F-4D97-AF65-F5344CB8AC3E}">
        <p14:creationId xmlns:p14="http://schemas.microsoft.com/office/powerpoint/2010/main" val="138532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23730"/>
            <a:ext cx="10924556" cy="5659609"/>
          </a:xfrm>
        </p:spPr>
        <p:txBody>
          <a:bodyPr>
            <a:normAutofit/>
          </a:bodyPr>
          <a:lstStyle/>
          <a:p>
            <a:pPr marL="0" indent="0">
              <a:spcAft>
                <a:spcPct val="50000"/>
              </a:spcAft>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介绍型问题：</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Can you tell me something about your...? </a:t>
            </a:r>
          </a:p>
          <a:p>
            <a:pPr>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 Are there…?</a:t>
            </a:r>
          </a:p>
          <a:p>
            <a:pPr>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 are you doing?</a:t>
            </a:r>
          </a:p>
          <a:p>
            <a:pPr marL="0" indent="0">
              <a:spcAft>
                <a:spcPct val="50000"/>
              </a:spcAft>
              <a:buNone/>
            </a:pP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18238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4244</TotalTime>
  <Words>1189</Words>
  <Application>Microsoft Office PowerPoint</Application>
  <PresentationFormat>宽屏</PresentationFormat>
  <Paragraphs>167</Paragraphs>
  <Slides>20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20</vt:i4>
      </vt:variant>
    </vt:vector>
  </HeadingPairs>
  <TitlesOfParts>
    <vt:vector size="26" baseType="lpstr">
      <vt:lpstr>华文楷体</vt:lpstr>
      <vt:lpstr>微软雅黑</vt:lpstr>
      <vt:lpstr>Arial</vt:lpstr>
      <vt:lpstr>Arial Black</vt:lpstr>
      <vt:lpstr>Times New Roman</vt:lpstr>
      <vt:lpstr>Office 主题​​</vt:lpstr>
      <vt:lpstr>Part I General Questions</vt:lpstr>
      <vt:lpstr>Question Range</vt:lpstr>
      <vt:lpstr>Part I General Questions</vt:lpstr>
      <vt:lpstr>Part I General Questions</vt:lpstr>
      <vt:lpstr>Part I General Questions</vt:lpstr>
      <vt:lpstr>PowerPoint 演示文稿</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课程标题</dc:title>
  <dc:creator>Windows 用户</dc:creator>
  <cp:lastModifiedBy>kyla888@163.com</cp:lastModifiedBy>
  <cp:revision>506</cp:revision>
  <dcterms:created xsi:type="dcterms:W3CDTF">2018-09-19T03:50:37Z</dcterms:created>
  <dcterms:modified xsi:type="dcterms:W3CDTF">2023-01-30T13:06:02Z</dcterms:modified>
</cp:coreProperties>
</file>