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75" r:id="rId2"/>
    <p:sldId id="613" r:id="rId3"/>
    <p:sldId id="864" r:id="rId4"/>
    <p:sldId id="260" r:id="rId5"/>
    <p:sldId id="687" r:id="rId6"/>
    <p:sldId id="774" r:id="rId7"/>
    <p:sldId id="769" r:id="rId8"/>
    <p:sldId id="731" r:id="rId9"/>
    <p:sldId id="730" r:id="rId10"/>
    <p:sldId id="732" r:id="rId11"/>
    <p:sldId id="748" r:id="rId12"/>
    <p:sldId id="749" r:id="rId13"/>
    <p:sldId id="750" r:id="rId14"/>
    <p:sldId id="751" r:id="rId15"/>
    <p:sldId id="752" r:id="rId16"/>
    <p:sldId id="753" r:id="rId17"/>
    <p:sldId id="754" r:id="rId18"/>
    <p:sldId id="755" r:id="rId19"/>
    <p:sldId id="756"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a888@163.com" initials="k" lastIdx="1" clrIdx="0">
    <p:extLst>
      <p:ext uri="{19B8F6BF-5375-455C-9EA6-DF929625EA0E}">
        <p15:presenceInfo xmlns:p15="http://schemas.microsoft.com/office/powerpoint/2012/main" userId="9e979658af424f5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F7135"/>
    <a:srgbClr val="FF8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982" autoAdjust="0"/>
    <p:restoredTop sz="94660"/>
  </p:normalViewPr>
  <p:slideViewPr>
    <p:cSldViewPr snapToGrid="0">
      <p:cViewPr varScale="1">
        <p:scale>
          <a:sx n="64" d="100"/>
          <a:sy n="64" d="100"/>
        </p:scale>
        <p:origin x="6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nvSpPr>
        <p:spPr>
          <a:xfrm>
            <a:off x="2906268" y="2768346"/>
            <a:ext cx="6379464" cy="757619"/>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nvPr>
        </p:nvSpPr>
        <p:spPr>
          <a:xfrm>
            <a:off x="2915412" y="2768346"/>
            <a:ext cx="6379464" cy="757619"/>
          </a:xfrm>
        </p:spPr>
        <p:txBody>
          <a:bodyPr anchor="b">
            <a:normAutofit/>
          </a:bodyPr>
          <a:lstStyle>
            <a:lvl1pPr algn="ctr">
              <a:defRPr sz="4400">
                <a:solidFill>
                  <a:schemeClr val="bg1"/>
                </a:solidFill>
                <a:latin typeface="微软雅黑" panose="020B0503020204020204" pitchFamily="34" charset="-122"/>
                <a:ea typeface="微软雅黑" panose="020B0503020204020204" pitchFamily="34" charset="-122"/>
              </a:defRPr>
            </a:lvl1pPr>
          </a:lstStyle>
          <a:p>
            <a:r>
              <a:rPr lang="zh-CN" altLang="en-US" dirty="0"/>
              <a:t>课程标题</a:t>
            </a:r>
          </a:p>
        </p:txBody>
      </p:sp>
      <p:sp>
        <p:nvSpPr>
          <p:cNvPr id="3" name="副标题 2"/>
          <p:cNvSpPr>
            <a:spLocks noGrp="1"/>
          </p:cNvSpPr>
          <p:nvPr>
            <p:ph type="subTitle" idx="1" hasCustomPrompt="1"/>
          </p:nvPr>
        </p:nvSpPr>
        <p:spPr>
          <a:xfrm>
            <a:off x="5274564" y="3629470"/>
            <a:ext cx="1661160" cy="311594"/>
          </a:xfrm>
        </p:spPr>
        <p:txBody>
          <a:bodyPr>
            <a:normAutofit/>
          </a:bodyPr>
          <a:lstStyle>
            <a:lvl1pPr marL="0" indent="0" algn="ctr">
              <a:buNone/>
              <a:defRPr sz="1600">
                <a:solidFill>
                  <a:srgbClr val="FF7135"/>
                </a:solidFill>
                <a:latin typeface="微软雅黑" panose="020B0503020204020204" pitchFamily="34" charset="-122"/>
                <a:ea typeface="微软雅黑"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主讲人：</a:t>
            </a:r>
          </a:p>
        </p:txBody>
      </p:sp>
      <p:sp>
        <p:nvSpPr>
          <p:cNvPr id="18" name="任意多边形 17"/>
          <p:cNvSpPr/>
          <p:nvPr userDrawn="1"/>
        </p:nvSpPr>
        <p:spPr>
          <a:xfrm rot="20119839">
            <a:off x="-646395" y="-189523"/>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任意多边形 18"/>
          <p:cNvSpPr/>
          <p:nvPr userDrawn="1"/>
        </p:nvSpPr>
        <p:spPr>
          <a:xfrm rot="20110002">
            <a:off x="-183482" y="5064858"/>
            <a:ext cx="2073976" cy="2336689"/>
          </a:xfrm>
          <a:custGeom>
            <a:avLst/>
            <a:gdLst>
              <a:gd name="connsiteX0" fmla="*/ 2073976 w 2073976"/>
              <a:gd name="connsiteY0" fmla="*/ 0 h 2336689"/>
              <a:gd name="connsiteX1" fmla="*/ 2073976 w 2073976"/>
              <a:gd name="connsiteY1" fmla="*/ 2336689 h 2336689"/>
              <a:gd name="connsiteX2" fmla="*/ 0 w 2073976"/>
              <a:gd name="connsiteY2" fmla="*/ 1376915 h 2336689"/>
              <a:gd name="connsiteX3" fmla="*/ 637196 w 2073976"/>
              <a:gd name="connsiteY3" fmla="*/ 0 h 2336689"/>
            </a:gdLst>
            <a:ahLst/>
            <a:cxnLst>
              <a:cxn ang="0">
                <a:pos x="connsiteX0" y="connsiteY0"/>
              </a:cxn>
              <a:cxn ang="0">
                <a:pos x="connsiteX1" y="connsiteY1"/>
              </a:cxn>
              <a:cxn ang="0">
                <a:pos x="connsiteX2" y="connsiteY2"/>
              </a:cxn>
              <a:cxn ang="0">
                <a:pos x="connsiteX3" y="connsiteY3"/>
              </a:cxn>
            </a:cxnLst>
            <a:rect l="l" t="t" r="r" b="b"/>
            <a:pathLst>
              <a:path w="2073976" h="2336689">
                <a:moveTo>
                  <a:pt x="2073976" y="0"/>
                </a:moveTo>
                <a:lnTo>
                  <a:pt x="2073976" y="2336689"/>
                </a:lnTo>
                <a:lnTo>
                  <a:pt x="0" y="1376915"/>
                </a:lnTo>
                <a:lnTo>
                  <a:pt x="637196"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矩形 9"/>
          <p:cNvSpPr/>
          <p:nvPr userDrawn="1"/>
        </p:nvSpPr>
        <p:spPr>
          <a:xfrm rot="827395" flipV="1">
            <a:off x="648801" y="4189437"/>
            <a:ext cx="919814" cy="919814"/>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rot="827395" flipV="1">
            <a:off x="2946831" y="383749"/>
            <a:ext cx="670051" cy="670051"/>
          </a:xfrm>
          <a:prstGeom prst="rect">
            <a:avLst/>
          </a:pr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rot="21185538" flipV="1">
            <a:off x="1799759" y="5930767"/>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rot="20686961" flipV="1">
            <a:off x="10937173" y="2346329"/>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rot="18947510" flipV="1">
            <a:off x="11571934" y="3273941"/>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rot="20008298" flipV="1">
            <a:off x="10312611" y="3721508"/>
            <a:ext cx="304226" cy="304226"/>
          </a:xfrm>
          <a:prstGeom prst="rect">
            <a:avLst/>
          </a:prstGeom>
          <a:solidFill>
            <a:srgbClr val="FF7135">
              <a:alpha val="7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userDrawn="1"/>
        </p:nvSpPr>
        <p:spPr>
          <a:xfrm>
            <a:off x="9524199" y="4343977"/>
            <a:ext cx="2667801" cy="2514023"/>
          </a:xfrm>
          <a:custGeom>
            <a:avLst/>
            <a:gdLst>
              <a:gd name="connsiteX0" fmla="*/ 1154692 w 2667801"/>
              <a:gd name="connsiteY0" fmla="*/ 0 h 2514023"/>
              <a:gd name="connsiteX1" fmla="*/ 2667801 w 2667801"/>
              <a:gd name="connsiteY1" fmla="*/ 694972 h 2514023"/>
              <a:gd name="connsiteX2" fmla="*/ 2667801 w 2667801"/>
              <a:gd name="connsiteY2" fmla="*/ 2514023 h 2514023"/>
              <a:gd name="connsiteX3" fmla="*/ 0 w 2667801"/>
              <a:gd name="connsiteY3" fmla="*/ 2514023 h 2514023"/>
            </a:gdLst>
            <a:ahLst/>
            <a:cxnLst>
              <a:cxn ang="0">
                <a:pos x="connsiteX0" y="connsiteY0"/>
              </a:cxn>
              <a:cxn ang="0">
                <a:pos x="connsiteX1" y="connsiteY1"/>
              </a:cxn>
              <a:cxn ang="0">
                <a:pos x="connsiteX2" y="connsiteY2"/>
              </a:cxn>
              <a:cxn ang="0">
                <a:pos x="connsiteX3" y="connsiteY3"/>
              </a:cxn>
            </a:cxnLst>
            <a:rect l="l" t="t" r="r" b="b"/>
            <a:pathLst>
              <a:path w="2667801" h="2514023">
                <a:moveTo>
                  <a:pt x="1154692" y="0"/>
                </a:moveTo>
                <a:lnTo>
                  <a:pt x="2667801" y="694972"/>
                </a:lnTo>
                <a:lnTo>
                  <a:pt x="2667801" y="2514023"/>
                </a:lnTo>
                <a:lnTo>
                  <a:pt x="0" y="2514023"/>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70467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12" name="图片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5848" y="5641848"/>
            <a:ext cx="1216152" cy="1216152"/>
          </a:xfrm>
          <a:prstGeom prst="rect">
            <a:avLst/>
          </a:prstGeom>
        </p:spPr>
      </p:pic>
    </p:spTree>
    <p:extLst>
      <p:ext uri="{BB962C8B-B14F-4D97-AF65-F5344CB8AC3E}">
        <p14:creationId xmlns:p14="http://schemas.microsoft.com/office/powerpoint/2010/main" val="269197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512699"/>
          </a:xfrm>
        </p:spPr>
        <p:txBody>
          <a:bodyPr>
            <a:normAutofit/>
          </a:bodyPr>
          <a:lstStyle>
            <a:lvl1pPr>
              <a:defRPr sz="2800">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
        <p:nvSpPr>
          <p:cNvPr id="13" name="任意多边形 12"/>
          <p:cNvSpPr/>
          <p:nvPr userDrawn="1"/>
        </p:nvSpPr>
        <p:spPr>
          <a:xfrm rot="1799869" flipV="1">
            <a:off x="-179350" y="5328708"/>
            <a:ext cx="665679" cy="665679"/>
          </a:xfrm>
          <a:custGeom>
            <a:avLst/>
            <a:gdLst>
              <a:gd name="connsiteX0" fmla="*/ 0 w 665679"/>
              <a:gd name="connsiteY0" fmla="*/ 665679 h 665679"/>
              <a:gd name="connsiteX1" fmla="*/ 665679 w 665679"/>
              <a:gd name="connsiteY1" fmla="*/ 665679 h 665679"/>
              <a:gd name="connsiteX2" fmla="*/ 665679 w 665679"/>
              <a:gd name="connsiteY2" fmla="*/ 0 h 665679"/>
              <a:gd name="connsiteX3" fmla="*/ 347756 w 665679"/>
              <a:gd name="connsiteY3" fmla="*/ 0 h 665679"/>
              <a:gd name="connsiteX4" fmla="*/ 0 w 665679"/>
              <a:gd name="connsiteY4" fmla="*/ 602384 h 665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679" h="665679">
                <a:moveTo>
                  <a:pt x="0" y="665679"/>
                </a:moveTo>
                <a:lnTo>
                  <a:pt x="665679" y="665679"/>
                </a:lnTo>
                <a:lnTo>
                  <a:pt x="665679" y="0"/>
                </a:lnTo>
                <a:lnTo>
                  <a:pt x="347756" y="0"/>
                </a:lnTo>
                <a:lnTo>
                  <a:pt x="0" y="602384"/>
                </a:lnTo>
                <a:close/>
              </a:path>
            </a:pathLst>
          </a:custGeom>
          <a:solidFill>
            <a:srgbClr val="FF7135">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矩形 8"/>
          <p:cNvSpPr/>
          <p:nvPr userDrawn="1"/>
        </p:nvSpPr>
        <p:spPr>
          <a:xfrm rot="20484495" flipV="1">
            <a:off x="263367" y="841963"/>
            <a:ext cx="304226" cy="304226"/>
          </a:xfrm>
          <a:prstGeom prst="rect">
            <a:avLst/>
          </a:prstGeom>
          <a:solidFill>
            <a:srgbClr val="FF7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13"/>
          <p:cNvSpPr/>
          <p:nvPr userDrawn="1"/>
        </p:nvSpPr>
        <p:spPr>
          <a:xfrm rot="20110002">
            <a:off x="-130619" y="5584572"/>
            <a:ext cx="1469769" cy="1658754"/>
          </a:xfrm>
          <a:custGeom>
            <a:avLst/>
            <a:gdLst>
              <a:gd name="connsiteX0" fmla="*/ 1469769 w 1469769"/>
              <a:gd name="connsiteY0" fmla="*/ 0 h 1658754"/>
              <a:gd name="connsiteX1" fmla="*/ 1469769 w 1469769"/>
              <a:gd name="connsiteY1" fmla="*/ 1658754 h 1658754"/>
              <a:gd name="connsiteX2" fmla="*/ 0 w 1469769"/>
              <a:gd name="connsiteY2" fmla="*/ 978589 h 1658754"/>
              <a:gd name="connsiteX3" fmla="*/ 452862 w 1469769"/>
              <a:gd name="connsiteY3" fmla="*/ 0 h 1658754"/>
            </a:gdLst>
            <a:ahLst/>
            <a:cxnLst>
              <a:cxn ang="0">
                <a:pos x="connsiteX0" y="connsiteY0"/>
              </a:cxn>
              <a:cxn ang="0">
                <a:pos x="connsiteX1" y="connsiteY1"/>
              </a:cxn>
              <a:cxn ang="0">
                <a:pos x="connsiteX2" y="connsiteY2"/>
              </a:cxn>
              <a:cxn ang="0">
                <a:pos x="connsiteX3" y="connsiteY3"/>
              </a:cxn>
            </a:cxnLst>
            <a:rect l="l" t="t" r="r" b="b"/>
            <a:pathLst>
              <a:path w="1469769" h="1658754">
                <a:moveTo>
                  <a:pt x="1469769" y="0"/>
                </a:moveTo>
                <a:lnTo>
                  <a:pt x="1469769" y="1658754"/>
                </a:lnTo>
                <a:lnTo>
                  <a:pt x="0" y="978589"/>
                </a:lnTo>
                <a:lnTo>
                  <a:pt x="452862" y="0"/>
                </a:lnTo>
                <a:close/>
              </a:path>
            </a:pathLst>
          </a:custGeom>
          <a:solidFill>
            <a:srgbClr val="FF7135">
              <a:alpha val="2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Tree>
    <p:extLst>
      <p:ext uri="{BB962C8B-B14F-4D97-AF65-F5344CB8AC3E}">
        <p14:creationId xmlns:p14="http://schemas.microsoft.com/office/powerpoint/2010/main" val="356010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1A7E41A-6506-421D-A7A1-149363E7D1B9}" type="datetime1">
              <a:rPr lang="zh-CN" altLang="en-US" smtClean="0"/>
              <a:t>2023/1/12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2734601-0A6B-4052-9431-2AA78478AFEF}" type="slidenum">
              <a:rPr lang="zh-CN" altLang="en-US" smtClean="0"/>
              <a:t>‹#›</a:t>
            </a:fld>
            <a:endParaRPr lang="zh-CN" altLang="en-US"/>
          </a:p>
        </p:txBody>
      </p:sp>
    </p:spTree>
    <p:extLst>
      <p:ext uri="{BB962C8B-B14F-4D97-AF65-F5344CB8AC3E}">
        <p14:creationId xmlns:p14="http://schemas.microsoft.com/office/powerpoint/2010/main" val="869102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D1921-B1B1-4F2F-9E2F-1B0D938208A8}" type="datetimeFigureOut">
              <a:rPr lang="zh-CN" altLang="en-US" smtClean="0"/>
              <a:t>2023/1/12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D514B-02ED-4DCB-9CAD-94B6EED5C1B5}" type="slidenum">
              <a:rPr lang="zh-CN" altLang="en-US" smtClean="0"/>
              <a:t>‹#›</a:t>
            </a:fld>
            <a:endParaRPr lang="zh-CN" altLang="en-US"/>
          </a:p>
        </p:txBody>
      </p:sp>
      <p:pic>
        <p:nvPicPr>
          <p:cNvPr id="7" name="图片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676660" y="294126"/>
            <a:ext cx="2189340" cy="573980"/>
          </a:xfrm>
          <a:prstGeom prst="rect">
            <a:avLst/>
          </a:prstGeom>
        </p:spPr>
      </p:pic>
    </p:spTree>
    <p:extLst>
      <p:ext uri="{BB962C8B-B14F-4D97-AF65-F5344CB8AC3E}">
        <p14:creationId xmlns:p14="http://schemas.microsoft.com/office/powerpoint/2010/main" val="3153998761"/>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38400" y="2492896"/>
            <a:ext cx="7315200" cy="1134887"/>
          </a:xfrm>
        </p:spPr>
        <p:txBody>
          <a:bodyPr>
            <a:noAutofit/>
          </a:bodyPr>
          <a:lstStyle/>
          <a:p>
            <a:pPr algn="ctr"/>
            <a:r>
              <a:rPr lang="zh-CN" altLang="en-US" sz="5400" b="1" dirty="0">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雅思写作</a:t>
            </a:r>
          </a:p>
        </p:txBody>
      </p:sp>
    </p:spTree>
    <p:extLst>
      <p:ext uri="{BB962C8B-B14F-4D97-AF65-F5344CB8AC3E}">
        <p14:creationId xmlns:p14="http://schemas.microsoft.com/office/powerpoint/2010/main" val="200152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solidFill>
                  <a:prstClr val="black"/>
                </a:solidFill>
                <a:latin typeface="Times New Roman" panose="02020603050405020304" pitchFamily="18" charset="0"/>
                <a:ea typeface="华文楷体" panose="02010600040101010101" pitchFamily="2" charset="-122"/>
                <a:cs typeface="Times New Roman" panose="02020603050405020304" pitchFamily="18" charset="0"/>
              </a:rPr>
              <a:t>11. </a:t>
            </a:r>
            <a:r>
              <a:rPr lang="zh-CN" altLang="zh-CN" kern="100" dirty="0">
                <a:solidFill>
                  <a:prstClr val="black"/>
                </a:solidFill>
                <a:latin typeface="Times New Roman" panose="02020603050405020304" pitchFamily="18" charset="0"/>
                <a:ea typeface="华文楷体" panose="02010600040101010101" pitchFamily="2" charset="-122"/>
                <a:cs typeface="Times New Roman" panose="02020603050405020304" pitchFamily="18" charset="0"/>
              </a:rPr>
              <a:t>人们把发财与成功相提并论。</a:t>
            </a:r>
            <a:endParaRPr lang="zh-CN" altLang="zh-CN" kern="100" dirty="0">
              <a:solidFill>
                <a:prstClr val="black"/>
              </a:solidFill>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12.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过去几十年，先进的医疗技术已经</a:t>
            </a:r>
            <a:r>
              <a:rPr lang="zh-CN" altLang="en-US" kern="100" dirty="0">
                <a:latin typeface="Times New Roman" panose="02020603050405020304" pitchFamily="18" charset="0"/>
                <a:ea typeface="华文楷体" panose="02010600040101010101" pitchFamily="2" charset="-122"/>
                <a:cs typeface="Times New Roman" panose="02020603050405020304" pitchFamily="18" charset="0"/>
              </a:rPr>
              <a:t>可以让</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人比过去活得更久。</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10</a:t>
            </a:fld>
            <a:endParaRPr lang="zh-CN" altLang="en-US">
              <a:solidFill>
                <a:prstClr val="white"/>
              </a:solidFill>
            </a:endParaRPr>
          </a:p>
        </p:txBody>
      </p:sp>
    </p:spTree>
    <p:extLst>
      <p:ext uri="{BB962C8B-B14F-4D97-AF65-F5344CB8AC3E}">
        <p14:creationId xmlns:p14="http://schemas.microsoft.com/office/powerpoint/2010/main" val="346419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13.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事实上，我们必须承认生命的质量与生命本身一样重要。</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14.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我们应该不遗余力美化我们的环境。</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11</a:t>
            </a:fld>
            <a:endParaRPr lang="zh-CN" altLang="en-US">
              <a:solidFill>
                <a:prstClr val="white"/>
              </a:solidFill>
            </a:endParaRPr>
          </a:p>
        </p:txBody>
      </p:sp>
    </p:spTree>
    <p:extLst>
      <p:ext uri="{BB962C8B-B14F-4D97-AF65-F5344CB8AC3E}">
        <p14:creationId xmlns:p14="http://schemas.microsoft.com/office/powerpoint/2010/main" val="311253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15.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人们设想</a:t>
            </a: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5G</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技术可以让生活变得更智能。</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16.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从最近收集的信息看，这些知识并没有人们想象的那么有用。</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24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12</a:t>
            </a:fld>
            <a:endParaRPr lang="zh-CN" altLang="en-US">
              <a:solidFill>
                <a:prstClr val="white"/>
              </a:solidFill>
            </a:endParaRPr>
          </a:p>
        </p:txBody>
      </p:sp>
    </p:spTree>
    <p:extLst>
      <p:ext uri="{BB962C8B-B14F-4D97-AF65-F5344CB8AC3E}">
        <p14:creationId xmlns:p14="http://schemas.microsoft.com/office/powerpoint/2010/main" val="21971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17.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现在人们普遍认为没有一所大学能够在学生毕业时教给学生工作必备的知识。</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18.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这是一个关系生死的问题，任何国家都不能忽视。</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13</a:t>
            </a:fld>
            <a:endParaRPr lang="zh-CN" altLang="en-US">
              <a:solidFill>
                <a:prstClr val="white"/>
              </a:solidFill>
            </a:endParaRPr>
          </a:p>
        </p:txBody>
      </p:sp>
    </p:spTree>
    <p:extLst>
      <p:ext uri="{BB962C8B-B14F-4D97-AF65-F5344CB8AC3E}">
        <p14:creationId xmlns:p14="http://schemas.microsoft.com/office/powerpoint/2010/main" val="150170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19.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我同意后者，有如下理由。</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20.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这一观点正受到越来越多人的质疑。</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14</a:t>
            </a:fld>
            <a:endParaRPr lang="zh-CN" altLang="en-US">
              <a:solidFill>
                <a:prstClr val="white"/>
              </a:solidFill>
            </a:endParaRPr>
          </a:p>
        </p:txBody>
      </p:sp>
    </p:spTree>
    <p:extLst>
      <p:ext uri="{BB962C8B-B14F-4D97-AF65-F5344CB8AC3E}">
        <p14:creationId xmlns:p14="http://schemas.microsoft.com/office/powerpoint/2010/main" val="317802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21.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无论汽车的数量有多少，都必须对废气排放实行控制。</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22.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廉价劳动力的流入能够在很大程度上促进大规模的城市基础设施建设。</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15</a:t>
            </a:fld>
            <a:endParaRPr lang="zh-CN" altLang="en-US">
              <a:solidFill>
                <a:prstClr val="white"/>
              </a:solidFill>
            </a:endParaRPr>
          </a:p>
        </p:txBody>
      </p:sp>
    </p:spTree>
    <p:extLst>
      <p:ext uri="{BB962C8B-B14F-4D97-AF65-F5344CB8AC3E}">
        <p14:creationId xmlns:p14="http://schemas.microsoft.com/office/powerpoint/2010/main" val="262329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sz="2400" kern="100" dirty="0">
                <a:latin typeface="Times New Roman" panose="02020603050405020304" pitchFamily="18" charset="0"/>
                <a:ea typeface="华文楷体" panose="02010600040101010101" pitchFamily="2" charset="-122"/>
                <a:cs typeface="Times New Roman" panose="02020603050405020304" pitchFamily="18" charset="0"/>
              </a:rPr>
              <a:t>23. </a:t>
            </a:r>
            <a:r>
              <a:rPr lang="zh-CN" altLang="zh-CN" sz="2400" kern="100" dirty="0">
                <a:latin typeface="Times New Roman" panose="02020603050405020304" pitchFamily="18" charset="0"/>
                <a:ea typeface="华文楷体" panose="02010600040101010101" pitchFamily="2" charset="-122"/>
                <a:cs typeface="Times New Roman" panose="02020603050405020304" pitchFamily="18" charset="0"/>
              </a:rPr>
              <a:t>过度砍伐造成水土流失，并进而造成特大洪水。</a:t>
            </a:r>
            <a:endParaRPr lang="en-US" altLang="zh-CN" sz="2400"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en-US" altLang="zh-CN" sz="2400"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sz="2400" kern="100" dirty="0">
                <a:latin typeface="Times New Roman" panose="02020603050405020304" pitchFamily="18" charset="0"/>
                <a:ea typeface="华文楷体" panose="02010600040101010101" pitchFamily="2" charset="-122"/>
                <a:cs typeface="Times New Roman" panose="02020603050405020304" pitchFamily="18" charset="0"/>
              </a:rPr>
              <a:t>24. </a:t>
            </a:r>
            <a:r>
              <a:rPr lang="zh-CN" altLang="zh-CN" sz="2400" kern="100" dirty="0">
                <a:latin typeface="Times New Roman" panose="02020603050405020304" pitchFamily="18" charset="0"/>
                <a:ea typeface="华文楷体" panose="02010600040101010101" pitchFamily="2" charset="-122"/>
                <a:cs typeface="Times New Roman" panose="02020603050405020304" pitchFamily="18" charset="0"/>
              </a:rPr>
              <a:t>随着人类进入了</a:t>
            </a:r>
            <a:r>
              <a:rPr lang="en-US" altLang="zh-CN" sz="2400" kern="100" dirty="0">
                <a:latin typeface="Times New Roman" panose="02020603050405020304" pitchFamily="18" charset="0"/>
                <a:ea typeface="华文楷体" panose="02010600040101010101" pitchFamily="2" charset="-122"/>
                <a:cs typeface="Times New Roman" panose="02020603050405020304" pitchFamily="18" charset="0"/>
              </a:rPr>
              <a:t>“</a:t>
            </a:r>
            <a:r>
              <a:rPr lang="zh-CN" altLang="zh-CN" sz="2400" kern="100" dirty="0">
                <a:latin typeface="Times New Roman" panose="02020603050405020304" pitchFamily="18" charset="0"/>
                <a:ea typeface="华文楷体" panose="02010600040101010101" pitchFamily="2" charset="-122"/>
                <a:cs typeface="Times New Roman" panose="02020603050405020304" pitchFamily="18" charset="0"/>
              </a:rPr>
              <a:t>信息时代</a:t>
            </a:r>
            <a:r>
              <a:rPr lang="en-US" altLang="zh-CN" sz="2400" kern="100" dirty="0">
                <a:latin typeface="Times New Roman" panose="02020603050405020304" pitchFamily="18" charset="0"/>
                <a:ea typeface="华文楷体" panose="02010600040101010101" pitchFamily="2" charset="-122"/>
                <a:cs typeface="Times New Roman" panose="02020603050405020304" pitchFamily="18" charset="0"/>
              </a:rPr>
              <a:t>”</a:t>
            </a:r>
            <a:r>
              <a:rPr lang="zh-CN" altLang="zh-CN" sz="2400" kern="100" dirty="0">
                <a:latin typeface="Times New Roman" panose="02020603050405020304" pitchFamily="18" charset="0"/>
                <a:ea typeface="华文楷体" panose="02010600040101010101" pitchFamily="2" charset="-122"/>
                <a:cs typeface="Times New Roman" panose="02020603050405020304" pitchFamily="18" charset="0"/>
              </a:rPr>
              <a:t>，互联网为人们提供与世界即时链接的途径，但同时迅速发展的信息技术也能导致个人隐私被侵犯。</a:t>
            </a:r>
            <a:endParaRPr lang="zh-CN" altLang="zh-CN" sz="2400"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16</a:t>
            </a:fld>
            <a:endParaRPr lang="zh-CN" altLang="en-US">
              <a:solidFill>
                <a:prstClr val="white"/>
              </a:solidFill>
            </a:endParaRPr>
          </a:p>
        </p:txBody>
      </p:sp>
    </p:spTree>
    <p:extLst>
      <p:ext uri="{BB962C8B-B14F-4D97-AF65-F5344CB8AC3E}">
        <p14:creationId xmlns:p14="http://schemas.microsoft.com/office/powerpoint/2010/main" val="126452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25.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大家最关心的问题就是缺乏足够的居住空间。</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26.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也许当今困扰国家的最危险的现象是遍布各级政府的官员腐败。</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24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17</a:t>
            </a:fld>
            <a:endParaRPr lang="zh-CN" altLang="en-US">
              <a:solidFill>
                <a:prstClr val="white"/>
              </a:solidFill>
            </a:endParaRPr>
          </a:p>
        </p:txBody>
      </p:sp>
    </p:spTree>
    <p:extLst>
      <p:ext uri="{BB962C8B-B14F-4D97-AF65-F5344CB8AC3E}">
        <p14:creationId xmlns:p14="http://schemas.microsoft.com/office/powerpoint/2010/main" val="381564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928354"/>
            <a:ext cx="11181522" cy="5793121"/>
          </a:xfrm>
        </p:spPr>
        <p:txBody>
          <a:bodyPr>
            <a:normAutofit/>
          </a:bodyPr>
          <a:lstStyle/>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27.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历史上，人口过剩的问题从来没有比现在更加突出。</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28.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越来越多的人开始意识到财富虽然给幸福提供了重要的物质基础，但绝不是幸福的最重要条件。</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18</a:t>
            </a:fld>
            <a:endParaRPr lang="zh-CN" altLang="en-US">
              <a:solidFill>
                <a:prstClr val="white"/>
              </a:solidFill>
            </a:endParaRPr>
          </a:p>
        </p:txBody>
      </p:sp>
    </p:spTree>
    <p:extLst>
      <p:ext uri="{BB962C8B-B14F-4D97-AF65-F5344CB8AC3E}">
        <p14:creationId xmlns:p14="http://schemas.microsoft.com/office/powerpoint/2010/main" val="187266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013791"/>
            <a:ext cx="11181522" cy="5707684"/>
          </a:xfrm>
        </p:spPr>
        <p:txBody>
          <a:bodyPr>
            <a:normAutofit/>
          </a:bodyPr>
          <a:lstStyle/>
          <a:p>
            <a:pPr marL="0" indent="0" algn="just">
              <a:buNone/>
            </a:pPr>
            <a:r>
              <a:rPr lang="en-US" altLang="zh-CN" sz="2600" kern="100" dirty="0">
                <a:latin typeface="Times New Roman" panose="02020603050405020304" pitchFamily="18" charset="0"/>
                <a:ea typeface="华文楷体" panose="02010600040101010101" pitchFamily="2" charset="-122"/>
                <a:cs typeface="Times New Roman" panose="02020603050405020304" pitchFamily="18" charset="0"/>
              </a:rPr>
              <a:t>29. </a:t>
            </a:r>
            <a:r>
              <a:rPr lang="zh-CN" altLang="zh-CN" sz="2600" kern="100" dirty="0">
                <a:latin typeface="Times New Roman" panose="02020603050405020304" pitchFamily="18" charset="0"/>
                <a:ea typeface="华文楷体" panose="02010600040101010101" pitchFamily="2" charset="-122"/>
                <a:cs typeface="Times New Roman" panose="02020603050405020304" pitchFamily="18" charset="0"/>
              </a:rPr>
              <a:t>近年来出现了越来越严重拜金主义倾向，应当引起我们的反思。</a:t>
            </a:r>
            <a:r>
              <a:rPr lang="en-US" altLang="zh-CN" sz="2600" kern="100" dirty="0">
                <a:latin typeface="等线" panose="02010600030101010101" pitchFamily="2" charset="-122"/>
                <a:ea typeface="等线" panose="02010600030101010101" pitchFamily="2" charset="-122"/>
                <a:cs typeface="Times New Roman" panose="02020603050405020304" pitchFamily="18" charset="0"/>
              </a:rPr>
              <a:t> </a:t>
            </a:r>
            <a:endParaRPr lang="zh-CN" altLang="zh-CN" sz="2600"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endParaRPr lang="en-US" altLang="zh-CN" sz="2600"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indent="0" algn="just">
              <a:buNone/>
            </a:pPr>
            <a:r>
              <a:rPr lang="en-US" altLang="zh-CN" sz="2600" kern="100" dirty="0">
                <a:latin typeface="Times New Roman" panose="02020603050405020304" pitchFamily="18" charset="0"/>
                <a:ea typeface="华文楷体" panose="02010600040101010101" pitchFamily="2" charset="-122"/>
                <a:cs typeface="Times New Roman" panose="02020603050405020304" pitchFamily="18" charset="0"/>
              </a:rPr>
              <a:t>30. </a:t>
            </a:r>
            <a:r>
              <a:rPr lang="zh-CN" altLang="zh-CN" sz="2600" kern="100" dirty="0">
                <a:latin typeface="Times New Roman" panose="02020603050405020304" pitchFamily="18" charset="0"/>
                <a:ea typeface="华文楷体" panose="02010600040101010101" pitchFamily="2" charset="-122"/>
                <a:cs typeface="Times New Roman" panose="02020603050405020304" pitchFamily="18" charset="0"/>
              </a:rPr>
              <a:t>几个月前，我的一个朋友死于一场与酒后驾车有关的悲惨车祸。这件事情一点儿也不罕见，事实上每年有数以千计这样的典型案件。这些案件与在酒精作用下开车的人有关。</a:t>
            </a:r>
            <a:endParaRPr lang="zh-CN" altLang="zh-CN" sz="2600"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19</a:t>
            </a:fld>
            <a:endParaRPr lang="zh-CN" altLang="en-US">
              <a:solidFill>
                <a:prstClr val="white"/>
              </a:solidFill>
            </a:endParaRPr>
          </a:p>
        </p:txBody>
      </p:sp>
    </p:spTree>
    <p:extLst>
      <p:ext uri="{BB962C8B-B14F-4D97-AF65-F5344CB8AC3E}">
        <p14:creationId xmlns:p14="http://schemas.microsoft.com/office/powerpoint/2010/main" val="301456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7991" y="235916"/>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大纲要求</a:t>
            </a:r>
          </a:p>
        </p:txBody>
      </p:sp>
      <p:sp>
        <p:nvSpPr>
          <p:cNvPr id="3" name="内容占位符 2"/>
          <p:cNvSpPr>
            <a:spLocks noGrp="1"/>
          </p:cNvSpPr>
          <p:nvPr>
            <p:ph idx="1"/>
          </p:nvPr>
        </p:nvSpPr>
        <p:spPr>
          <a:xfrm>
            <a:off x="327991" y="1023730"/>
            <a:ext cx="11658600" cy="5697745"/>
          </a:xfrm>
        </p:spPr>
        <p:txBody>
          <a:bodyPr>
            <a:normAutofit fontScale="92500"/>
          </a:bodyPr>
          <a:lstStyle/>
          <a:p>
            <a:pPr marL="0" indent="0">
              <a:buNone/>
            </a:pPr>
            <a:r>
              <a:rPr lang="zh-CN" altLang="en-US" sz="2600" dirty="0">
                <a:latin typeface="华文楷体" panose="02010600040101010101" pitchFamily="2" charset="-122"/>
                <a:ea typeface="华文楷体" panose="02010600040101010101" pitchFamily="2" charset="-122"/>
              </a:rPr>
              <a:t>作文一 </a:t>
            </a:r>
          </a:p>
          <a:p>
            <a:pPr marL="0" indent="0">
              <a:buNone/>
            </a:pPr>
            <a:r>
              <a:rPr lang="zh-CN" altLang="en-US" sz="2600" dirty="0">
                <a:latin typeface="华文楷体" panose="02010600040101010101" pitchFamily="2" charset="-122"/>
                <a:ea typeface="华文楷体" panose="02010600040101010101" pitchFamily="2" charset="-122"/>
              </a:rPr>
              <a:t>题型要求：作文一中会给出一些视觉性的信息，如一个或多个互相关联的图表、图解或表格，考生需对这些信息或数据进行描述。需要运用学术写作的文体。</a:t>
            </a:r>
          </a:p>
          <a:p>
            <a:pPr marL="0" indent="0">
              <a:buNone/>
            </a:pPr>
            <a:r>
              <a:rPr lang="zh-CN" altLang="en-US" sz="2600" dirty="0">
                <a:latin typeface="华文楷体" panose="02010600040101010101" pitchFamily="2" charset="-122"/>
                <a:ea typeface="华文楷体" panose="02010600040101010101" pitchFamily="2" charset="-122"/>
              </a:rPr>
              <a:t>评分标准：作文一考察的是考生在图表或表格中选择最重要和最相关的信息（一些次要的信息则可忽略）、并对这些信息进行清晰描述的能力，考官将对考生组织这些信息的能力以及语言使用的准确性进行评分。字数至少达到</a:t>
            </a:r>
            <a:r>
              <a:rPr lang="en-US" altLang="zh-CN" sz="2600" dirty="0">
                <a:latin typeface="华文楷体" panose="02010600040101010101" pitchFamily="2" charset="-122"/>
                <a:ea typeface="华文楷体" panose="02010600040101010101" pitchFamily="2" charset="-122"/>
              </a:rPr>
              <a:t>150</a:t>
            </a:r>
            <a:r>
              <a:rPr lang="zh-CN" altLang="en-US" sz="2600" dirty="0">
                <a:latin typeface="华文楷体" panose="02010600040101010101" pitchFamily="2" charset="-122"/>
                <a:ea typeface="华文楷体" panose="02010600040101010101" pitchFamily="2" charset="-122"/>
              </a:rPr>
              <a:t>字，否则将会被扣分。</a:t>
            </a:r>
          </a:p>
          <a:p>
            <a:pPr marL="0" indent="0">
              <a:buNone/>
            </a:pPr>
            <a:endParaRPr lang="zh-CN" altLang="en-US" sz="2600" dirty="0">
              <a:latin typeface="华文楷体" panose="02010600040101010101" pitchFamily="2" charset="-122"/>
              <a:ea typeface="华文楷体" panose="02010600040101010101" pitchFamily="2" charset="-122"/>
            </a:endParaRPr>
          </a:p>
          <a:p>
            <a:pPr marL="0" indent="0">
              <a:buNone/>
            </a:pPr>
            <a:r>
              <a:rPr lang="zh-CN" altLang="en-US" sz="2600" dirty="0">
                <a:latin typeface="华文楷体" panose="02010600040101010101" pitchFamily="2" charset="-122"/>
                <a:ea typeface="华文楷体" panose="02010600040101010101" pitchFamily="2" charset="-122"/>
              </a:rPr>
              <a:t>考官将从以下方面对作文进行评分：</a:t>
            </a:r>
          </a:p>
          <a:p>
            <a:pPr marL="0" indent="0">
              <a:buNone/>
            </a:pPr>
            <a:r>
              <a:rPr lang="en-US" altLang="zh-CN" sz="2600" dirty="0">
                <a:latin typeface="华文楷体" panose="02010600040101010101" pitchFamily="2" charset="-122"/>
                <a:ea typeface="华文楷体" panose="02010600040101010101" pitchFamily="2" charset="-122"/>
              </a:rPr>
              <a:t>1</a:t>
            </a:r>
            <a:r>
              <a:rPr lang="zh-CN" altLang="en-US" sz="2600" dirty="0">
                <a:latin typeface="华文楷体" panose="02010600040101010101" pitchFamily="2" charset="-122"/>
                <a:ea typeface="华文楷体" panose="02010600040101010101" pitchFamily="2" charset="-122"/>
              </a:rPr>
              <a:t>、是否完成写作要求，能否有效地找到信息中关键的内容并对之进行描述和写作；</a:t>
            </a:r>
          </a:p>
          <a:p>
            <a:pPr marL="0" indent="0">
              <a:buNone/>
            </a:pPr>
            <a:r>
              <a:rPr lang="en-US" altLang="zh-CN" sz="2600" dirty="0">
                <a:latin typeface="华文楷体" panose="02010600040101010101" pitchFamily="2" charset="-122"/>
                <a:ea typeface="华文楷体" panose="02010600040101010101" pitchFamily="2" charset="-122"/>
              </a:rPr>
              <a:t>2</a:t>
            </a:r>
            <a:r>
              <a:rPr lang="zh-CN" altLang="en-US" sz="2600" dirty="0">
                <a:latin typeface="华文楷体" panose="02010600040101010101" pitchFamily="2" charset="-122"/>
                <a:ea typeface="华文楷体" panose="02010600040101010101" pitchFamily="2" charset="-122"/>
              </a:rPr>
              <a:t>、连贯性和结构层次，能否将信息和要点进行组织，信息和要点之间的联系是否清晰；</a:t>
            </a:r>
          </a:p>
          <a:p>
            <a:pPr marL="0" indent="0">
              <a:buNone/>
            </a:pPr>
            <a:r>
              <a:rPr lang="en-US" altLang="zh-CN" sz="2600" dirty="0">
                <a:latin typeface="华文楷体" panose="02010600040101010101" pitchFamily="2" charset="-122"/>
                <a:ea typeface="华文楷体" panose="02010600040101010101" pitchFamily="2" charset="-122"/>
              </a:rPr>
              <a:t>3</a:t>
            </a:r>
            <a:r>
              <a:rPr lang="zh-CN" altLang="en-US" sz="2600" dirty="0">
                <a:latin typeface="华文楷体" panose="02010600040101010101" pitchFamily="2" charset="-122"/>
                <a:ea typeface="华文楷体" panose="02010600040101010101" pitchFamily="2" charset="-122"/>
              </a:rPr>
              <a:t>、词汇来源是否广泛、准确且适合这一部分写作的要求；</a:t>
            </a:r>
          </a:p>
          <a:p>
            <a:pPr marL="0" indent="0">
              <a:buNone/>
            </a:pPr>
            <a:r>
              <a:rPr lang="en-US" altLang="zh-CN" sz="2600" dirty="0">
                <a:latin typeface="华文楷体" panose="02010600040101010101" pitchFamily="2" charset="-122"/>
                <a:ea typeface="华文楷体" panose="02010600040101010101" pitchFamily="2" charset="-122"/>
              </a:rPr>
              <a:t>4</a:t>
            </a:r>
            <a:r>
              <a:rPr lang="zh-CN" altLang="en-US" sz="2600" dirty="0">
                <a:latin typeface="华文楷体" panose="02010600040101010101" pitchFamily="2" charset="-122"/>
                <a:ea typeface="华文楷体" panose="02010600040101010101" pitchFamily="2" charset="-122"/>
              </a:rPr>
              <a:t>、语法结构是否多样、准确且适合这一部分写作的要求。</a:t>
            </a:r>
            <a:endParaRPr lang="zh-CN" altLang="zh-CN" dirty="0">
              <a:latin typeface="华文楷体" panose="02010600040101010101" pitchFamily="2" charset="-122"/>
              <a:ea typeface="华文楷体" panose="02010600040101010101" pitchFamily="2" charset="-122"/>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2</a:t>
            </a:fld>
            <a:endParaRPr lang="zh-CN" altLang="en-US">
              <a:solidFill>
                <a:prstClr val="white"/>
              </a:solidFill>
            </a:endParaRPr>
          </a:p>
        </p:txBody>
      </p:sp>
    </p:spTree>
    <p:extLst>
      <p:ext uri="{BB962C8B-B14F-4D97-AF65-F5344CB8AC3E}">
        <p14:creationId xmlns:p14="http://schemas.microsoft.com/office/powerpoint/2010/main" val="43915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大纲要求</a:t>
            </a:r>
          </a:p>
        </p:txBody>
      </p:sp>
      <p:sp>
        <p:nvSpPr>
          <p:cNvPr id="3" name="内容占位符 2"/>
          <p:cNvSpPr>
            <a:spLocks noGrp="1"/>
          </p:cNvSpPr>
          <p:nvPr>
            <p:ph idx="1"/>
          </p:nvPr>
        </p:nvSpPr>
        <p:spPr>
          <a:xfrm>
            <a:off x="457200" y="1073426"/>
            <a:ext cx="11320670" cy="5648049"/>
          </a:xfrm>
        </p:spPr>
        <p:txBody>
          <a:bodyPr>
            <a:normAutofit fontScale="85000" lnSpcReduction="20000"/>
          </a:bodyPr>
          <a:lstStyle/>
          <a:p>
            <a:pPr marL="0" indent="0">
              <a:buNone/>
            </a:pPr>
            <a:r>
              <a:rPr lang="zh-CN" altLang="en-US" dirty="0">
                <a:latin typeface="华文楷体" panose="02010600040101010101" pitchFamily="2" charset="-122"/>
                <a:ea typeface="华文楷体" panose="02010600040101010101" pitchFamily="2" charset="-122"/>
              </a:rPr>
              <a:t>作文二 </a:t>
            </a:r>
          </a:p>
          <a:p>
            <a:pPr marL="0" indent="0">
              <a:buNone/>
            </a:pPr>
            <a:r>
              <a:rPr lang="zh-CN" altLang="en-US" dirty="0">
                <a:latin typeface="华文楷体" panose="02010600040101010101" pitchFamily="2" charset="-122"/>
                <a:ea typeface="华文楷体" panose="02010600040101010101" pitchFamily="2" charset="-122"/>
              </a:rPr>
              <a:t>题型要求：作文二中会给出一个看法、问题或议题，考生需就此进行论述。根据不同的情况，考生可能需要针对问题提出解决方法、论述和证明一个看法、对比和对照论据或看法、或者评价和反驳一个论点或观点。需运用正规的学术写作的、议论性的文体。</a:t>
            </a:r>
          </a:p>
          <a:p>
            <a:pPr marL="0" indent="0">
              <a:buNone/>
            </a:pPr>
            <a:r>
              <a:rPr lang="zh-CN" altLang="en-US" dirty="0">
                <a:latin typeface="华文楷体" panose="02010600040101010101" pitchFamily="2" charset="-122"/>
                <a:ea typeface="华文楷体" panose="02010600040101010101" pitchFamily="2" charset="-122"/>
              </a:rPr>
              <a:t>评分标准：作文二考察的是考生对一个论点进行论述、并提供清晰的论据或举例支持论点的能力。考官将对考生组织这些信息的能力以及语言使用的准确性进行评分。 字数至少达到</a:t>
            </a:r>
            <a:r>
              <a:rPr lang="en-US" altLang="zh-CN" dirty="0">
                <a:latin typeface="华文楷体" panose="02010600040101010101" pitchFamily="2" charset="-122"/>
                <a:ea typeface="华文楷体" panose="02010600040101010101" pitchFamily="2" charset="-122"/>
              </a:rPr>
              <a:t>250</a:t>
            </a:r>
            <a:r>
              <a:rPr lang="zh-CN" altLang="en-US" dirty="0">
                <a:latin typeface="华文楷体" panose="02010600040101010101" pitchFamily="2" charset="-122"/>
                <a:ea typeface="华文楷体" panose="02010600040101010101" pitchFamily="2" charset="-122"/>
              </a:rPr>
              <a:t>字，否则将会被扣分。</a:t>
            </a:r>
          </a:p>
          <a:p>
            <a:pPr marL="0" indent="0">
              <a:buNone/>
            </a:pPr>
            <a:endParaRPr lang="zh-CN" altLang="en-US" dirty="0">
              <a:latin typeface="华文楷体" panose="02010600040101010101" pitchFamily="2" charset="-122"/>
              <a:ea typeface="华文楷体" panose="02010600040101010101" pitchFamily="2" charset="-122"/>
            </a:endParaRPr>
          </a:p>
          <a:p>
            <a:pPr marL="0" indent="0">
              <a:buNone/>
            </a:pPr>
            <a:r>
              <a:rPr lang="zh-CN" altLang="en-US" dirty="0">
                <a:latin typeface="华文楷体" panose="02010600040101010101" pitchFamily="2" charset="-122"/>
                <a:ea typeface="华文楷体" panose="02010600040101010101" pitchFamily="2" charset="-122"/>
              </a:rPr>
              <a:t>考官将从以下方面对作文进行评分：</a:t>
            </a:r>
          </a:p>
          <a:p>
            <a:pPr marL="0" indent="0">
              <a:buNone/>
            </a:pPr>
            <a:r>
              <a:rPr lang="en-US" altLang="zh-CN" dirty="0">
                <a:latin typeface="华文楷体" panose="02010600040101010101" pitchFamily="2" charset="-122"/>
                <a:ea typeface="华文楷体" panose="02010600040101010101" pitchFamily="2" charset="-122"/>
              </a:rPr>
              <a:t>1</a:t>
            </a:r>
            <a:r>
              <a:rPr lang="zh-CN" altLang="en-US" dirty="0">
                <a:latin typeface="华文楷体" panose="02010600040101010101" pitchFamily="2" charset="-122"/>
                <a:ea typeface="华文楷体" panose="02010600040101010101" pitchFamily="2" charset="-122"/>
              </a:rPr>
              <a:t>、是否完成写作要求，论点是否切中题目的要求、论证过程是否完整、论点是否得到了论据的支持，考生的观点是否清晰和有效；</a:t>
            </a:r>
          </a:p>
          <a:p>
            <a:pPr marL="0" indent="0">
              <a:buNone/>
            </a:pPr>
            <a:r>
              <a:rPr lang="en-US" altLang="zh-CN" dirty="0">
                <a:latin typeface="华文楷体" panose="02010600040101010101" pitchFamily="2" charset="-122"/>
                <a:ea typeface="华文楷体" panose="02010600040101010101" pitchFamily="2" charset="-122"/>
              </a:rPr>
              <a:t>2</a:t>
            </a:r>
            <a:r>
              <a:rPr lang="zh-CN" altLang="en-US" dirty="0">
                <a:latin typeface="华文楷体" panose="02010600040101010101" pitchFamily="2" charset="-122"/>
                <a:ea typeface="华文楷体" panose="02010600040101010101" pitchFamily="2" charset="-122"/>
              </a:rPr>
              <a:t>、连贯性和结构层次，能否将信息和要点进行组织，信息和要点之间的联系是否清晰；</a:t>
            </a:r>
          </a:p>
          <a:p>
            <a:pPr marL="0" indent="0">
              <a:buNone/>
            </a:pPr>
            <a:r>
              <a:rPr lang="en-US" altLang="zh-CN" dirty="0">
                <a:latin typeface="华文楷体" panose="02010600040101010101" pitchFamily="2" charset="-122"/>
                <a:ea typeface="华文楷体" panose="02010600040101010101" pitchFamily="2" charset="-122"/>
              </a:rPr>
              <a:t>3</a:t>
            </a:r>
            <a:r>
              <a:rPr lang="zh-CN" altLang="en-US" dirty="0">
                <a:latin typeface="华文楷体" panose="02010600040101010101" pitchFamily="2" charset="-122"/>
                <a:ea typeface="华文楷体" panose="02010600040101010101" pitchFamily="2" charset="-122"/>
              </a:rPr>
              <a:t>、词汇来源是否广泛、准确且适合这一部分写作的要求；</a:t>
            </a:r>
          </a:p>
          <a:p>
            <a:pPr marL="0" indent="0">
              <a:buNone/>
            </a:pPr>
            <a:r>
              <a:rPr lang="en-US" altLang="zh-CN" dirty="0">
                <a:latin typeface="华文楷体" panose="02010600040101010101" pitchFamily="2" charset="-122"/>
                <a:ea typeface="华文楷体" panose="02010600040101010101" pitchFamily="2" charset="-122"/>
              </a:rPr>
              <a:t>4</a:t>
            </a:r>
            <a:r>
              <a:rPr lang="zh-CN" altLang="en-US" dirty="0">
                <a:latin typeface="华文楷体" panose="02010600040101010101" pitchFamily="2" charset="-122"/>
                <a:ea typeface="华文楷体" panose="02010600040101010101" pitchFamily="2" charset="-122"/>
              </a:rPr>
              <a:t>、语法结构是否多样、准确且适合这一部分写作的要求。</a:t>
            </a:r>
            <a:endParaRPr lang="zh-CN" altLang="zh-CN" dirty="0">
              <a:latin typeface="华文楷体" panose="02010600040101010101" pitchFamily="2" charset="-122"/>
              <a:ea typeface="华文楷体" panose="02010600040101010101" pitchFamily="2" charset="-122"/>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3</a:t>
            </a:fld>
            <a:endParaRPr lang="zh-CN" altLang="en-US">
              <a:solidFill>
                <a:prstClr val="white"/>
              </a:solidFill>
            </a:endParaRPr>
          </a:p>
        </p:txBody>
      </p:sp>
    </p:spTree>
    <p:extLst>
      <p:ext uri="{BB962C8B-B14F-4D97-AF65-F5344CB8AC3E}">
        <p14:creationId xmlns:p14="http://schemas.microsoft.com/office/powerpoint/2010/main" val="383855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38400" y="2492896"/>
            <a:ext cx="7315200" cy="1134887"/>
          </a:xfrm>
        </p:spPr>
        <p:txBody>
          <a:bodyPr>
            <a:noAutofit/>
          </a:bodyPr>
          <a:lstStyle/>
          <a:p>
            <a:pPr algn="ctr"/>
            <a:r>
              <a:rPr lang="zh-CN" altLang="en-US" sz="5400" b="1" dirty="0">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雅思写作</a:t>
            </a:r>
            <a:r>
              <a:rPr lang="en-US" altLang="zh-CN" sz="5400" b="1" dirty="0">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a:t>
            </a:r>
            <a:r>
              <a:rPr lang="zh-CN" altLang="en-US" sz="5400" b="1" dirty="0">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a:t>
            </a:r>
          </a:p>
        </p:txBody>
      </p:sp>
    </p:spTree>
    <p:extLst>
      <p:ext uri="{BB962C8B-B14F-4D97-AF65-F5344CB8AC3E}">
        <p14:creationId xmlns:p14="http://schemas.microsoft.com/office/powerpoint/2010/main" val="220283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222513"/>
            <a:ext cx="11181522" cy="5498962"/>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依照最近的一项调查，每年有</a:t>
            </a: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4, 000, 000</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人死于与吸烟有关的疾病。</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According to a recent survey, four million people die each year from diseases linked to smoking. </a:t>
            </a:r>
          </a:p>
          <a:p>
            <a:pPr mar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2.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最近的调查显示相当多的孩子对家庭作业没什么好感。</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The latest surveys show that quite a few children have unpleasant associations with homework.</a:t>
            </a: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5</a:t>
            </a:fld>
            <a:endParaRPr lang="zh-CN" altLang="en-US">
              <a:solidFill>
                <a:prstClr val="white"/>
              </a:solidFill>
            </a:endParaRPr>
          </a:p>
        </p:txBody>
      </p:sp>
    </p:spTree>
    <p:extLst>
      <p:ext uri="{BB962C8B-B14F-4D97-AF65-F5344CB8AC3E}">
        <p14:creationId xmlns:p14="http://schemas.microsoft.com/office/powerpoint/2010/main" val="360204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202635"/>
            <a:ext cx="11181522" cy="5518840"/>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3.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没有一项发明像互联网一样同时受到如此多的赞扬和批评。</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No invention has received so much praise and abuse as Internet.</a:t>
            </a:r>
          </a:p>
          <a:p>
            <a:pPr mar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4.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人们似乎没有考虑到教育不应该随着毕业而结束这一事实。</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People seem to fail to take into account the fact that education does not end with graduation.</a:t>
            </a:r>
          </a:p>
          <a:p>
            <a:pPr mar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6</a:t>
            </a:fld>
            <a:endParaRPr lang="zh-CN" altLang="en-US">
              <a:solidFill>
                <a:prstClr val="white"/>
              </a:solidFill>
            </a:endParaRPr>
          </a:p>
        </p:txBody>
      </p:sp>
    </p:spTree>
    <p:extLst>
      <p:ext uri="{BB962C8B-B14F-4D97-AF65-F5344CB8AC3E}">
        <p14:creationId xmlns:p14="http://schemas.microsoft.com/office/powerpoint/2010/main" val="308660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505239" y="1172817"/>
            <a:ext cx="11181522" cy="5548658"/>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5.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说到教育，大部分人认为其是一个终生的学习。</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When it comes to education, the majority of people believe that education is a lifetime study.</a:t>
            </a:r>
          </a:p>
          <a:p>
            <a:pPr mar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6.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许多专家指出体育锻炼直接有助于身体健康。</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Many experts point out that physical exercise contributes directly to a person’s health/ physical fitness.</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7</a:t>
            </a:fld>
            <a:endParaRPr lang="zh-CN" altLang="en-US">
              <a:solidFill>
                <a:prstClr val="white"/>
              </a:solidFill>
            </a:endParaRPr>
          </a:p>
        </p:txBody>
      </p:sp>
    </p:spTree>
    <p:extLst>
      <p:ext uri="{BB962C8B-B14F-4D97-AF65-F5344CB8AC3E}">
        <p14:creationId xmlns:p14="http://schemas.microsoft.com/office/powerpoint/2010/main" val="119116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82757"/>
            <a:ext cx="11181522" cy="5538718"/>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7.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应该采取适当的措施限制外国旅游者的数量，努力保护当地环境和历史不受国际旅游业的不利影响。</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Proper measures must be taken to limit the number of foreign tourists and great efforts should be made to protect local environment and history from the harmful effects of international tourism.</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8.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越来越多的专家相信移民对城市的建设起到积极作用。</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An increasing number of experts believe that migrants will exert positive effects on construction of city. </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zh-CN" altLang="zh-CN" sz="3000"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8</a:t>
            </a:fld>
            <a:endParaRPr lang="zh-CN" altLang="en-US">
              <a:solidFill>
                <a:prstClr val="white"/>
              </a:solidFill>
            </a:endParaRPr>
          </a:p>
        </p:txBody>
      </p:sp>
    </p:spTree>
    <p:extLst>
      <p:ext uri="{BB962C8B-B14F-4D97-AF65-F5344CB8AC3E}">
        <p14:creationId xmlns:p14="http://schemas.microsoft.com/office/powerpoint/2010/main" val="70191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80282"/>
            <a:ext cx="7315200" cy="648072"/>
          </a:xfrm>
        </p:spPr>
        <p:txBody>
          <a:bodyPr>
            <a:normAutofit fontScale="90000"/>
          </a:bodyPr>
          <a:lstStyle/>
          <a:p>
            <a:r>
              <a:rPr lang="zh-CN" altLang="en-US" b="1" dirty="0">
                <a:solidFill>
                  <a:srgbClr val="FF7135"/>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写句子练习</a:t>
            </a:r>
          </a:p>
        </p:txBody>
      </p:sp>
      <p:sp>
        <p:nvSpPr>
          <p:cNvPr id="3" name="内容占位符 2"/>
          <p:cNvSpPr>
            <a:spLocks noGrp="1"/>
          </p:cNvSpPr>
          <p:nvPr>
            <p:ph idx="1"/>
          </p:nvPr>
        </p:nvSpPr>
        <p:spPr>
          <a:xfrm>
            <a:off x="457200" y="1152939"/>
            <a:ext cx="11181522" cy="5568536"/>
          </a:xfrm>
        </p:spPr>
        <p:txBody>
          <a:bodyPr>
            <a:normAutofit/>
          </a:bodyPr>
          <a:lstStyle/>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9.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然而，越来越多的城市居民却怀疑这种说法，他们抱怨民工给城市带来了许多严重的问题，像犯罪和卖淫。</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However, this opinion is now being questioned by more and more city residents, who complain that the migrants have brought many serious problems like crime and prostitution.</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endParaRPr lang="en-US" altLang="zh-CN" kern="100" dirty="0">
              <a:latin typeface="Times New Roman" panose="02020603050405020304" pitchFamily="18" charset="0"/>
              <a:ea typeface="华文楷体" panose="0201060004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10. </a:t>
            </a:r>
            <a:r>
              <a:rPr lang="zh-CN" altLang="zh-CN" kern="100" dirty="0">
                <a:latin typeface="Times New Roman" panose="02020603050405020304" pitchFamily="18" charset="0"/>
                <a:ea typeface="华文楷体" panose="02010600040101010101" pitchFamily="2" charset="-122"/>
                <a:cs typeface="Times New Roman" panose="02020603050405020304" pitchFamily="18" charset="0"/>
              </a:rPr>
              <a:t>许多市民抱怨城市的公交车太少，以至于他们要花很长时间等一辆公交车，而车上可能已满载乘客。</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a:p>
            <a:pPr marL="0" lvl="0" indent="0" algn="just">
              <a:buNone/>
            </a:pPr>
            <a:r>
              <a:rPr lang="en-US" altLang="zh-CN" kern="100" dirty="0">
                <a:latin typeface="Times New Roman" panose="02020603050405020304" pitchFamily="18" charset="0"/>
                <a:ea typeface="华文楷体" panose="02010600040101010101" pitchFamily="2" charset="-122"/>
                <a:cs typeface="Times New Roman" panose="02020603050405020304" pitchFamily="18" charset="0"/>
              </a:rPr>
              <a:t>Many city residents complain that there are so few buses in their city that they have to spend much more time waiting for a bus, which is usually crowded with a large number of passengers.</a:t>
            </a:r>
            <a:endParaRPr lang="zh-CN" altLang="zh-CN" kern="100" dirty="0">
              <a:latin typeface="等线" panose="02010600030101010101" pitchFamily="2" charset="-122"/>
              <a:ea typeface="等线" panose="02010600030101010101" pitchFamily="2" charset="-122"/>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E2734601-0A6B-4052-9431-2AA78478AFEF}" type="slidenum">
              <a:rPr lang="zh-CN" altLang="en-US" smtClean="0">
                <a:solidFill>
                  <a:prstClr val="white"/>
                </a:solidFill>
              </a:rPr>
              <a:pPr/>
              <a:t>9</a:t>
            </a:fld>
            <a:endParaRPr lang="zh-CN" altLang="en-US">
              <a:solidFill>
                <a:prstClr val="white"/>
              </a:solidFill>
            </a:endParaRPr>
          </a:p>
        </p:txBody>
      </p:sp>
    </p:spTree>
    <p:extLst>
      <p:ext uri="{BB962C8B-B14F-4D97-AF65-F5344CB8AC3E}">
        <p14:creationId xmlns:p14="http://schemas.microsoft.com/office/powerpoint/2010/main" val="207042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3064</TotalTime>
  <Words>1323</Words>
  <Application>Microsoft Office PowerPoint</Application>
  <PresentationFormat>宽屏</PresentationFormat>
  <Paragraphs>109</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等线</vt:lpstr>
      <vt:lpstr>华文楷体</vt:lpstr>
      <vt:lpstr>微软雅黑</vt:lpstr>
      <vt:lpstr>Arial</vt:lpstr>
      <vt:lpstr>Arial Black</vt:lpstr>
      <vt:lpstr>Times New Roman</vt:lpstr>
      <vt:lpstr>Office 主题​​</vt:lpstr>
      <vt:lpstr>雅思写作</vt:lpstr>
      <vt:lpstr>大纲要求</vt:lpstr>
      <vt:lpstr>大纲要求</vt:lpstr>
      <vt:lpstr>雅思写作——写句子</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lpstr>写句子练习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课程标题</dc:title>
  <dc:creator>Windows 用户</dc:creator>
  <cp:lastModifiedBy>kyla888@163.com</cp:lastModifiedBy>
  <cp:revision>719</cp:revision>
  <dcterms:created xsi:type="dcterms:W3CDTF">2018-09-19T03:50:37Z</dcterms:created>
  <dcterms:modified xsi:type="dcterms:W3CDTF">2023-01-12T13:12:54Z</dcterms:modified>
</cp:coreProperties>
</file>