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613" r:id="rId3"/>
    <p:sldId id="747" r:id="rId4"/>
    <p:sldId id="748" r:id="rId5"/>
    <p:sldId id="751" r:id="rId6"/>
    <p:sldId id="757" r:id="rId7"/>
    <p:sldId id="756" r:id="rId8"/>
    <p:sldId id="755" r:id="rId9"/>
    <p:sldId id="758" r:id="rId10"/>
    <p:sldId id="746" r:id="rId11"/>
    <p:sldId id="881" r:id="rId12"/>
    <p:sldId id="846" r:id="rId13"/>
    <p:sldId id="843" r:id="rId14"/>
    <p:sldId id="808" r:id="rId15"/>
    <p:sldId id="805" r:id="rId16"/>
    <p:sldId id="806" r:id="rId17"/>
    <p:sldId id="638" r:id="rId18"/>
    <p:sldId id="844" r:id="rId19"/>
    <p:sldId id="848" r:id="rId20"/>
    <p:sldId id="880" r:id="rId21"/>
    <p:sldId id="760" r:id="rId22"/>
    <p:sldId id="847" r:id="rId23"/>
    <p:sldId id="883" r:id="rId24"/>
    <p:sldId id="884" r:id="rId25"/>
    <p:sldId id="882" r:id="rId26"/>
    <p:sldId id="759" r:id="rId27"/>
    <p:sldId id="850" r:id="rId28"/>
    <p:sldId id="886" r:id="rId29"/>
    <p:sldId id="888" r:id="rId30"/>
    <p:sldId id="887" r:id="rId31"/>
    <p:sldId id="885" r:id="rId32"/>
    <p:sldId id="851" r:id="rId33"/>
    <p:sldId id="853" r:id="rId34"/>
    <p:sldId id="852" r:id="rId35"/>
    <p:sldId id="856" r:id="rId36"/>
    <p:sldId id="857" r:id="rId37"/>
    <p:sldId id="890" r:id="rId38"/>
    <p:sldId id="858" r:id="rId39"/>
    <p:sldId id="859" r:id="rId40"/>
    <p:sldId id="860" r:id="rId41"/>
    <p:sldId id="889" r:id="rId42"/>
    <p:sldId id="861" r:id="rId43"/>
    <p:sldId id="879" r:id="rId44"/>
    <p:sldId id="754" r:id="rId45"/>
    <p:sldId id="891" r:id="rId46"/>
    <p:sldId id="855" r:id="rId4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la888@163.com" initials="k" lastIdx="1" clrIdx="0">
    <p:extLst>
      <p:ext uri="{19B8F6BF-5375-455C-9EA6-DF929625EA0E}">
        <p15:presenceInfo xmlns:p15="http://schemas.microsoft.com/office/powerpoint/2012/main" userId="9e979658af424f5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FF7135"/>
    <a:srgbClr val="FF8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982" autoAdjust="0"/>
    <p:restoredTop sz="94660"/>
  </p:normalViewPr>
  <p:slideViewPr>
    <p:cSldViewPr snapToGrid="0">
      <p:cViewPr varScale="1">
        <p:scale>
          <a:sx n="64" d="100"/>
          <a:sy n="64" d="100"/>
        </p:scale>
        <p:origin x="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nvSpPr>
        <p:spPr>
          <a:xfrm>
            <a:off x="2906268" y="2768346"/>
            <a:ext cx="6379464" cy="757619"/>
          </a:xfrm>
          <a:prstGeom prst="rect">
            <a:avLst/>
          </a:prstGeom>
          <a:solidFill>
            <a:srgbClr val="FF7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nvPr>
        </p:nvSpPr>
        <p:spPr>
          <a:xfrm>
            <a:off x="2915412" y="2768346"/>
            <a:ext cx="6379464" cy="757619"/>
          </a:xfrm>
        </p:spPr>
        <p:txBody>
          <a:bodyPr anchor="b">
            <a:normAutofit/>
          </a:bodyPr>
          <a:lstStyle>
            <a:lvl1pPr algn="ctr">
              <a:defRPr sz="4400">
                <a:solidFill>
                  <a:schemeClr val="bg1"/>
                </a:solidFill>
                <a:latin typeface="微软雅黑" panose="020B0503020204020204" pitchFamily="34" charset="-122"/>
                <a:ea typeface="微软雅黑" panose="020B0503020204020204" pitchFamily="34" charset="-122"/>
              </a:defRPr>
            </a:lvl1pPr>
          </a:lstStyle>
          <a:p>
            <a:r>
              <a:rPr lang="zh-CN" altLang="en-US" dirty="0"/>
              <a:t>课程标题</a:t>
            </a:r>
          </a:p>
        </p:txBody>
      </p:sp>
      <p:sp>
        <p:nvSpPr>
          <p:cNvPr id="3" name="副标题 2"/>
          <p:cNvSpPr>
            <a:spLocks noGrp="1"/>
          </p:cNvSpPr>
          <p:nvPr>
            <p:ph type="subTitle" idx="1" hasCustomPrompt="1"/>
          </p:nvPr>
        </p:nvSpPr>
        <p:spPr>
          <a:xfrm>
            <a:off x="5274564" y="3629470"/>
            <a:ext cx="1661160" cy="311594"/>
          </a:xfrm>
        </p:spPr>
        <p:txBody>
          <a:bodyPr>
            <a:normAutofit/>
          </a:bodyPr>
          <a:lstStyle>
            <a:lvl1pPr marL="0" indent="0" algn="ctr">
              <a:buNone/>
              <a:defRPr sz="1600">
                <a:solidFill>
                  <a:srgbClr val="FF7135"/>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主讲人：</a:t>
            </a:r>
          </a:p>
        </p:txBody>
      </p:sp>
      <p:sp>
        <p:nvSpPr>
          <p:cNvPr id="18" name="任意多边形 17"/>
          <p:cNvSpPr/>
          <p:nvPr userDrawn="1"/>
        </p:nvSpPr>
        <p:spPr>
          <a:xfrm rot="20119839">
            <a:off x="-646395" y="-189523"/>
            <a:ext cx="2667801" cy="2514023"/>
          </a:xfrm>
          <a:custGeom>
            <a:avLst/>
            <a:gdLst>
              <a:gd name="connsiteX0" fmla="*/ 1154692 w 2667801"/>
              <a:gd name="connsiteY0" fmla="*/ 0 h 2514023"/>
              <a:gd name="connsiteX1" fmla="*/ 2667801 w 2667801"/>
              <a:gd name="connsiteY1" fmla="*/ 694972 h 2514023"/>
              <a:gd name="connsiteX2" fmla="*/ 2667801 w 2667801"/>
              <a:gd name="connsiteY2" fmla="*/ 2514023 h 2514023"/>
              <a:gd name="connsiteX3" fmla="*/ 0 w 2667801"/>
              <a:gd name="connsiteY3" fmla="*/ 2514023 h 2514023"/>
            </a:gdLst>
            <a:ahLst/>
            <a:cxnLst>
              <a:cxn ang="0">
                <a:pos x="connsiteX0" y="connsiteY0"/>
              </a:cxn>
              <a:cxn ang="0">
                <a:pos x="connsiteX1" y="connsiteY1"/>
              </a:cxn>
              <a:cxn ang="0">
                <a:pos x="connsiteX2" y="connsiteY2"/>
              </a:cxn>
              <a:cxn ang="0">
                <a:pos x="connsiteX3" y="connsiteY3"/>
              </a:cxn>
            </a:cxnLst>
            <a:rect l="l" t="t" r="r" b="b"/>
            <a:pathLst>
              <a:path w="2667801" h="2514023">
                <a:moveTo>
                  <a:pt x="1154692" y="0"/>
                </a:moveTo>
                <a:lnTo>
                  <a:pt x="2667801" y="694972"/>
                </a:lnTo>
                <a:lnTo>
                  <a:pt x="2667801" y="2514023"/>
                </a:lnTo>
                <a:lnTo>
                  <a:pt x="0" y="2514023"/>
                </a:lnTo>
                <a:close/>
              </a:path>
            </a:pathLst>
          </a:custGeom>
          <a:solidFill>
            <a:srgbClr val="FF7135">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p:nvPr userDrawn="1"/>
        </p:nvSpPr>
        <p:spPr>
          <a:xfrm rot="20110002">
            <a:off x="-183482" y="5064858"/>
            <a:ext cx="2073976" cy="2336689"/>
          </a:xfrm>
          <a:custGeom>
            <a:avLst/>
            <a:gdLst>
              <a:gd name="connsiteX0" fmla="*/ 2073976 w 2073976"/>
              <a:gd name="connsiteY0" fmla="*/ 0 h 2336689"/>
              <a:gd name="connsiteX1" fmla="*/ 2073976 w 2073976"/>
              <a:gd name="connsiteY1" fmla="*/ 2336689 h 2336689"/>
              <a:gd name="connsiteX2" fmla="*/ 0 w 2073976"/>
              <a:gd name="connsiteY2" fmla="*/ 1376915 h 2336689"/>
              <a:gd name="connsiteX3" fmla="*/ 637196 w 2073976"/>
              <a:gd name="connsiteY3" fmla="*/ 0 h 2336689"/>
            </a:gdLst>
            <a:ahLst/>
            <a:cxnLst>
              <a:cxn ang="0">
                <a:pos x="connsiteX0" y="connsiteY0"/>
              </a:cxn>
              <a:cxn ang="0">
                <a:pos x="connsiteX1" y="connsiteY1"/>
              </a:cxn>
              <a:cxn ang="0">
                <a:pos x="connsiteX2" y="connsiteY2"/>
              </a:cxn>
              <a:cxn ang="0">
                <a:pos x="connsiteX3" y="connsiteY3"/>
              </a:cxn>
            </a:cxnLst>
            <a:rect l="l" t="t" r="r" b="b"/>
            <a:pathLst>
              <a:path w="2073976" h="2336689">
                <a:moveTo>
                  <a:pt x="2073976" y="0"/>
                </a:moveTo>
                <a:lnTo>
                  <a:pt x="2073976" y="2336689"/>
                </a:lnTo>
                <a:lnTo>
                  <a:pt x="0" y="1376915"/>
                </a:lnTo>
                <a:lnTo>
                  <a:pt x="637196" y="0"/>
                </a:lnTo>
                <a:close/>
              </a:path>
            </a:pathLst>
          </a:custGeom>
          <a:solidFill>
            <a:srgbClr val="FF7135">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矩形 9"/>
          <p:cNvSpPr/>
          <p:nvPr userDrawn="1"/>
        </p:nvSpPr>
        <p:spPr>
          <a:xfrm rot="827395" flipV="1">
            <a:off x="648801" y="4189437"/>
            <a:ext cx="919814" cy="919814"/>
          </a:xfrm>
          <a:prstGeom prst="rect">
            <a:avLst/>
          </a:prstGeom>
          <a:solidFill>
            <a:srgbClr val="FF7135">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rot="827395" flipV="1">
            <a:off x="2946831" y="383749"/>
            <a:ext cx="670051" cy="670051"/>
          </a:xfrm>
          <a:prstGeom prst="rect">
            <a:avLst/>
          </a:prstGeom>
          <a:solidFill>
            <a:srgbClr val="FF7135">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rot="21185538" flipV="1">
            <a:off x="1799759" y="5930767"/>
            <a:ext cx="304226" cy="304226"/>
          </a:xfrm>
          <a:prstGeom prst="rect">
            <a:avLst/>
          </a:prstGeom>
          <a:solidFill>
            <a:srgbClr val="FF7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rot="20686961" flipV="1">
            <a:off x="10937173" y="2346329"/>
            <a:ext cx="304226" cy="304226"/>
          </a:xfrm>
          <a:prstGeom prst="rect">
            <a:avLst/>
          </a:prstGeom>
          <a:solidFill>
            <a:srgbClr val="FF7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rot="18947510" flipV="1">
            <a:off x="11571934" y="3273941"/>
            <a:ext cx="304226" cy="304226"/>
          </a:xfrm>
          <a:prstGeom prst="rect">
            <a:avLst/>
          </a:prstGeom>
          <a:solidFill>
            <a:srgbClr val="FF7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rot="20008298" flipV="1">
            <a:off x="10312611" y="3721508"/>
            <a:ext cx="304226" cy="304226"/>
          </a:xfrm>
          <a:prstGeom prst="rect">
            <a:avLst/>
          </a:prstGeom>
          <a:solidFill>
            <a:srgbClr val="FF7135">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userDrawn="1"/>
        </p:nvSpPr>
        <p:spPr>
          <a:xfrm>
            <a:off x="9524199" y="4343977"/>
            <a:ext cx="2667801" cy="2514023"/>
          </a:xfrm>
          <a:custGeom>
            <a:avLst/>
            <a:gdLst>
              <a:gd name="connsiteX0" fmla="*/ 1154692 w 2667801"/>
              <a:gd name="connsiteY0" fmla="*/ 0 h 2514023"/>
              <a:gd name="connsiteX1" fmla="*/ 2667801 w 2667801"/>
              <a:gd name="connsiteY1" fmla="*/ 694972 h 2514023"/>
              <a:gd name="connsiteX2" fmla="*/ 2667801 w 2667801"/>
              <a:gd name="connsiteY2" fmla="*/ 2514023 h 2514023"/>
              <a:gd name="connsiteX3" fmla="*/ 0 w 2667801"/>
              <a:gd name="connsiteY3" fmla="*/ 2514023 h 2514023"/>
            </a:gdLst>
            <a:ahLst/>
            <a:cxnLst>
              <a:cxn ang="0">
                <a:pos x="connsiteX0" y="connsiteY0"/>
              </a:cxn>
              <a:cxn ang="0">
                <a:pos x="connsiteX1" y="connsiteY1"/>
              </a:cxn>
              <a:cxn ang="0">
                <a:pos x="connsiteX2" y="connsiteY2"/>
              </a:cxn>
              <a:cxn ang="0">
                <a:pos x="connsiteX3" y="connsiteY3"/>
              </a:cxn>
            </a:cxnLst>
            <a:rect l="l" t="t" r="r" b="b"/>
            <a:pathLst>
              <a:path w="2667801" h="2514023">
                <a:moveTo>
                  <a:pt x="1154692" y="0"/>
                </a:moveTo>
                <a:lnTo>
                  <a:pt x="2667801" y="694972"/>
                </a:lnTo>
                <a:lnTo>
                  <a:pt x="2667801" y="2514023"/>
                </a:lnTo>
                <a:lnTo>
                  <a:pt x="0" y="2514023"/>
                </a:lnTo>
                <a:close/>
              </a:path>
            </a:pathLst>
          </a:custGeom>
          <a:solidFill>
            <a:srgbClr val="FF7135">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70467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12699"/>
          </a:xfrm>
        </p:spPr>
        <p:txBody>
          <a:bodyPr>
            <a:normAutofit/>
          </a:bodyPr>
          <a:lstStyle>
            <a:lvl1pPr>
              <a:defRPr sz="28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3" name="任意多边形 12"/>
          <p:cNvSpPr/>
          <p:nvPr userDrawn="1"/>
        </p:nvSpPr>
        <p:spPr>
          <a:xfrm rot="1799869" flipV="1">
            <a:off x="-179350" y="5328708"/>
            <a:ext cx="665679" cy="665679"/>
          </a:xfrm>
          <a:custGeom>
            <a:avLst/>
            <a:gdLst>
              <a:gd name="connsiteX0" fmla="*/ 0 w 665679"/>
              <a:gd name="connsiteY0" fmla="*/ 665679 h 665679"/>
              <a:gd name="connsiteX1" fmla="*/ 665679 w 665679"/>
              <a:gd name="connsiteY1" fmla="*/ 665679 h 665679"/>
              <a:gd name="connsiteX2" fmla="*/ 665679 w 665679"/>
              <a:gd name="connsiteY2" fmla="*/ 0 h 665679"/>
              <a:gd name="connsiteX3" fmla="*/ 347756 w 665679"/>
              <a:gd name="connsiteY3" fmla="*/ 0 h 665679"/>
              <a:gd name="connsiteX4" fmla="*/ 0 w 665679"/>
              <a:gd name="connsiteY4" fmla="*/ 602384 h 665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679" h="665679">
                <a:moveTo>
                  <a:pt x="0" y="665679"/>
                </a:moveTo>
                <a:lnTo>
                  <a:pt x="665679" y="665679"/>
                </a:lnTo>
                <a:lnTo>
                  <a:pt x="665679" y="0"/>
                </a:lnTo>
                <a:lnTo>
                  <a:pt x="347756" y="0"/>
                </a:lnTo>
                <a:lnTo>
                  <a:pt x="0" y="602384"/>
                </a:lnTo>
                <a:close/>
              </a:path>
            </a:pathLst>
          </a:custGeom>
          <a:solidFill>
            <a:srgbClr val="FF7135">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8"/>
          <p:cNvSpPr/>
          <p:nvPr userDrawn="1"/>
        </p:nvSpPr>
        <p:spPr>
          <a:xfrm rot="20484495" flipV="1">
            <a:off x="263367" y="841963"/>
            <a:ext cx="304226" cy="304226"/>
          </a:xfrm>
          <a:prstGeom prst="rect">
            <a:avLst/>
          </a:prstGeom>
          <a:solidFill>
            <a:srgbClr val="FF7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userDrawn="1"/>
        </p:nvSpPr>
        <p:spPr>
          <a:xfrm rot="20110002">
            <a:off x="-130619" y="5584572"/>
            <a:ext cx="1469769" cy="1658754"/>
          </a:xfrm>
          <a:custGeom>
            <a:avLst/>
            <a:gdLst>
              <a:gd name="connsiteX0" fmla="*/ 1469769 w 1469769"/>
              <a:gd name="connsiteY0" fmla="*/ 0 h 1658754"/>
              <a:gd name="connsiteX1" fmla="*/ 1469769 w 1469769"/>
              <a:gd name="connsiteY1" fmla="*/ 1658754 h 1658754"/>
              <a:gd name="connsiteX2" fmla="*/ 0 w 1469769"/>
              <a:gd name="connsiteY2" fmla="*/ 978589 h 1658754"/>
              <a:gd name="connsiteX3" fmla="*/ 452862 w 1469769"/>
              <a:gd name="connsiteY3" fmla="*/ 0 h 1658754"/>
            </a:gdLst>
            <a:ahLst/>
            <a:cxnLst>
              <a:cxn ang="0">
                <a:pos x="connsiteX0" y="connsiteY0"/>
              </a:cxn>
              <a:cxn ang="0">
                <a:pos x="connsiteX1" y="connsiteY1"/>
              </a:cxn>
              <a:cxn ang="0">
                <a:pos x="connsiteX2" y="connsiteY2"/>
              </a:cxn>
              <a:cxn ang="0">
                <a:pos x="connsiteX3" y="connsiteY3"/>
              </a:cxn>
            </a:cxnLst>
            <a:rect l="l" t="t" r="r" b="b"/>
            <a:pathLst>
              <a:path w="1469769" h="1658754">
                <a:moveTo>
                  <a:pt x="1469769" y="0"/>
                </a:moveTo>
                <a:lnTo>
                  <a:pt x="1469769" y="1658754"/>
                </a:lnTo>
                <a:lnTo>
                  <a:pt x="0" y="978589"/>
                </a:lnTo>
                <a:lnTo>
                  <a:pt x="452862" y="0"/>
                </a:lnTo>
                <a:close/>
              </a:path>
            </a:pathLst>
          </a:custGeom>
          <a:solidFill>
            <a:srgbClr val="FF7135">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2" name="图片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5848" y="5641848"/>
            <a:ext cx="1216152" cy="1216152"/>
          </a:xfrm>
          <a:prstGeom prst="rect">
            <a:avLst/>
          </a:prstGeom>
        </p:spPr>
      </p:pic>
    </p:spTree>
    <p:extLst>
      <p:ext uri="{BB962C8B-B14F-4D97-AF65-F5344CB8AC3E}">
        <p14:creationId xmlns:p14="http://schemas.microsoft.com/office/powerpoint/2010/main" val="269197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12699"/>
          </a:xfrm>
        </p:spPr>
        <p:txBody>
          <a:bodyPr>
            <a:normAutofit/>
          </a:bodyPr>
          <a:lstStyle>
            <a:lvl1pPr>
              <a:defRPr sz="28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3" name="任意多边形 12"/>
          <p:cNvSpPr/>
          <p:nvPr userDrawn="1"/>
        </p:nvSpPr>
        <p:spPr>
          <a:xfrm rot="1799869" flipV="1">
            <a:off x="-179350" y="5328708"/>
            <a:ext cx="665679" cy="665679"/>
          </a:xfrm>
          <a:custGeom>
            <a:avLst/>
            <a:gdLst>
              <a:gd name="connsiteX0" fmla="*/ 0 w 665679"/>
              <a:gd name="connsiteY0" fmla="*/ 665679 h 665679"/>
              <a:gd name="connsiteX1" fmla="*/ 665679 w 665679"/>
              <a:gd name="connsiteY1" fmla="*/ 665679 h 665679"/>
              <a:gd name="connsiteX2" fmla="*/ 665679 w 665679"/>
              <a:gd name="connsiteY2" fmla="*/ 0 h 665679"/>
              <a:gd name="connsiteX3" fmla="*/ 347756 w 665679"/>
              <a:gd name="connsiteY3" fmla="*/ 0 h 665679"/>
              <a:gd name="connsiteX4" fmla="*/ 0 w 665679"/>
              <a:gd name="connsiteY4" fmla="*/ 602384 h 665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679" h="665679">
                <a:moveTo>
                  <a:pt x="0" y="665679"/>
                </a:moveTo>
                <a:lnTo>
                  <a:pt x="665679" y="665679"/>
                </a:lnTo>
                <a:lnTo>
                  <a:pt x="665679" y="0"/>
                </a:lnTo>
                <a:lnTo>
                  <a:pt x="347756" y="0"/>
                </a:lnTo>
                <a:lnTo>
                  <a:pt x="0" y="602384"/>
                </a:lnTo>
                <a:close/>
              </a:path>
            </a:pathLst>
          </a:custGeom>
          <a:solidFill>
            <a:srgbClr val="FF7135">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8"/>
          <p:cNvSpPr/>
          <p:nvPr userDrawn="1"/>
        </p:nvSpPr>
        <p:spPr>
          <a:xfrm rot="20484495" flipV="1">
            <a:off x="263367" y="841963"/>
            <a:ext cx="304226" cy="304226"/>
          </a:xfrm>
          <a:prstGeom prst="rect">
            <a:avLst/>
          </a:prstGeom>
          <a:solidFill>
            <a:srgbClr val="FF7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userDrawn="1"/>
        </p:nvSpPr>
        <p:spPr>
          <a:xfrm rot="20110002">
            <a:off x="-130619" y="5584572"/>
            <a:ext cx="1469769" cy="1658754"/>
          </a:xfrm>
          <a:custGeom>
            <a:avLst/>
            <a:gdLst>
              <a:gd name="connsiteX0" fmla="*/ 1469769 w 1469769"/>
              <a:gd name="connsiteY0" fmla="*/ 0 h 1658754"/>
              <a:gd name="connsiteX1" fmla="*/ 1469769 w 1469769"/>
              <a:gd name="connsiteY1" fmla="*/ 1658754 h 1658754"/>
              <a:gd name="connsiteX2" fmla="*/ 0 w 1469769"/>
              <a:gd name="connsiteY2" fmla="*/ 978589 h 1658754"/>
              <a:gd name="connsiteX3" fmla="*/ 452862 w 1469769"/>
              <a:gd name="connsiteY3" fmla="*/ 0 h 1658754"/>
            </a:gdLst>
            <a:ahLst/>
            <a:cxnLst>
              <a:cxn ang="0">
                <a:pos x="connsiteX0" y="connsiteY0"/>
              </a:cxn>
              <a:cxn ang="0">
                <a:pos x="connsiteX1" y="connsiteY1"/>
              </a:cxn>
              <a:cxn ang="0">
                <a:pos x="connsiteX2" y="connsiteY2"/>
              </a:cxn>
              <a:cxn ang="0">
                <a:pos x="connsiteX3" y="connsiteY3"/>
              </a:cxn>
            </a:cxnLst>
            <a:rect l="l" t="t" r="r" b="b"/>
            <a:pathLst>
              <a:path w="1469769" h="1658754">
                <a:moveTo>
                  <a:pt x="1469769" y="0"/>
                </a:moveTo>
                <a:lnTo>
                  <a:pt x="1469769" y="1658754"/>
                </a:lnTo>
                <a:lnTo>
                  <a:pt x="0" y="978589"/>
                </a:lnTo>
                <a:lnTo>
                  <a:pt x="452862" y="0"/>
                </a:lnTo>
                <a:close/>
              </a:path>
            </a:pathLst>
          </a:custGeom>
          <a:solidFill>
            <a:srgbClr val="FF7135">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356010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1A7E41A-6506-421D-A7A1-149363E7D1B9}" type="datetime1">
              <a:rPr lang="zh-CN" altLang="en-US" smtClean="0"/>
              <a:t>2023/2/11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2734601-0A6B-4052-9431-2AA78478AFEF}" type="slidenum">
              <a:rPr lang="zh-CN" altLang="en-US" smtClean="0"/>
              <a:t>‹#›</a:t>
            </a:fld>
            <a:endParaRPr lang="zh-CN" altLang="en-US"/>
          </a:p>
        </p:txBody>
      </p:sp>
    </p:spTree>
    <p:extLst>
      <p:ext uri="{BB962C8B-B14F-4D97-AF65-F5344CB8AC3E}">
        <p14:creationId xmlns:p14="http://schemas.microsoft.com/office/powerpoint/2010/main" val="18909780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D1921-B1B1-4F2F-9E2F-1B0D938208A8}" type="datetimeFigureOut">
              <a:rPr lang="zh-CN" altLang="en-US" smtClean="0"/>
              <a:t>2023/2/11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D514B-02ED-4DCB-9CAD-94B6EED5C1B5}" type="slidenum">
              <a:rPr lang="zh-CN" altLang="en-US" smtClean="0"/>
              <a:t>‹#›</a:t>
            </a:fld>
            <a:endParaRPr lang="zh-CN" altLang="en-US"/>
          </a:p>
        </p:txBody>
      </p:sp>
      <p:pic>
        <p:nvPicPr>
          <p:cNvPr id="7" name="图片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76660" y="294126"/>
            <a:ext cx="2189340" cy="573980"/>
          </a:xfrm>
          <a:prstGeom prst="rect">
            <a:avLst/>
          </a:prstGeom>
        </p:spPr>
      </p:pic>
    </p:spTree>
    <p:extLst>
      <p:ext uri="{BB962C8B-B14F-4D97-AF65-F5344CB8AC3E}">
        <p14:creationId xmlns:p14="http://schemas.microsoft.com/office/powerpoint/2010/main" val="3153998761"/>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438400" y="2492896"/>
            <a:ext cx="7315200" cy="1134887"/>
          </a:xfrm>
        </p:spPr>
        <p:txBody>
          <a:bodyPr>
            <a:noAutofit/>
          </a:bodyPr>
          <a:lstStyle/>
          <a:p>
            <a:pPr algn="ctr"/>
            <a:r>
              <a:rPr lang="zh-CN" altLang="en-US" sz="5400" b="1"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雅思写作</a:t>
            </a:r>
            <a:r>
              <a:rPr lang="en-US" altLang="zh-CN" sz="5400" b="1"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sz="5400" b="1"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p>
        </p:txBody>
      </p:sp>
    </p:spTree>
    <p:extLst>
      <p:ext uri="{BB962C8B-B14F-4D97-AF65-F5344CB8AC3E}">
        <p14:creationId xmlns:p14="http://schemas.microsoft.com/office/powerpoint/2010/main" val="2202831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438400" y="2384039"/>
            <a:ext cx="7315200" cy="1134887"/>
          </a:xfrm>
        </p:spPr>
        <p:txBody>
          <a:bodyPr>
            <a:noAutofit/>
          </a:bodyPr>
          <a:lstStyle/>
          <a:p>
            <a:r>
              <a:rPr lang="zh-CN" altLang="en-US" sz="4800" b="1" dirty="0">
                <a:latin typeface="华文楷体" panose="02010600040101010101" pitchFamily="2" charset="-122"/>
                <a:ea typeface="华文楷体" panose="02010600040101010101" pitchFamily="2" charset="-122"/>
              </a:rPr>
              <a:t>小作文</a:t>
            </a:r>
            <a:r>
              <a:rPr lang="en-US" altLang="zh-CN" sz="4800" b="1" dirty="0">
                <a:latin typeface="华文楷体" panose="02010600040101010101" pitchFamily="2" charset="-122"/>
                <a:ea typeface="华文楷体" panose="02010600040101010101" pitchFamily="2" charset="-122"/>
              </a:rPr>
              <a:t>——</a:t>
            </a:r>
            <a:r>
              <a:rPr lang="zh-CN" altLang="en-US" sz="4800" b="1" dirty="0">
                <a:latin typeface="华文楷体" panose="02010600040101010101" pitchFamily="2" charset="-122"/>
                <a:ea typeface="华文楷体" panose="02010600040101010101" pitchFamily="2" charset="-122"/>
              </a:rPr>
              <a:t>图表</a:t>
            </a:r>
          </a:p>
        </p:txBody>
      </p:sp>
    </p:spTree>
    <p:extLst>
      <p:ext uri="{BB962C8B-B14F-4D97-AF65-F5344CB8AC3E}">
        <p14:creationId xmlns:p14="http://schemas.microsoft.com/office/powerpoint/2010/main" val="3749988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图表构思</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11</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262270"/>
            <a:ext cx="11151704" cy="5094080"/>
          </a:xfrm>
        </p:spPr>
        <p:txBody>
          <a:bodyPr>
            <a:normAutofit/>
          </a:bodyPr>
          <a:lstStyle/>
          <a:p>
            <a:pPr marL="0" indent="0">
              <a:buNone/>
            </a:pP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三段论：</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、开头段</a:t>
            </a:r>
            <a:endParaRPr lang="en-US" altLang="zh-CN" spc="45"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对图表内容进行简单概括</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、主体段</a:t>
            </a:r>
            <a:endParaRPr lang="en-US" altLang="zh-CN" spc="45"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对图表细节进行详细说明</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rPr>
              <a:t>3</a:t>
            </a: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、结尾段</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对图表进行简单总结或评论</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0628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图表构思</a:t>
            </a:r>
          </a:p>
        </p:txBody>
      </p:sp>
      <p:sp>
        <p:nvSpPr>
          <p:cNvPr id="3" name="内容占位符 2"/>
          <p:cNvSpPr>
            <a:spLocks noGrp="1"/>
          </p:cNvSpPr>
          <p:nvPr>
            <p:ph idx="1"/>
          </p:nvPr>
        </p:nvSpPr>
        <p:spPr>
          <a:xfrm>
            <a:off x="457200" y="1196711"/>
            <a:ext cx="11320670" cy="5524764"/>
          </a:xfrm>
        </p:spPr>
        <p:txBody>
          <a:bodyPr>
            <a:normAutofit/>
          </a:bodyPr>
          <a:lstStyle/>
          <a:p>
            <a:pPr marL="0" lvl="0" indent="0">
              <a:buNone/>
            </a:pPr>
            <a:r>
              <a:rPr lang="zh-CN" altLang="en-US" sz="2400" b="1" u="sng" dirty="0">
                <a:latin typeface="华文楷体" panose="02010600040101010101" pitchFamily="2" charset="-122"/>
                <a:ea typeface="华文楷体" panose="02010600040101010101" pitchFamily="2" charset="-122"/>
              </a:rPr>
              <a:t>开头段</a:t>
            </a:r>
            <a:r>
              <a:rPr lang="zh-CN" altLang="zh-CN" sz="2400" b="1" u="sng" dirty="0">
                <a:latin typeface="华文楷体" panose="02010600040101010101" pitchFamily="2" charset="-122"/>
                <a:ea typeface="华文楷体" panose="02010600040101010101" pitchFamily="2" charset="-122"/>
              </a:rPr>
              <a:t>：概括图表主题</a:t>
            </a:r>
          </a:p>
          <a:p>
            <a:r>
              <a:rPr lang="zh-CN" altLang="en-US" sz="2400" dirty="0">
                <a:latin typeface="华文楷体" panose="02010600040101010101" pitchFamily="2" charset="-122"/>
                <a:ea typeface="华文楷体" panose="02010600040101010101" pitchFamily="2" charset="-122"/>
              </a:rPr>
              <a:t>体现表头内容</a:t>
            </a:r>
            <a:r>
              <a:rPr lang="zh-CN" altLang="zh-CN" sz="2400" dirty="0">
                <a:latin typeface="华文楷体" panose="02010600040101010101" pitchFamily="2" charset="-122"/>
                <a:ea typeface="华文楷体" panose="02010600040101010101" pitchFamily="2" charset="-122"/>
              </a:rPr>
              <a:t>。</a:t>
            </a:r>
          </a:p>
          <a:p>
            <a:pPr marL="0" indent="0">
              <a:buNone/>
            </a:pPr>
            <a:r>
              <a:rPr lang="zh-CN" altLang="en-US" sz="2400" b="1" u="sng" dirty="0">
                <a:latin typeface="华文楷体" panose="02010600040101010101" pitchFamily="2" charset="-122"/>
                <a:ea typeface="华文楷体" panose="02010600040101010101" pitchFamily="2" charset="-122"/>
              </a:rPr>
              <a:t>主体段</a:t>
            </a:r>
            <a:r>
              <a:rPr lang="zh-CN" altLang="zh-CN" sz="2400" b="1" u="sng" dirty="0">
                <a:latin typeface="华文楷体" panose="02010600040101010101" pitchFamily="2" charset="-122"/>
                <a:ea typeface="华文楷体" panose="02010600040101010101" pitchFamily="2" charset="-122"/>
              </a:rPr>
              <a:t>：</a:t>
            </a:r>
            <a:r>
              <a:rPr lang="zh-CN" altLang="en-US" sz="2400" b="1" u="sng" dirty="0">
                <a:latin typeface="华文楷体" panose="02010600040101010101" pitchFamily="2" charset="-122"/>
                <a:ea typeface="华文楷体" panose="02010600040101010101" pitchFamily="2" charset="-122"/>
              </a:rPr>
              <a:t>描述图表细节</a:t>
            </a:r>
            <a:endParaRPr lang="zh-CN" altLang="zh-CN" sz="2400" b="1" u="sng" dirty="0">
              <a:latin typeface="华文楷体" panose="02010600040101010101" pitchFamily="2" charset="-122"/>
              <a:ea typeface="华文楷体" panose="02010600040101010101" pitchFamily="2" charset="-122"/>
            </a:endParaRPr>
          </a:p>
          <a:p>
            <a:r>
              <a:rPr lang="zh-CN" altLang="en-US" sz="2400" dirty="0">
                <a:latin typeface="华文楷体" panose="02010600040101010101" pitchFamily="2" charset="-122"/>
                <a:ea typeface="华文楷体" panose="02010600040101010101" pitchFamily="2" charset="-122"/>
              </a:rPr>
              <a:t>概括总体特点</a:t>
            </a:r>
            <a:endParaRPr lang="en-US" altLang="zh-CN" sz="2400" dirty="0">
              <a:latin typeface="华文楷体" panose="02010600040101010101" pitchFamily="2" charset="-122"/>
              <a:ea typeface="华文楷体" panose="02010600040101010101" pitchFamily="2" charset="-122"/>
            </a:endParaRPr>
          </a:p>
          <a:p>
            <a:r>
              <a:rPr lang="zh-CN" altLang="en-US" sz="2400" dirty="0">
                <a:latin typeface="华文楷体" panose="02010600040101010101" pitchFamily="2" charset="-122"/>
                <a:ea typeface="华文楷体" panose="02010600040101010101" pitchFamily="2" charset="-122"/>
              </a:rPr>
              <a:t>动态图：</a:t>
            </a:r>
            <a:r>
              <a:rPr lang="zh-CN" altLang="zh-CN" sz="2400" dirty="0">
                <a:latin typeface="华文楷体" panose="02010600040101010101" pitchFamily="2" charset="-122"/>
                <a:ea typeface="华文楷体" panose="02010600040101010101" pitchFamily="2" charset="-122"/>
              </a:rPr>
              <a:t>先指出总体趋势（上升、下降、平稳），再挑出极值（最高、最低）描写，如果可能，还应指出转折点。</a:t>
            </a:r>
          </a:p>
          <a:p>
            <a:r>
              <a:rPr lang="zh-CN" altLang="en-US" sz="2400" dirty="0">
                <a:latin typeface="华文楷体" panose="02010600040101010101" pitchFamily="2" charset="-122"/>
                <a:ea typeface="华文楷体" panose="02010600040101010101" pitchFamily="2" charset="-122"/>
              </a:rPr>
              <a:t>静态图</a:t>
            </a:r>
            <a:r>
              <a:rPr lang="zh-CN" altLang="zh-CN" sz="2400" dirty="0">
                <a:latin typeface="华文楷体" panose="02010600040101010101" pitchFamily="2" charset="-122"/>
                <a:ea typeface="华文楷体" panose="02010600040101010101" pitchFamily="2" charset="-122"/>
              </a:rPr>
              <a:t>：先指出包含项目，再挑出极值（最高、最低）描写，如项目不多，也可按降序逐一描写。</a:t>
            </a:r>
          </a:p>
          <a:p>
            <a:r>
              <a:rPr lang="zh-CN" altLang="en-US" sz="2400" dirty="0">
                <a:latin typeface="华文楷体" panose="02010600040101010101" pitchFamily="2" charset="-122"/>
                <a:ea typeface="华文楷体" panose="02010600040101010101" pitchFamily="2" charset="-122"/>
              </a:rPr>
              <a:t>比较异同</a:t>
            </a:r>
            <a:endParaRPr lang="en-US" altLang="zh-CN" sz="2400" dirty="0">
              <a:latin typeface="华文楷体" panose="02010600040101010101" pitchFamily="2" charset="-122"/>
              <a:ea typeface="华文楷体" panose="02010600040101010101" pitchFamily="2" charset="-122"/>
            </a:endParaRPr>
          </a:p>
          <a:p>
            <a:pPr marL="0" indent="0">
              <a:buNone/>
            </a:pPr>
            <a:r>
              <a:rPr lang="zh-CN" altLang="en-US" sz="2400" b="1" u="sng" dirty="0">
                <a:latin typeface="华文楷体" panose="02010600040101010101" pitchFamily="2" charset="-122"/>
                <a:ea typeface="华文楷体" panose="02010600040101010101" pitchFamily="2" charset="-122"/>
              </a:rPr>
              <a:t>结尾段：总结评论图表</a:t>
            </a:r>
            <a:endParaRPr lang="en-US" altLang="zh-CN" sz="2400" b="1" u="sng" dirty="0">
              <a:latin typeface="华文楷体" panose="02010600040101010101" pitchFamily="2" charset="-122"/>
              <a:ea typeface="华文楷体" panose="02010600040101010101" pitchFamily="2" charset="-122"/>
            </a:endParaRPr>
          </a:p>
          <a:p>
            <a:r>
              <a:rPr lang="zh-CN" altLang="en-US" sz="2400" dirty="0">
                <a:latin typeface="华文楷体" panose="02010600040101010101" pitchFamily="2" charset="-122"/>
                <a:ea typeface="华文楷体" panose="02010600040101010101" pitchFamily="2" charset="-122"/>
              </a:rPr>
              <a:t>总结</a:t>
            </a:r>
            <a:endParaRPr lang="en-US" altLang="zh-CN" sz="2400" dirty="0">
              <a:latin typeface="华文楷体" panose="02010600040101010101" pitchFamily="2" charset="-122"/>
              <a:ea typeface="华文楷体" panose="02010600040101010101" pitchFamily="2" charset="-122"/>
            </a:endParaRPr>
          </a:p>
          <a:p>
            <a:pPr marL="0" indent="0">
              <a:buNone/>
            </a:pPr>
            <a:endParaRPr lang="zh-CN" altLang="zh-CN" sz="2400" dirty="0">
              <a:latin typeface="华文楷体" panose="02010600040101010101" pitchFamily="2" charset="-122"/>
              <a:ea typeface="华文楷体" panose="02010600040101010101" pitchFamily="2" charset="-122"/>
            </a:endParaRPr>
          </a:p>
          <a:p>
            <a:pPr marL="0" indent="0">
              <a:buNone/>
            </a:pPr>
            <a:endParaRPr lang="en-US" altLang="zh-CN"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12</a:t>
            </a:fld>
            <a:endParaRPr lang="zh-CN" altLang="en-US">
              <a:solidFill>
                <a:prstClr val="white"/>
              </a:solidFill>
            </a:endParaRPr>
          </a:p>
        </p:txBody>
      </p:sp>
    </p:spTree>
    <p:extLst>
      <p:ext uri="{BB962C8B-B14F-4D97-AF65-F5344CB8AC3E}">
        <p14:creationId xmlns:p14="http://schemas.microsoft.com/office/powerpoint/2010/main" val="192767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图表写作</a:t>
            </a:r>
          </a:p>
        </p:txBody>
      </p:sp>
      <p:sp>
        <p:nvSpPr>
          <p:cNvPr id="3" name="内容占位符 2"/>
          <p:cNvSpPr>
            <a:spLocks noGrp="1"/>
          </p:cNvSpPr>
          <p:nvPr>
            <p:ph idx="1"/>
          </p:nvPr>
        </p:nvSpPr>
        <p:spPr>
          <a:xfrm>
            <a:off x="457200" y="1196711"/>
            <a:ext cx="11320670" cy="5524764"/>
          </a:xfrm>
        </p:spPr>
        <p:txBody>
          <a:bodyPr>
            <a:normAutofit/>
          </a:bodyPr>
          <a:lstStyle/>
          <a:p>
            <a:pPr marL="0" indent="0">
              <a:buNone/>
            </a:pPr>
            <a:r>
              <a:rPr lang="zh-CN" altLang="zh-CN" sz="2400" b="1" dirty="0">
                <a:latin typeface="华文楷体" panose="02010600040101010101" pitchFamily="2" charset="-122"/>
                <a:ea typeface="华文楷体" panose="02010600040101010101" pitchFamily="2" charset="-122"/>
              </a:rPr>
              <a:t>写作</a:t>
            </a:r>
            <a:r>
              <a:rPr lang="zh-CN" altLang="en-US" sz="2400" b="1" dirty="0">
                <a:latin typeface="华文楷体" panose="02010600040101010101" pitchFamily="2" charset="-122"/>
                <a:ea typeface="华文楷体" panose="02010600040101010101" pitchFamily="2" charset="-122"/>
              </a:rPr>
              <a:t>句型：</a:t>
            </a:r>
            <a:endParaRPr lang="zh-CN" altLang="zh-CN" sz="2400" dirty="0">
              <a:latin typeface="华文楷体" panose="02010600040101010101" pitchFamily="2" charset="-122"/>
              <a:ea typeface="华文楷体" panose="02010600040101010101" pitchFamily="2" charset="-122"/>
            </a:endParaRPr>
          </a:p>
          <a:p>
            <a:pPr marL="0" indent="0">
              <a:buNone/>
            </a:pPr>
            <a:r>
              <a:rPr lang="en-US" altLang="zh-CN" sz="2400" b="1" dirty="0">
                <a:latin typeface="华文楷体" panose="02010600040101010101" pitchFamily="2" charset="-122"/>
                <a:ea typeface="华文楷体" panose="02010600040101010101" pitchFamily="2" charset="-122"/>
              </a:rPr>
              <a:t>1. </a:t>
            </a:r>
            <a:r>
              <a:rPr lang="zh-CN" altLang="en-US" sz="2400" b="1" dirty="0">
                <a:latin typeface="华文楷体" panose="02010600040101010101" pitchFamily="2" charset="-122"/>
                <a:ea typeface="华文楷体" panose="02010600040101010101" pitchFamily="2" charset="-122"/>
              </a:rPr>
              <a:t>开头</a:t>
            </a:r>
            <a:r>
              <a:rPr lang="zh-CN" altLang="zh-CN" sz="2400" b="1" dirty="0">
                <a:latin typeface="华文楷体" panose="02010600040101010101" pitchFamily="2" charset="-122"/>
                <a:ea typeface="华文楷体" panose="02010600040101010101" pitchFamily="2" charset="-122"/>
              </a:rPr>
              <a:t>段</a:t>
            </a:r>
          </a:p>
          <a:p>
            <a:pPr algn="just"/>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The bar chart/ line chart/ pie chart/ table explicitly displays/ demonstrates/ covers the change/ fluctuation/ proportion/ ratio/ statistics of...</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（主题）</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of ... and...</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in/ during...</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（持续时间）</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from... to...</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（始终时间）</a:t>
            </a:r>
            <a:endParaRPr lang="zh-CN"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The bar chart/ line chart/ pie chart/ table explicitly displays/ demonstrates the striking contrast of...</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 （主题）</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between... and... </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（比较对象）</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from... to...</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 （始终时间）</a:t>
            </a:r>
            <a:endParaRPr lang="zh-CN"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Reflected in the bar chart/ line chart/ pie chart/ table is the change/ fluctuation/ proportion of...</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 （主题）</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from... to...</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 （始终时间） </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between... and...</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 （比较对象）</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a:t>
            </a:r>
          </a:p>
          <a:p>
            <a:pPr algn="just"/>
            <a:endParaRPr lang="zh-CN" altLang="zh-CN" sz="2400" dirty="0">
              <a:latin typeface="华文楷体" panose="02010600040101010101" pitchFamily="2" charset="-122"/>
              <a:ea typeface="华文楷体" panose="02010600040101010101" pitchFamily="2" charset="-122"/>
            </a:endParaRPr>
          </a:p>
          <a:p>
            <a:pPr marL="0" indent="0">
              <a:buNone/>
            </a:pPr>
            <a:endParaRPr lang="zh-CN" altLang="zh-CN"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13</a:t>
            </a:fld>
            <a:endParaRPr lang="zh-CN" altLang="en-US">
              <a:solidFill>
                <a:prstClr val="white"/>
              </a:solidFill>
            </a:endParaRPr>
          </a:p>
        </p:txBody>
      </p:sp>
    </p:spTree>
    <p:extLst>
      <p:ext uri="{BB962C8B-B14F-4D97-AF65-F5344CB8AC3E}">
        <p14:creationId xmlns:p14="http://schemas.microsoft.com/office/powerpoint/2010/main" val="359092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图表写作</a:t>
            </a:r>
          </a:p>
        </p:txBody>
      </p:sp>
      <p:sp>
        <p:nvSpPr>
          <p:cNvPr id="3" name="内容占位符 2"/>
          <p:cNvSpPr>
            <a:spLocks noGrp="1"/>
          </p:cNvSpPr>
          <p:nvPr>
            <p:ph idx="1"/>
          </p:nvPr>
        </p:nvSpPr>
        <p:spPr>
          <a:xfrm>
            <a:off x="457200" y="928355"/>
            <a:ext cx="11277600" cy="5649364"/>
          </a:xfrm>
        </p:spPr>
        <p:txBody>
          <a:bodyPr>
            <a:normAutofit fontScale="92500"/>
          </a:bodyPr>
          <a:lstStyle/>
          <a:p>
            <a:pPr marL="0" indent="0" algn="just">
              <a:buNone/>
            </a:pPr>
            <a:r>
              <a:rPr lang="zh-CN" altLang="en-US" b="1" dirty="0">
                <a:latin typeface="华文楷体" panose="02010600040101010101" pitchFamily="2" charset="-122"/>
                <a:ea typeface="华文楷体" panose="02010600040101010101" pitchFamily="2" charset="-122"/>
              </a:rPr>
              <a:t>主体段</a:t>
            </a:r>
            <a:r>
              <a:rPr lang="zh-CN" altLang="zh-CN" b="1" dirty="0">
                <a:latin typeface="华文楷体" panose="02010600040101010101" pitchFamily="2" charset="-122"/>
                <a:ea typeface="华文楷体" panose="02010600040101010101" pitchFamily="2" charset="-122"/>
              </a:rPr>
              <a:t>： </a:t>
            </a:r>
          </a:p>
          <a:p>
            <a:pPr marL="0" indent="0" algn="just">
              <a:buNone/>
            </a:pPr>
            <a:r>
              <a:rPr lang="zh-CN" altLang="zh-CN" dirty="0">
                <a:latin typeface="华文楷体" panose="02010600040101010101" pitchFamily="2" charset="-122"/>
                <a:ea typeface="华文楷体" panose="02010600040101010101" pitchFamily="2" charset="-122"/>
              </a:rPr>
              <a:t>先指出总体趋势（上升、下降、平稳），再挑出极值（最高、最低）描写。</a:t>
            </a:r>
          </a:p>
          <a:p>
            <a:pPr marL="0" indent="0" algn="just">
              <a:buNone/>
            </a:pPr>
            <a:r>
              <a:rPr lang="zh-CN" altLang="zh-CN" dirty="0">
                <a:latin typeface="华文楷体" panose="02010600040101010101" pitchFamily="2" charset="-122"/>
                <a:ea typeface="华文楷体" panose="02010600040101010101" pitchFamily="2" charset="-122"/>
              </a:rPr>
              <a:t>趋势：</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It is clearly indicated that...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ascended/ descended steeply/ mildly/ steadily from…</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（起始值）</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（最终值）</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during this period of time. </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 past...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（时间段）</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years/ months witnessed the rapid/ mild/ steady increase/ decrease of...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对象）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from...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（起始值）</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（最终值）</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during this period of time.</a:t>
            </a:r>
          </a:p>
          <a:p>
            <a:pPr algn="just"/>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It is clearly indicated that...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remained stable/</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fluctuated drastically during this period of time. </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 past...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（时间段）</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years/ months witnessed the relative stability/ the drastic fluctuation  of...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对象）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during this period of time.</a:t>
            </a: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34601-0A6B-4052-9431-2AA78478AFEF}" type="slidenum">
              <a:rPr kumimoji="0" lang="zh-CN" altLang="en-US" sz="1200" b="0" i="0" u="none" strike="noStrike" kern="1200" cap="none" spc="0" normalizeH="0" baseline="0" noProof="0" smtClean="0">
                <a:ln>
                  <a:noFill/>
                </a:ln>
                <a:solidFill>
                  <a:prstClr val="white"/>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388030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图表写作</a:t>
            </a:r>
          </a:p>
        </p:txBody>
      </p:sp>
      <p:sp>
        <p:nvSpPr>
          <p:cNvPr id="3" name="内容占位符 2"/>
          <p:cNvSpPr>
            <a:spLocks noGrp="1"/>
          </p:cNvSpPr>
          <p:nvPr>
            <p:ph idx="1"/>
          </p:nvPr>
        </p:nvSpPr>
        <p:spPr>
          <a:xfrm>
            <a:off x="457200" y="1051034"/>
            <a:ext cx="11156731" cy="5670441"/>
          </a:xfrm>
        </p:spPr>
        <p:txBody>
          <a:bodyPr>
            <a:normAutofit fontScale="92500" lnSpcReduction="10000"/>
          </a:bodyPr>
          <a:lstStyle/>
          <a:p>
            <a:pPr marL="0" indent="0" algn="just">
              <a:buNone/>
            </a:pPr>
            <a:r>
              <a:rPr lang="zh-CN" altLang="en-US" b="1" dirty="0">
                <a:latin typeface="华文楷体" panose="02010600040101010101" pitchFamily="2" charset="-122"/>
                <a:ea typeface="华文楷体" panose="02010600040101010101" pitchFamily="2" charset="-122"/>
              </a:rPr>
              <a:t>如需表示两个或两个以上同时增加或减少：</a:t>
            </a:r>
            <a:endParaRPr lang="zh-CN" altLang="zh-CN" b="1" dirty="0">
              <a:latin typeface="华文楷体" panose="02010600040101010101" pitchFamily="2" charset="-122"/>
              <a:ea typeface="华文楷体" panose="02010600040101010101" pitchFamily="2" charset="-122"/>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It is clearly indicated that...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ascended/ descended steeply/ mildly/ steadily </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respectively from...</a:t>
            </a:r>
            <a:r>
              <a:rPr lang="zh-CN" altLang="en-US" u="sng" dirty="0">
                <a:latin typeface="Times New Roman" panose="02020603050405020304" pitchFamily="18" charset="0"/>
                <a:ea typeface="华文楷体" panose="02010600040101010101" pitchFamily="2" charset="-122"/>
                <a:cs typeface="Times New Roman" panose="02020603050405020304" pitchFamily="18" charset="0"/>
              </a:rPr>
              <a:t>（起始值）</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u="sng" dirty="0">
                <a:latin typeface="Times New Roman" panose="02020603050405020304" pitchFamily="18" charset="0"/>
                <a:ea typeface="华文楷体" panose="02010600040101010101" pitchFamily="2" charset="-122"/>
                <a:cs typeface="Times New Roman" panose="02020603050405020304" pitchFamily="18" charset="0"/>
              </a:rPr>
              <a:t>（最终值）</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and from...</a:t>
            </a:r>
            <a:r>
              <a:rPr lang="zh-CN" altLang="en-US" u="sng" dirty="0">
                <a:latin typeface="Times New Roman" panose="02020603050405020304" pitchFamily="18" charset="0"/>
                <a:ea typeface="华文楷体" panose="02010600040101010101" pitchFamily="2" charset="-122"/>
                <a:cs typeface="Times New Roman" panose="02020603050405020304" pitchFamily="18" charset="0"/>
              </a:rPr>
              <a:t>（起始值）</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u="sng" dirty="0">
                <a:latin typeface="Times New Roman" panose="02020603050405020304" pitchFamily="18" charset="0"/>
                <a:ea typeface="华文楷体" panose="02010600040101010101" pitchFamily="2" charset="-122"/>
                <a:cs typeface="Times New Roman" panose="02020603050405020304" pitchFamily="18" charset="0"/>
              </a:rPr>
              <a:t>（最终值）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during this period of time. </a:t>
            </a:r>
            <a:endParaRPr lang="zh-CN" altLang="zh-CN"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 past...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（时间段）</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years/ months witnessed the rapid/ mild/ steady increase/ decrease of...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respectively </a:t>
            </a:r>
            <a:r>
              <a:rPr lang="zh-CN" altLang="en-US" u="sng"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from... </a:t>
            </a:r>
            <a:r>
              <a:rPr lang="zh-CN" altLang="en-US" u="sng" dirty="0">
                <a:latin typeface="Times New Roman" panose="02020603050405020304" pitchFamily="18" charset="0"/>
                <a:ea typeface="华文楷体" panose="02010600040101010101" pitchFamily="2" charset="-122"/>
                <a:cs typeface="Times New Roman" panose="02020603050405020304" pitchFamily="18" charset="0"/>
              </a:rPr>
              <a:t>（起始值）</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u="sng" dirty="0">
                <a:latin typeface="Times New Roman" panose="02020603050405020304" pitchFamily="18" charset="0"/>
                <a:ea typeface="华文楷体" panose="02010600040101010101" pitchFamily="2" charset="-122"/>
                <a:cs typeface="Times New Roman" panose="02020603050405020304" pitchFamily="18" charset="0"/>
              </a:rPr>
              <a:t>（最终值）</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 and from...</a:t>
            </a:r>
            <a:r>
              <a:rPr lang="zh-CN" altLang="en-US" u="sng" dirty="0">
                <a:latin typeface="Times New Roman" panose="02020603050405020304" pitchFamily="18" charset="0"/>
                <a:ea typeface="华文楷体" panose="02010600040101010101" pitchFamily="2" charset="-122"/>
                <a:cs typeface="Times New Roman" panose="02020603050405020304" pitchFamily="18" charset="0"/>
              </a:rPr>
              <a:t>（起始值）</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u="sng" dirty="0">
                <a:latin typeface="Times New Roman" panose="02020603050405020304" pitchFamily="18" charset="0"/>
                <a:ea typeface="华文楷体" panose="02010600040101010101" pitchFamily="2" charset="-122"/>
                <a:cs typeface="Times New Roman" panose="02020603050405020304" pitchFamily="18" charset="0"/>
              </a:rPr>
              <a:t>（最终值</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p>
          <a:p>
            <a:pPr marL="0" indent="0" algn="just">
              <a:buNone/>
            </a:pPr>
            <a:endParaRPr lang="en-US" altLang="zh-CN" b="1"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r>
              <a:rPr lang="zh-CN" altLang="zh-CN" b="1" dirty="0">
                <a:latin typeface="Times New Roman" panose="02020603050405020304" pitchFamily="18" charset="0"/>
                <a:ea typeface="华文楷体" panose="02010600040101010101" pitchFamily="2" charset="-122"/>
                <a:cs typeface="Times New Roman" panose="02020603050405020304" pitchFamily="18" charset="0"/>
              </a:rPr>
              <a:t>如需表示具体增加或减少的比例：</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It is clearly indicated that...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对象）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ascended/ descended steeply/ mildly/ steadily </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by...%</a:t>
            </a:r>
            <a:r>
              <a:rPr lang="zh-CN" altLang="en-US" u="sng" dirty="0">
                <a:latin typeface="Times New Roman" panose="02020603050405020304" pitchFamily="18" charset="0"/>
                <a:ea typeface="华文楷体" panose="02010600040101010101" pitchFamily="2" charset="-122"/>
                <a:cs typeface="Times New Roman" panose="02020603050405020304" pitchFamily="18" charset="0"/>
              </a:rPr>
              <a:t>（增加或减少的百分比）</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from...to...</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（起始值）</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（最终值）</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during this period of time. </a:t>
            </a:r>
            <a:endParaRPr lang="zh-CN" altLang="zh-CN"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It is clearly indicated that...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doubled/ tripled/ quadrupled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from...</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（起始值）</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（最终值）</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during this period of time. </a:t>
            </a:r>
            <a:endParaRPr lang="zh-CN" altLang="zh-CN"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34601-0A6B-4052-9431-2AA78478AFEF}" type="slidenum">
              <a:rPr kumimoji="0" lang="zh-CN" altLang="en-US" sz="1200" b="0" i="0" u="none" strike="noStrike" kern="1200" cap="none" spc="0" normalizeH="0" baseline="0" noProof="0" smtClean="0">
                <a:ln>
                  <a:noFill/>
                </a:ln>
                <a:solidFill>
                  <a:prstClr val="white"/>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169975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图表写作</a:t>
            </a:r>
          </a:p>
        </p:txBody>
      </p:sp>
      <p:sp>
        <p:nvSpPr>
          <p:cNvPr id="3" name="内容占位符 2"/>
          <p:cNvSpPr>
            <a:spLocks noGrp="1"/>
          </p:cNvSpPr>
          <p:nvPr>
            <p:ph idx="1"/>
          </p:nvPr>
        </p:nvSpPr>
        <p:spPr>
          <a:xfrm>
            <a:off x="457200" y="1093076"/>
            <a:ext cx="11167241" cy="5628399"/>
          </a:xfrm>
        </p:spPr>
        <p:txBody>
          <a:bodyPr>
            <a:normAutofit/>
          </a:bodyPr>
          <a:lstStyle/>
          <a:p>
            <a:pPr marL="0" indent="0">
              <a:buNone/>
            </a:pPr>
            <a:r>
              <a:rPr lang="zh-CN" altLang="zh-CN" sz="2600" b="1" dirty="0">
                <a:latin typeface="华文楷体" panose="02010600040101010101" pitchFamily="2" charset="-122"/>
                <a:ea typeface="华文楷体" panose="02010600040101010101" pitchFamily="2" charset="-122"/>
              </a:rPr>
              <a:t>对比：</a:t>
            </a:r>
          </a:p>
          <a:p>
            <a:pPr algn="just"/>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 （主题</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outran/ overtook/ surpassed/ exceeded… </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（另一主题</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in… </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（时间） </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by… </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（超过的幅度）</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a:t>
            </a:r>
          </a:p>
          <a:p>
            <a:pPr algn="just"/>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It is clearly indicated that...</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 （主题</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ascended/ descended steeply/ mildly/ fluctuated drastically from...</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 （起始值）</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（最终值） </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remained stable/ levelled off, while/ whereas ...</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 （另一主题</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underwent/ experienced a rapid/ mild increase/ decrease/ relative stability/ drastic fluctuation from... </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（起始值）</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（最终值）</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a:t>
            </a:r>
            <a:endParaRPr lang="zh-CN" altLang="zh-CN" sz="2600"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It is clearly indicated that...</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 （主题</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ascended/ descended steeply/ mildly/ fluctuated drastically from...</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 （起始值）</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（最终值） </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remained stable during this period of time, which, on the contrary, witnessed the rapid/ mild increase/ decrease/ relative stability/ drastic fluctuation of...</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 （另一主题</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from... </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（起始值）</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（最终值）</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a:t>
            </a:r>
            <a:endParaRPr lang="zh-CN" altLang="zh-CN" sz="2600"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34601-0A6B-4052-9431-2AA78478AFEF}" type="slidenum">
              <a:rPr kumimoji="0" lang="zh-CN" altLang="en-US" sz="1200" b="0" i="0" u="none" strike="noStrike" kern="1200" cap="none" spc="0" normalizeH="0" baseline="0" noProof="0" smtClean="0">
                <a:ln>
                  <a:noFill/>
                </a:ln>
                <a:solidFill>
                  <a:prstClr val="white"/>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160943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图表写作</a:t>
            </a:r>
          </a:p>
        </p:txBody>
      </p:sp>
      <p:sp>
        <p:nvSpPr>
          <p:cNvPr id="3" name="内容占位符 2"/>
          <p:cNvSpPr>
            <a:spLocks noGrp="1"/>
          </p:cNvSpPr>
          <p:nvPr>
            <p:ph idx="1"/>
          </p:nvPr>
        </p:nvSpPr>
        <p:spPr>
          <a:xfrm>
            <a:off x="457200" y="1043609"/>
            <a:ext cx="11320670" cy="5436704"/>
          </a:xfrm>
        </p:spPr>
        <p:txBody>
          <a:bodyPr>
            <a:normAutofit/>
          </a:bodyPr>
          <a:lstStyle/>
          <a:p>
            <a:pPr marL="0" indent="0" algn="just">
              <a:buNone/>
            </a:pPr>
            <a:r>
              <a:rPr lang="zh-CN" altLang="zh-CN" b="1" dirty="0">
                <a:latin typeface="Times New Roman" panose="02020603050405020304" pitchFamily="18" charset="0"/>
                <a:ea typeface="华文楷体" panose="02010600040101010101" pitchFamily="2" charset="-122"/>
                <a:cs typeface="Times New Roman" panose="02020603050405020304" pitchFamily="18" charset="0"/>
              </a:rPr>
              <a:t>极值：</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 number/ percentage of...</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rocketed to the highest point/ peak of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（最高值）</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in...</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（时间）</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and stumbled to the bottom of...</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（最低值）</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in...</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（时间）</a:t>
            </a:r>
            <a:endParaRPr lang="zh-CN" altLang="zh-CN"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buNone/>
            </a:pPr>
            <a:endParaRPr lang="en-US" altLang="zh-CN" b="1" dirty="0">
              <a:latin typeface="华文楷体" panose="02010600040101010101" pitchFamily="2" charset="-122"/>
              <a:ea typeface="华文楷体" panose="02010600040101010101" pitchFamily="2" charset="-122"/>
            </a:endParaRPr>
          </a:p>
          <a:p>
            <a:pPr marL="0" indent="0">
              <a:buNone/>
            </a:pPr>
            <a:r>
              <a:rPr lang="zh-CN" altLang="zh-CN" b="1" dirty="0">
                <a:latin typeface="华文楷体" panose="02010600040101010101" pitchFamily="2" charset="-122"/>
                <a:ea typeface="华文楷体" panose="02010600040101010101" pitchFamily="2" charset="-122"/>
              </a:rPr>
              <a:t>转折点</a:t>
            </a:r>
            <a:r>
              <a:rPr lang="zh-CN" altLang="en-US" b="1" dirty="0">
                <a:latin typeface="华文楷体" panose="02010600040101010101" pitchFamily="2" charset="-122"/>
                <a:ea typeface="华文楷体" panose="02010600040101010101" pitchFamily="2" charset="-122"/>
              </a:rPr>
              <a:t>：</a:t>
            </a:r>
            <a:endParaRPr lang="zh-CN" altLang="zh-CN" b="1" dirty="0">
              <a:latin typeface="华文楷体" panose="02010600040101010101" pitchFamily="2" charset="-122"/>
              <a:ea typeface="华文楷体" panose="02010600040101010101" pitchFamily="2" charset="-122"/>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 significant turning point occurred in...</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（时间点）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when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began to rise/ fall/ level off, reversing its general trend in the past... years/ months</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（时间段）</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a:t>
            </a:r>
            <a:endParaRPr lang="zh-CN" altLang="zh-CN"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（时间点）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witnessed the significant turning point, at which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began to rise/ fall/ level off, reversing its general trend in the past... years/ months</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（时间段）</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a:t>
            </a:r>
            <a:endParaRPr lang="zh-CN" altLang="zh-CN"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buNone/>
            </a:pPr>
            <a:endParaRPr lang="en-US" altLang="zh-CN"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17</a:t>
            </a:fld>
            <a:endParaRPr lang="zh-CN" altLang="en-US">
              <a:solidFill>
                <a:prstClr val="white"/>
              </a:solidFill>
            </a:endParaRPr>
          </a:p>
        </p:txBody>
      </p:sp>
    </p:spTree>
    <p:extLst>
      <p:ext uri="{BB962C8B-B14F-4D97-AF65-F5344CB8AC3E}">
        <p14:creationId xmlns:p14="http://schemas.microsoft.com/office/powerpoint/2010/main" val="360318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图表写作</a:t>
            </a:r>
          </a:p>
        </p:txBody>
      </p:sp>
      <p:sp>
        <p:nvSpPr>
          <p:cNvPr id="3" name="内容占位符 2"/>
          <p:cNvSpPr>
            <a:spLocks noGrp="1"/>
          </p:cNvSpPr>
          <p:nvPr>
            <p:ph idx="1"/>
          </p:nvPr>
        </p:nvSpPr>
        <p:spPr>
          <a:xfrm>
            <a:off x="457200" y="1023730"/>
            <a:ext cx="11320670" cy="5697745"/>
          </a:xfrm>
        </p:spPr>
        <p:txBody>
          <a:bodyPr>
            <a:normAutofit fontScale="92500" lnSpcReduction="10000"/>
          </a:bodyPr>
          <a:lstStyle/>
          <a:p>
            <a:pPr marL="0" indent="0">
              <a:buNone/>
            </a:pPr>
            <a:r>
              <a:rPr lang="zh-CN" altLang="en-US" b="1" dirty="0">
                <a:latin typeface="华文楷体" panose="02010600040101010101" pitchFamily="2" charset="-122"/>
                <a:ea typeface="华文楷体" panose="02010600040101010101" pitchFamily="2" charset="-122"/>
              </a:rPr>
              <a:t>百分比、排序：</a:t>
            </a:r>
            <a:endParaRPr lang="en-US" altLang="zh-CN" b="1" dirty="0">
              <a:latin typeface="华文楷体" panose="02010600040101010101" pitchFamily="2" charset="-122"/>
              <a:ea typeface="华文楷体" panose="02010600040101010101" pitchFamily="2" charset="-122"/>
            </a:endParaRPr>
          </a:p>
          <a:p>
            <a:pPr marL="0" indent="0">
              <a:buNone/>
            </a:pPr>
            <a:r>
              <a:rPr lang="zh-CN" altLang="zh-CN" dirty="0">
                <a:latin typeface="华文楷体" panose="02010600040101010101" pitchFamily="2" charset="-122"/>
                <a:ea typeface="华文楷体" panose="02010600040101010101" pitchFamily="2" charset="-122"/>
              </a:rPr>
              <a:t>先指出包含项目，再挑出极值（最高、最低）描写，如项目不多</a:t>
            </a:r>
            <a:r>
              <a:rPr lang="zh-CN" altLang="en-US" dirty="0">
                <a:latin typeface="华文楷体" panose="02010600040101010101" pitchFamily="2" charset="-122"/>
                <a:ea typeface="华文楷体" panose="02010600040101010101" pitchFamily="2" charset="-122"/>
              </a:rPr>
              <a:t>（五个以内）</a:t>
            </a:r>
            <a:r>
              <a:rPr lang="zh-CN" altLang="zh-CN" dirty="0">
                <a:latin typeface="华文楷体" panose="02010600040101010101" pitchFamily="2" charset="-122"/>
                <a:ea typeface="华文楷体" panose="02010600040101010101" pitchFamily="2" charset="-122"/>
              </a:rPr>
              <a:t>，也可按降序逐一描写</a:t>
            </a:r>
            <a:r>
              <a:rPr lang="zh-CN" altLang="en-US" dirty="0">
                <a:latin typeface="华文楷体" panose="02010600040101010101" pitchFamily="2" charset="-122"/>
                <a:ea typeface="华文楷体" panose="02010600040101010101" pitchFamily="2" charset="-122"/>
              </a:rPr>
              <a:t>（如项目太多，“其他”项可以忽略）</a:t>
            </a:r>
            <a:r>
              <a:rPr lang="zh-CN" altLang="zh-CN" dirty="0">
                <a:latin typeface="华文楷体" panose="02010600040101010101" pitchFamily="2" charset="-122"/>
                <a:ea typeface="华文楷体" panose="02010600040101010101" pitchFamily="2" charset="-122"/>
              </a:rPr>
              <a:t>。</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Among all the...</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（项目数量）</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items included in the survey,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（最多项）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outran the others/ took the lead, with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（百分比）</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while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（最少项）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ranked the last/ lay at the bottom, making up only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（百分比）</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endParaRPr lang="zh-CN" altLang="zh-CN"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Among all the...</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（项目数量）</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items included in the survey,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（最多项）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outran the others, with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（百分比）</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（次多项）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came as the runner-up, which occupied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（百分比）</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followed by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（第三多项）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and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（第四多项）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which accounted for ...%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（百分比）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and ...%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（百分比）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respectively.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（最少项）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ranked the last, making up only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（百分比）</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As is clearly indicated in the graph,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（最多项）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made up…</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（百分比）</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topping the survey. What came next was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（次项）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which accounted for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（百分比）</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Minor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（小项）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included ...(...%), ...(...%) and other ...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（小项罗列</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百分比）</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18</a:t>
            </a:fld>
            <a:endParaRPr lang="zh-CN" altLang="en-US">
              <a:solidFill>
                <a:prstClr val="white"/>
              </a:solidFill>
            </a:endParaRPr>
          </a:p>
        </p:txBody>
      </p:sp>
    </p:spTree>
    <p:extLst>
      <p:ext uri="{BB962C8B-B14F-4D97-AF65-F5344CB8AC3E}">
        <p14:creationId xmlns:p14="http://schemas.microsoft.com/office/powerpoint/2010/main" val="115385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图表写作</a:t>
            </a:r>
          </a:p>
        </p:txBody>
      </p:sp>
      <p:sp>
        <p:nvSpPr>
          <p:cNvPr id="3" name="内容占位符 2"/>
          <p:cNvSpPr>
            <a:spLocks noGrp="1"/>
          </p:cNvSpPr>
          <p:nvPr>
            <p:ph idx="1"/>
          </p:nvPr>
        </p:nvSpPr>
        <p:spPr>
          <a:xfrm>
            <a:off x="457200" y="1023730"/>
            <a:ext cx="11320670" cy="5697745"/>
          </a:xfrm>
        </p:spPr>
        <p:txBody>
          <a:bodyPr>
            <a:normAutofit/>
          </a:bodyPr>
          <a:lstStyle/>
          <a:p>
            <a:pPr marL="0" indent="0">
              <a:buNone/>
            </a:pPr>
            <a:r>
              <a:rPr lang="zh-CN" altLang="en-US" b="1" dirty="0">
                <a:latin typeface="华文楷体" panose="02010600040101010101" pitchFamily="2" charset="-122"/>
                <a:ea typeface="华文楷体" panose="02010600040101010101" pitchFamily="2" charset="-122"/>
              </a:rPr>
              <a:t>主体段衔接手段</a:t>
            </a:r>
            <a:r>
              <a:rPr lang="zh-CN" altLang="zh-CN" b="1" dirty="0">
                <a:latin typeface="华文楷体" panose="02010600040101010101" pitchFamily="2" charset="-122"/>
                <a:ea typeface="华文楷体" panose="02010600040101010101" pitchFamily="2" charset="-122"/>
              </a:rPr>
              <a:t>：</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First, above all, first of all</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Then, furthermore, in addition, what’s more</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Finally, at last</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What arrests my attention most is…</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What is worth mentioning is…</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 most interesting part is…</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One thing that can’t be ignored is…</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19</a:t>
            </a:fld>
            <a:endParaRPr lang="zh-CN" altLang="en-US">
              <a:solidFill>
                <a:prstClr val="white"/>
              </a:solidFill>
            </a:endParaRPr>
          </a:p>
        </p:txBody>
      </p:sp>
    </p:spTree>
    <p:extLst>
      <p:ext uri="{BB962C8B-B14F-4D97-AF65-F5344CB8AC3E}">
        <p14:creationId xmlns:p14="http://schemas.microsoft.com/office/powerpoint/2010/main" val="199003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7991" y="235916"/>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大纲要求</a:t>
            </a:r>
          </a:p>
        </p:txBody>
      </p:sp>
      <p:sp>
        <p:nvSpPr>
          <p:cNvPr id="3" name="内容占位符 2"/>
          <p:cNvSpPr>
            <a:spLocks noGrp="1"/>
          </p:cNvSpPr>
          <p:nvPr>
            <p:ph idx="1"/>
          </p:nvPr>
        </p:nvSpPr>
        <p:spPr>
          <a:xfrm>
            <a:off x="327991" y="1023730"/>
            <a:ext cx="11658600" cy="5697745"/>
          </a:xfrm>
        </p:spPr>
        <p:txBody>
          <a:bodyPr>
            <a:normAutofit fontScale="92500"/>
          </a:bodyPr>
          <a:lstStyle/>
          <a:p>
            <a:pPr marL="0" indent="0">
              <a:buNone/>
            </a:pPr>
            <a:r>
              <a:rPr lang="zh-CN" altLang="en-US" sz="2600" dirty="0">
                <a:latin typeface="华文楷体" panose="02010600040101010101" pitchFamily="2" charset="-122"/>
                <a:ea typeface="华文楷体" panose="02010600040101010101" pitchFamily="2" charset="-122"/>
              </a:rPr>
              <a:t>作文一 </a:t>
            </a:r>
          </a:p>
          <a:p>
            <a:pPr marL="0" indent="0">
              <a:buNone/>
            </a:pPr>
            <a:r>
              <a:rPr lang="zh-CN" altLang="en-US" sz="2600" dirty="0">
                <a:latin typeface="华文楷体" panose="02010600040101010101" pitchFamily="2" charset="-122"/>
                <a:ea typeface="华文楷体" panose="02010600040101010101" pitchFamily="2" charset="-122"/>
              </a:rPr>
              <a:t>题型要求：作文一中会给出一些视觉性的信息，如一个或多个互相关联的图表、图解或表格，考生需对这些信息或数据进行描述。需要运用学术写作的文体。</a:t>
            </a:r>
          </a:p>
          <a:p>
            <a:pPr marL="0" indent="0">
              <a:buNone/>
            </a:pPr>
            <a:r>
              <a:rPr lang="zh-CN" altLang="en-US" sz="2600" dirty="0">
                <a:latin typeface="华文楷体" panose="02010600040101010101" pitchFamily="2" charset="-122"/>
                <a:ea typeface="华文楷体" panose="02010600040101010101" pitchFamily="2" charset="-122"/>
              </a:rPr>
              <a:t>评分标准：作文一考察的是考生在图表或表格中选择最重要和最相关的信息（一些次要的信息则可忽略）、并对这些信息进行清晰描述的能力，考官将对考生组织这些信息的能力以及语言使用的准确性进行评分。字数至少达到</a:t>
            </a:r>
            <a:r>
              <a:rPr lang="en-US" altLang="zh-CN" sz="2600" dirty="0">
                <a:latin typeface="华文楷体" panose="02010600040101010101" pitchFamily="2" charset="-122"/>
                <a:ea typeface="华文楷体" panose="02010600040101010101" pitchFamily="2" charset="-122"/>
              </a:rPr>
              <a:t>150</a:t>
            </a:r>
            <a:r>
              <a:rPr lang="zh-CN" altLang="en-US" sz="2600" dirty="0">
                <a:latin typeface="华文楷体" panose="02010600040101010101" pitchFamily="2" charset="-122"/>
                <a:ea typeface="华文楷体" panose="02010600040101010101" pitchFamily="2" charset="-122"/>
              </a:rPr>
              <a:t>字，否则将会被扣分。</a:t>
            </a:r>
          </a:p>
          <a:p>
            <a:pPr marL="0" indent="0">
              <a:buNone/>
            </a:pPr>
            <a:endParaRPr lang="zh-CN" altLang="en-US" sz="2600" dirty="0">
              <a:latin typeface="华文楷体" panose="02010600040101010101" pitchFamily="2" charset="-122"/>
              <a:ea typeface="华文楷体" panose="02010600040101010101" pitchFamily="2" charset="-122"/>
            </a:endParaRPr>
          </a:p>
          <a:p>
            <a:pPr marL="0" indent="0">
              <a:buNone/>
            </a:pPr>
            <a:r>
              <a:rPr lang="zh-CN" altLang="en-US" sz="2600" dirty="0">
                <a:latin typeface="华文楷体" panose="02010600040101010101" pitchFamily="2" charset="-122"/>
                <a:ea typeface="华文楷体" panose="02010600040101010101" pitchFamily="2" charset="-122"/>
              </a:rPr>
              <a:t>考官将从以下方面对作文进行评分：</a:t>
            </a:r>
          </a:p>
          <a:p>
            <a:pPr marL="0" indent="0">
              <a:buNone/>
            </a:pPr>
            <a:r>
              <a:rPr lang="en-US" altLang="zh-CN" sz="2600" dirty="0">
                <a:latin typeface="华文楷体" panose="02010600040101010101" pitchFamily="2" charset="-122"/>
                <a:ea typeface="华文楷体" panose="02010600040101010101" pitchFamily="2" charset="-122"/>
              </a:rPr>
              <a:t>1</a:t>
            </a:r>
            <a:r>
              <a:rPr lang="zh-CN" altLang="en-US" sz="2600" dirty="0">
                <a:latin typeface="华文楷体" panose="02010600040101010101" pitchFamily="2" charset="-122"/>
                <a:ea typeface="华文楷体" panose="02010600040101010101" pitchFamily="2" charset="-122"/>
              </a:rPr>
              <a:t>、是否完成写作要求，能否有效地找到信息中关键的内容并对之进行描述和写作；</a:t>
            </a:r>
          </a:p>
          <a:p>
            <a:pPr marL="0" indent="0">
              <a:buNone/>
            </a:pPr>
            <a:r>
              <a:rPr lang="en-US" altLang="zh-CN" sz="2600" dirty="0">
                <a:latin typeface="华文楷体" panose="02010600040101010101" pitchFamily="2" charset="-122"/>
                <a:ea typeface="华文楷体" panose="02010600040101010101" pitchFamily="2" charset="-122"/>
              </a:rPr>
              <a:t>2</a:t>
            </a:r>
            <a:r>
              <a:rPr lang="zh-CN" altLang="en-US" sz="2600" dirty="0">
                <a:latin typeface="华文楷体" panose="02010600040101010101" pitchFamily="2" charset="-122"/>
                <a:ea typeface="华文楷体" panose="02010600040101010101" pitchFamily="2" charset="-122"/>
              </a:rPr>
              <a:t>、连贯性和结构层次，能否将信息和要点进行组织，信息和要点之间的联系是否清晰；</a:t>
            </a:r>
          </a:p>
          <a:p>
            <a:pPr marL="0" indent="0">
              <a:buNone/>
            </a:pPr>
            <a:r>
              <a:rPr lang="en-US" altLang="zh-CN" sz="2600" dirty="0">
                <a:latin typeface="华文楷体" panose="02010600040101010101" pitchFamily="2" charset="-122"/>
                <a:ea typeface="华文楷体" panose="02010600040101010101" pitchFamily="2" charset="-122"/>
              </a:rPr>
              <a:t>3</a:t>
            </a:r>
            <a:r>
              <a:rPr lang="zh-CN" altLang="en-US" sz="2600" dirty="0">
                <a:latin typeface="华文楷体" panose="02010600040101010101" pitchFamily="2" charset="-122"/>
                <a:ea typeface="华文楷体" panose="02010600040101010101" pitchFamily="2" charset="-122"/>
              </a:rPr>
              <a:t>、词汇来源是否广泛、准确且适合这一部分写作的要求；</a:t>
            </a:r>
          </a:p>
          <a:p>
            <a:pPr marL="0" indent="0">
              <a:buNone/>
            </a:pPr>
            <a:r>
              <a:rPr lang="en-US" altLang="zh-CN" sz="2600" dirty="0">
                <a:latin typeface="华文楷体" panose="02010600040101010101" pitchFamily="2" charset="-122"/>
                <a:ea typeface="华文楷体" panose="02010600040101010101" pitchFamily="2" charset="-122"/>
              </a:rPr>
              <a:t>4</a:t>
            </a:r>
            <a:r>
              <a:rPr lang="zh-CN" altLang="en-US" sz="2600" dirty="0">
                <a:latin typeface="华文楷体" panose="02010600040101010101" pitchFamily="2" charset="-122"/>
                <a:ea typeface="华文楷体" panose="02010600040101010101" pitchFamily="2" charset="-122"/>
              </a:rPr>
              <a:t>、语法结构是否多样、准确且适合这一部分写作的要求。</a:t>
            </a:r>
            <a:endParaRPr lang="zh-CN" altLang="zh-CN"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2</a:t>
            </a:fld>
            <a:endParaRPr lang="zh-CN" altLang="en-US">
              <a:solidFill>
                <a:prstClr val="white"/>
              </a:solidFill>
            </a:endParaRPr>
          </a:p>
        </p:txBody>
      </p:sp>
    </p:spTree>
    <p:extLst>
      <p:ext uri="{BB962C8B-B14F-4D97-AF65-F5344CB8AC3E}">
        <p14:creationId xmlns:p14="http://schemas.microsoft.com/office/powerpoint/2010/main" val="43915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81534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流程图写作</a:t>
            </a:r>
          </a:p>
        </p:txBody>
      </p:sp>
      <p:sp>
        <p:nvSpPr>
          <p:cNvPr id="3" name="内容占位符 2"/>
          <p:cNvSpPr>
            <a:spLocks noGrp="1"/>
          </p:cNvSpPr>
          <p:nvPr>
            <p:ph idx="1"/>
          </p:nvPr>
        </p:nvSpPr>
        <p:spPr>
          <a:xfrm>
            <a:off x="457200" y="1182757"/>
            <a:ext cx="11320670" cy="5538718"/>
          </a:xfrm>
        </p:spPr>
        <p:txBody>
          <a:bodyPr>
            <a:normAutofit/>
          </a:bodyPr>
          <a:lstStyle/>
          <a:p>
            <a:pPr marL="0" indent="0" algn="just">
              <a:buNone/>
            </a:pP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结尾段：</a:t>
            </a:r>
            <a:endParaRPr lang="en-US" altLang="zh-CN" b="1"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We can draw a safe conclusion that... </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To sum up, the major difference lies in…While…, …</a:t>
            </a:r>
          </a:p>
          <a:p>
            <a:pPr marL="0" indent="0" algn="just">
              <a:buNone/>
            </a:pP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pPr marL="514350" indent="-514350" algn="just">
              <a:buFont typeface="+mj-lt"/>
              <a:buAutoNum type="arabicPeriod"/>
            </a:pP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20</a:t>
            </a:fld>
            <a:endParaRPr lang="zh-CN" altLang="en-US">
              <a:solidFill>
                <a:prstClr val="white"/>
              </a:solidFill>
            </a:endParaRPr>
          </a:p>
        </p:txBody>
      </p:sp>
    </p:spTree>
    <p:extLst>
      <p:ext uri="{BB962C8B-B14F-4D97-AF65-F5344CB8AC3E}">
        <p14:creationId xmlns:p14="http://schemas.microsoft.com/office/powerpoint/2010/main" val="350963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21</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928354"/>
            <a:ext cx="11151704" cy="5929646"/>
          </a:xfrm>
        </p:spPr>
        <p:txBody>
          <a:bodyPr>
            <a:normAutofit/>
          </a:bodyPr>
          <a:lstStyle/>
          <a:p>
            <a:pPr marL="0" indent="0" algn="just">
              <a:buNone/>
            </a:pPr>
            <a:r>
              <a:rPr lang="en-US" altLang="zh-CN" sz="2400" dirty="0">
                <a:effectLst/>
                <a:latin typeface="Times New Roman" panose="02020603050405020304" pitchFamily="18" charset="0"/>
                <a:ea typeface="Times New Roman" panose="02020603050405020304" pitchFamily="18" charset="0"/>
              </a:rPr>
              <a:t>The</a:t>
            </a:r>
            <a:r>
              <a:rPr lang="en-US" altLang="zh-CN" sz="2400" spc="1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graph</a:t>
            </a:r>
            <a:r>
              <a:rPr lang="en-US" altLang="zh-CN" sz="2400" spc="1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below</a:t>
            </a:r>
            <a:r>
              <a:rPr lang="en-US" altLang="zh-CN" sz="2400" spc="1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shows</a:t>
            </a:r>
            <a:r>
              <a:rPr lang="en-US" altLang="zh-CN" sz="2400" spc="1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average</a:t>
            </a:r>
            <a:r>
              <a:rPr lang="en-US" altLang="zh-CN" sz="2400" spc="1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carbon</a:t>
            </a:r>
            <a:r>
              <a:rPr lang="en-US" altLang="zh-CN" sz="2400" spc="1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dioxide</a:t>
            </a:r>
            <a:r>
              <a:rPr lang="en-US" altLang="zh-CN" sz="2400" spc="1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(CO</a:t>
            </a:r>
            <a:r>
              <a:rPr lang="en-US" altLang="zh-CN" sz="2400" baseline="-25000" dirty="0">
                <a:effectLst/>
                <a:latin typeface="Times New Roman" panose="02020603050405020304" pitchFamily="18" charset="0"/>
                <a:ea typeface="Times New Roman" panose="02020603050405020304" pitchFamily="18" charset="0"/>
              </a:rPr>
              <a:t>2</a:t>
            </a:r>
            <a:r>
              <a:rPr lang="en-US" altLang="zh-CN" sz="2400" dirty="0">
                <a:effectLst/>
                <a:latin typeface="Times New Roman" panose="02020603050405020304" pitchFamily="18" charset="0"/>
                <a:ea typeface="Times New Roman" panose="02020603050405020304" pitchFamily="18" charset="0"/>
              </a:rPr>
              <a:t>)</a:t>
            </a:r>
            <a:r>
              <a:rPr lang="en-US" altLang="zh-CN" sz="2400" spc="15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emissions</a:t>
            </a:r>
            <a:r>
              <a:rPr lang="en-US" altLang="zh-CN" sz="2400" spc="1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per</a:t>
            </a:r>
            <a:r>
              <a:rPr lang="en-US" altLang="zh-CN" sz="2400" spc="1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person</a:t>
            </a:r>
            <a:r>
              <a:rPr lang="en-US" altLang="zh-CN" sz="2400" spc="41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a:t>
            </a:r>
            <a:r>
              <a:rPr lang="en-US" altLang="zh-CN" sz="2400" spc="41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25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United</a:t>
            </a:r>
            <a:r>
              <a:rPr lang="en-US" altLang="zh-CN" sz="2400" spc="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Kingdom,</a:t>
            </a:r>
            <a:r>
              <a:rPr lang="en-US" altLang="zh-CN" sz="2400" spc="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Sweden,</a:t>
            </a:r>
            <a:r>
              <a:rPr lang="en-US" altLang="zh-CN" sz="2400" spc="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Italy</a:t>
            </a:r>
            <a:r>
              <a:rPr lang="en-US" altLang="zh-CN" sz="2400" spc="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Portugal</a:t>
            </a:r>
            <a:r>
              <a:rPr lang="en-US" altLang="zh-CN" sz="2400" spc="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between</a:t>
            </a:r>
            <a:r>
              <a:rPr lang="en-US" altLang="zh-CN" sz="2400" spc="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1967</a:t>
            </a:r>
            <a:r>
              <a:rPr lang="en-US" altLang="zh-CN" sz="2400" spc="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2007.</a:t>
            </a:r>
            <a:endParaRPr lang="zh-CN" altLang="zh-CN" sz="2400" dirty="0">
              <a:effectLst/>
              <a:latin typeface="Times New Roman" panose="02020603050405020304" pitchFamily="18" charset="0"/>
              <a:ea typeface="Times New Roman" panose="02020603050405020304" pitchFamily="18" charset="0"/>
            </a:endParaRPr>
          </a:p>
          <a:p>
            <a:pPr marL="0" indent="0" algn="just">
              <a:buNone/>
            </a:pPr>
            <a:r>
              <a:rPr lang="en-US" altLang="zh-CN" sz="2400" dirty="0">
                <a:effectLst/>
                <a:latin typeface="Times New Roman" panose="02020603050405020304" pitchFamily="18" charset="0"/>
                <a:ea typeface="Times New Roman" panose="02020603050405020304" pitchFamily="18" charset="0"/>
              </a:rPr>
              <a:t>Summarize</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information</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by</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selecting</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reporting</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main</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features,</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make</a:t>
            </a:r>
            <a:r>
              <a:rPr lang="en-US" altLang="zh-CN" sz="2400" spc="-25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comparisons</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where</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relevant.</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 name="图片 6">
            <a:extLst>
              <a:ext uri="{FF2B5EF4-FFF2-40B4-BE49-F238E27FC236}">
                <a16:creationId xmlns:a16="http://schemas.microsoft.com/office/drawing/2014/main" id="{8C20E2D9-73DE-B6AE-3DF8-93C7EE6F332F}"/>
              </a:ext>
            </a:extLst>
          </p:cNvPr>
          <p:cNvPicPr>
            <a:picLocks noChangeAspect="1"/>
          </p:cNvPicPr>
          <p:nvPr/>
        </p:nvPicPr>
        <p:blipFill>
          <a:blip r:embed="rId2"/>
          <a:stretch>
            <a:fillRect/>
          </a:stretch>
        </p:blipFill>
        <p:spPr>
          <a:xfrm>
            <a:off x="4382357" y="2499054"/>
            <a:ext cx="6285186" cy="3857296"/>
          </a:xfrm>
          <a:prstGeom prst="rect">
            <a:avLst/>
          </a:prstGeom>
        </p:spPr>
      </p:pic>
    </p:spTree>
    <p:extLst>
      <p:ext uri="{BB962C8B-B14F-4D97-AF65-F5344CB8AC3E}">
        <p14:creationId xmlns:p14="http://schemas.microsoft.com/office/powerpoint/2010/main" val="6896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22</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103242"/>
            <a:ext cx="11151704" cy="5253107"/>
          </a:xfrm>
        </p:spPr>
        <p:txBody>
          <a:bodyPr>
            <a:normAutofit/>
          </a:bodyPr>
          <a:lstStyle/>
          <a:p>
            <a:pPr marL="0" indent="0" algn="just">
              <a:buNone/>
            </a:pPr>
            <a:r>
              <a:rPr lang="zh-CN" altLang="en-US" dirty="0">
                <a:latin typeface="华文楷体" panose="02010600040101010101" pitchFamily="2" charset="-122"/>
                <a:ea typeface="华文楷体" panose="02010600040101010101" pitchFamily="2" charset="-122"/>
              </a:rPr>
              <a:t>开头段：</a:t>
            </a:r>
            <a:endParaRPr lang="en-US" altLang="zh-CN" dirty="0">
              <a:latin typeface="华文楷体" panose="02010600040101010101" pitchFamily="2" charset="-122"/>
              <a:ea typeface="华文楷体" panose="02010600040101010101" pitchFamily="2" charset="-122"/>
            </a:endParaRPr>
          </a:p>
          <a:p>
            <a:pPr algn="just"/>
            <a:r>
              <a:rPr lang="en-US" altLang="zh-CN" dirty="0">
                <a:latin typeface="Times New Roman" panose="02020603050405020304" pitchFamily="18" charset="0"/>
              </a:rPr>
              <a:t>Reflected in the line chart is the change of … from …to …</a:t>
            </a:r>
          </a:p>
          <a:p>
            <a:pPr marL="0" indent="0" algn="just">
              <a:buNone/>
            </a:pPr>
            <a:r>
              <a:rPr lang="en-US" altLang="zh-CN" dirty="0">
                <a:latin typeface="Times New Roman" panose="02020603050405020304" pitchFamily="18" charset="0"/>
              </a:rPr>
              <a:t>Reflected in the line chart is the change of average carbon dioxide (CO</a:t>
            </a:r>
            <a:r>
              <a:rPr lang="en-US" altLang="zh-CN" baseline="-25000" dirty="0">
                <a:latin typeface="Times New Roman" panose="02020603050405020304" pitchFamily="18" charset="0"/>
              </a:rPr>
              <a:t>2</a:t>
            </a:r>
            <a:r>
              <a:rPr lang="en-US" altLang="zh-CN" dirty="0">
                <a:latin typeface="Times New Roman" panose="02020603050405020304" pitchFamily="18" charset="0"/>
              </a:rPr>
              <a:t>) emissions per person in four European countries, namely, the United Kingdom, Sweden, Italy and Portugal from 1967 to 2007.</a:t>
            </a:r>
          </a:p>
          <a:p>
            <a:pPr marL="0" indent="0" algn="just">
              <a:buNone/>
            </a:pPr>
            <a:endParaRPr lang="en-US" altLang="zh-CN" sz="2400" dirty="0">
              <a:latin typeface="Times New Roman" panose="02020603050405020304" pitchFamily="18" charset="0"/>
            </a:endParaRPr>
          </a:p>
          <a:p>
            <a:pPr marL="0" indent="0" algn="just">
              <a:buNone/>
            </a:pPr>
            <a:endParaRPr lang="zh-CN"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endParaRPr lang="en-US" altLang="zh-CN" sz="2400" dirty="0">
              <a:latin typeface="Times New Roman" panose="02020603050405020304" pitchFamily="18" charset="0"/>
            </a:endParaRPr>
          </a:p>
          <a:p>
            <a:pPr marL="0" indent="0" algn="just">
              <a:buNone/>
            </a:pPr>
            <a:endParaRPr lang="zh-CN" altLang="zh-C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052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23</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023730"/>
            <a:ext cx="11151704" cy="5553988"/>
          </a:xfrm>
        </p:spPr>
        <p:txBody>
          <a:bodyPr>
            <a:normAutofit lnSpcReduction="10000"/>
          </a:bodyPr>
          <a:lstStyle/>
          <a:p>
            <a:pPr marL="0" indent="0" algn="just">
              <a:buNone/>
            </a:pP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主体段：</a:t>
            </a:r>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It is clearly indicated that …, while .... </a:t>
            </a:r>
          </a:p>
          <a:p>
            <a:pPr marL="0" indent="0" algn="just">
              <a:buNone/>
            </a:pP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It is clearly indicated that the carbon emissions in Italy and Portugal ascended drastically from 4.2 metric </a:t>
            </a:r>
            <a:r>
              <a:rPr lang="en-US" altLang="zh-CN" sz="2400" dirty="0" err="1">
                <a:latin typeface="Times New Roman" panose="02020603050405020304" pitchFamily="18" charset="0"/>
                <a:ea typeface="华文楷体" panose="02010600040101010101" pitchFamily="2" charset="-122"/>
                <a:cs typeface="Times New Roman" panose="02020603050405020304" pitchFamily="18" charset="0"/>
              </a:rPr>
              <a:t>tonnes</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to 7.8 and from 1.4 to 5.6 respectively, while those in UK and Sweden</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underwent a steady decrease from 10.6 metric </a:t>
            </a:r>
            <a:r>
              <a:rPr lang="en-US" altLang="zh-CN" sz="2400" dirty="0" err="1">
                <a:latin typeface="Times New Roman" panose="02020603050405020304" pitchFamily="18" charset="0"/>
                <a:ea typeface="华文楷体" panose="02010600040101010101" pitchFamily="2" charset="-122"/>
                <a:cs typeface="Times New Roman" panose="02020603050405020304" pitchFamily="18" charset="0"/>
              </a:rPr>
              <a:t>tonnes</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to 8.4 and from 8.4 to 5.6 respectively. </a:t>
            </a:r>
          </a:p>
          <a:p>
            <a:pPr marL="0" indent="0" algn="just">
              <a:buNone/>
            </a:pPr>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What is worth mentioning is ... </a:t>
            </a:r>
          </a:p>
          <a:p>
            <a:pPr marL="0" indent="0" algn="just">
              <a:buNone/>
            </a:pP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What is worth mentioning is Sweden, whose production of </a:t>
            </a:r>
            <a:r>
              <a:rPr lang="en-US" altLang="zh-CN" sz="2400" dirty="0">
                <a:latin typeface="Times New Roman" panose="02020603050405020304" pitchFamily="18" charset="0"/>
              </a:rPr>
              <a:t>CO</a:t>
            </a:r>
            <a:r>
              <a:rPr lang="en-US" altLang="zh-CN" sz="2400" baseline="-25000" dirty="0">
                <a:latin typeface="Times New Roman" panose="02020603050405020304" pitchFamily="18" charset="0"/>
              </a:rPr>
              <a:t>2</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rocketed to the peak of 10.2 metric </a:t>
            </a:r>
            <a:r>
              <a:rPr lang="en-US" altLang="zh-CN" sz="2400" dirty="0" err="1">
                <a:latin typeface="Times New Roman" panose="02020603050405020304" pitchFamily="18" charset="0"/>
                <a:ea typeface="华文楷体" panose="02010600040101010101" pitchFamily="2" charset="-122"/>
                <a:cs typeface="Times New Roman" panose="02020603050405020304" pitchFamily="18" charset="0"/>
              </a:rPr>
              <a:t>tonnes</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in 1977 and stumbled to the bottom of 5.6  in 2007. </a:t>
            </a:r>
          </a:p>
          <a:p>
            <a:pPr marL="0" indent="0" algn="just">
              <a:buNone/>
            </a:pPr>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The significant turning point occurred in …, when … </a:t>
            </a:r>
            <a:endParaRPr lang="zh-CN"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The significant turning point occurred in 1977, when that number began to fall, reversing its general trend in the past decade. </a:t>
            </a:r>
            <a:endParaRPr lang="zh-CN"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endParaRPr lang="zh-CN"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endParaRPr lang="en-US" altLang="zh-CN" sz="2400" dirty="0">
              <a:latin typeface="Times New Roman" panose="02020603050405020304" pitchFamily="18" charset="0"/>
            </a:endParaRPr>
          </a:p>
          <a:p>
            <a:pPr marL="0" indent="0" algn="just">
              <a:buNone/>
            </a:pPr>
            <a:endParaRPr lang="zh-CN" altLang="zh-C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013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24</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103242"/>
            <a:ext cx="11151704" cy="5253107"/>
          </a:xfrm>
        </p:spPr>
        <p:txBody>
          <a:bodyPr>
            <a:normAutofit/>
          </a:bodyPr>
          <a:lstStyle/>
          <a:p>
            <a:pPr marL="0" indent="0" algn="just">
              <a:buNone/>
            </a:pP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结尾段：</a:t>
            </a: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We can draw a safe conclusion that... </a:t>
            </a:r>
          </a:p>
          <a:p>
            <a:pPr marL="0" indent="0" algn="just">
              <a:buNone/>
            </a:pP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We can draw a safe conclusion that although all the four countries are developed ones in Europe, they differ greatly in </a:t>
            </a:r>
            <a:r>
              <a:rPr lang="en-US" altLang="zh-CN" dirty="0">
                <a:latin typeface="Times New Roman" panose="02020603050405020304" pitchFamily="18" charset="0"/>
                <a:ea typeface="Times New Roman" panose="02020603050405020304" pitchFamily="18" charset="0"/>
              </a:rPr>
              <a:t>average</a:t>
            </a:r>
            <a:r>
              <a:rPr lang="en-US" altLang="zh-CN" spc="155" dirty="0">
                <a:latin typeface="Times New Roman" panose="02020603050405020304" pitchFamily="18" charset="0"/>
                <a:ea typeface="Times New Roman" panose="02020603050405020304" pitchFamily="18" charset="0"/>
              </a:rPr>
              <a:t> </a:t>
            </a:r>
            <a:r>
              <a:rPr lang="en-US" altLang="zh-CN" dirty="0">
                <a:latin typeface="Times New Roman" panose="02020603050405020304" pitchFamily="18" charset="0"/>
                <a:ea typeface="Times New Roman" panose="02020603050405020304" pitchFamily="18" charset="0"/>
              </a:rPr>
              <a:t>carbon</a:t>
            </a:r>
            <a:r>
              <a:rPr lang="en-US" altLang="zh-CN" spc="155" dirty="0">
                <a:latin typeface="Times New Roman" panose="02020603050405020304" pitchFamily="18" charset="0"/>
                <a:ea typeface="Times New Roman" panose="02020603050405020304" pitchFamily="18" charset="0"/>
              </a:rPr>
              <a:t> </a:t>
            </a:r>
            <a:r>
              <a:rPr lang="en-US" altLang="zh-CN" dirty="0">
                <a:latin typeface="Times New Roman" panose="02020603050405020304" pitchFamily="18" charset="0"/>
                <a:ea typeface="Times New Roman" panose="02020603050405020304" pitchFamily="18" charset="0"/>
              </a:rPr>
              <a:t>dioxide</a:t>
            </a:r>
            <a:r>
              <a:rPr lang="en-US" altLang="zh-CN" spc="160" dirty="0">
                <a:latin typeface="Times New Roman" panose="02020603050405020304" pitchFamily="18" charset="0"/>
                <a:ea typeface="Times New Roman" panose="02020603050405020304" pitchFamily="18" charset="0"/>
              </a:rPr>
              <a:t> </a:t>
            </a:r>
            <a:r>
              <a:rPr lang="en-US" altLang="zh-CN" dirty="0">
                <a:latin typeface="Times New Roman" panose="02020603050405020304" pitchFamily="18" charset="0"/>
                <a:ea typeface="Times New Roman" panose="02020603050405020304" pitchFamily="18" charset="0"/>
              </a:rPr>
              <a:t>(CO</a:t>
            </a:r>
            <a:r>
              <a:rPr lang="en-US" altLang="zh-CN" baseline="-25000" dirty="0">
                <a:latin typeface="Times New Roman" panose="02020603050405020304" pitchFamily="18" charset="0"/>
                <a:ea typeface="Times New Roman" panose="02020603050405020304" pitchFamily="18" charset="0"/>
              </a:rPr>
              <a:t>2</a:t>
            </a:r>
            <a:r>
              <a:rPr lang="en-US" altLang="zh-CN" dirty="0">
                <a:latin typeface="Times New Roman" panose="02020603050405020304" pitchFamily="18" charset="0"/>
                <a:ea typeface="Times New Roman" panose="02020603050405020304" pitchFamily="18" charset="0"/>
              </a:rPr>
              <a:t>)</a:t>
            </a:r>
            <a:r>
              <a:rPr lang="en-US" altLang="zh-CN" spc="150" dirty="0">
                <a:latin typeface="Times New Roman" panose="02020603050405020304" pitchFamily="18" charset="0"/>
                <a:ea typeface="Times New Roman" panose="02020603050405020304" pitchFamily="18" charset="0"/>
              </a:rPr>
              <a:t> </a:t>
            </a:r>
            <a:r>
              <a:rPr lang="en-US" altLang="zh-CN" dirty="0">
                <a:latin typeface="Times New Roman" panose="02020603050405020304" pitchFamily="18" charset="0"/>
                <a:ea typeface="Times New Roman" panose="02020603050405020304" pitchFamily="18" charset="0"/>
              </a:rPr>
              <a:t>emissions</a:t>
            </a:r>
            <a:r>
              <a:rPr lang="en-US" altLang="zh-CN" spc="155" dirty="0">
                <a:latin typeface="Times New Roman" panose="02020603050405020304" pitchFamily="18" charset="0"/>
                <a:ea typeface="Times New Roman" panose="02020603050405020304" pitchFamily="18" charset="0"/>
              </a:rPr>
              <a:t> </a:t>
            </a:r>
            <a:r>
              <a:rPr lang="en-US" altLang="zh-CN" dirty="0">
                <a:latin typeface="Times New Roman" panose="02020603050405020304" pitchFamily="18" charset="0"/>
                <a:ea typeface="Times New Roman" panose="02020603050405020304" pitchFamily="18" charset="0"/>
              </a:rPr>
              <a:t>per</a:t>
            </a:r>
            <a:r>
              <a:rPr lang="en-US" altLang="zh-CN" spc="155" dirty="0">
                <a:latin typeface="Times New Roman" panose="02020603050405020304" pitchFamily="18" charset="0"/>
                <a:ea typeface="Times New Roman" panose="02020603050405020304" pitchFamily="18" charset="0"/>
              </a:rPr>
              <a:t> </a:t>
            </a:r>
            <a:r>
              <a:rPr lang="en-US" altLang="zh-CN" dirty="0">
                <a:latin typeface="Times New Roman" panose="02020603050405020304" pitchFamily="18" charset="0"/>
                <a:ea typeface="Times New Roman" panose="02020603050405020304" pitchFamily="18" charset="0"/>
              </a:rPr>
              <a:t>person</a:t>
            </a:r>
            <a:r>
              <a:rPr lang="en-US" altLang="zh-CN" spc="415" dirty="0">
                <a:latin typeface="Times New Roman" panose="02020603050405020304" pitchFamily="18" charset="0"/>
                <a:ea typeface="Times New Roman" panose="02020603050405020304" pitchFamily="18" charset="0"/>
              </a:rPr>
              <a:t>.</a:t>
            </a: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endParaRPr lang="zh-CN" altLang="zh-CN"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endParaRPr lang="zh-CN"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endParaRPr lang="en-US" altLang="zh-CN" sz="2400" dirty="0">
              <a:latin typeface="Times New Roman" panose="02020603050405020304" pitchFamily="18" charset="0"/>
            </a:endParaRPr>
          </a:p>
          <a:p>
            <a:pPr marL="0" indent="0" algn="just">
              <a:buNone/>
            </a:pPr>
            <a:endParaRPr lang="zh-CN" altLang="zh-C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219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25</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103242"/>
            <a:ext cx="11151704" cy="5474476"/>
          </a:xfrm>
        </p:spPr>
        <p:txBody>
          <a:bodyPr>
            <a:noAutofit/>
          </a:bodyPr>
          <a:lstStyle/>
          <a:p>
            <a:pPr marL="0" indent="0" algn="just">
              <a:buNone/>
            </a:pPr>
            <a:r>
              <a:rPr lang="en-US" altLang="zh-CN" sz="2600" dirty="0">
                <a:latin typeface="Times New Roman" panose="02020603050405020304" pitchFamily="18" charset="0"/>
              </a:rPr>
              <a:t>Reflected in the </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bar</a:t>
            </a:r>
            <a:r>
              <a:rPr lang="en-US" altLang="zh-CN" sz="2600" dirty="0">
                <a:latin typeface="Times New Roman" panose="02020603050405020304" pitchFamily="18" charset="0"/>
              </a:rPr>
              <a:t> chart is the change of average carbon dioxide (CO</a:t>
            </a:r>
            <a:r>
              <a:rPr lang="en-US" altLang="zh-CN" sz="2600" baseline="-25000" dirty="0">
                <a:latin typeface="Times New Roman" panose="02020603050405020304" pitchFamily="18" charset="0"/>
              </a:rPr>
              <a:t>2</a:t>
            </a:r>
            <a:r>
              <a:rPr lang="en-US" altLang="zh-CN" sz="2600" dirty="0">
                <a:latin typeface="Times New Roman" panose="02020603050405020304" pitchFamily="18" charset="0"/>
              </a:rPr>
              <a:t>) emissions per person in four European countries, namely, the United Kingdom, Sweden, Italy and Portugal from 1967 to 2007.</a:t>
            </a:r>
          </a:p>
          <a:p>
            <a:pPr marL="0" indent="0" algn="just">
              <a:buNone/>
            </a:pP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It is clearly indicated that the carbon emissions in Italy and Portugal ascended drastically from 4.2 metric </a:t>
            </a:r>
            <a:r>
              <a:rPr lang="en-US" altLang="zh-CN" sz="2600" dirty="0" err="1">
                <a:latin typeface="Times New Roman" panose="02020603050405020304" pitchFamily="18" charset="0"/>
                <a:ea typeface="华文楷体" panose="02010600040101010101" pitchFamily="2" charset="-122"/>
                <a:cs typeface="Times New Roman" panose="02020603050405020304" pitchFamily="18" charset="0"/>
              </a:rPr>
              <a:t>tonnes</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to 7.8 and from 1.4 to 5.6 respectively, while those in UK and Sweden</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underwent a steady decrease from 10.6 metric </a:t>
            </a:r>
            <a:r>
              <a:rPr lang="en-US" altLang="zh-CN" sz="2600" dirty="0" err="1">
                <a:latin typeface="Times New Roman" panose="02020603050405020304" pitchFamily="18" charset="0"/>
                <a:ea typeface="华文楷体" panose="02010600040101010101" pitchFamily="2" charset="-122"/>
                <a:cs typeface="Times New Roman" panose="02020603050405020304" pitchFamily="18" charset="0"/>
              </a:rPr>
              <a:t>tonnes</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to 8.4 and from 8.4 to 5.6 respectively. What is worth mentioning is Sweden, whose production of </a:t>
            </a:r>
            <a:r>
              <a:rPr lang="en-US" altLang="zh-CN" sz="2600" dirty="0">
                <a:latin typeface="Times New Roman" panose="02020603050405020304" pitchFamily="18" charset="0"/>
              </a:rPr>
              <a:t>CO</a:t>
            </a:r>
            <a:r>
              <a:rPr lang="en-US" altLang="zh-CN" sz="2600" baseline="-25000" dirty="0">
                <a:latin typeface="Times New Roman" panose="02020603050405020304" pitchFamily="18" charset="0"/>
              </a:rPr>
              <a:t>2</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rocketed to the peak of 10.2 metric </a:t>
            </a:r>
            <a:r>
              <a:rPr lang="en-US" altLang="zh-CN" sz="2600" dirty="0" err="1">
                <a:latin typeface="Times New Roman" panose="02020603050405020304" pitchFamily="18" charset="0"/>
                <a:ea typeface="华文楷体" panose="02010600040101010101" pitchFamily="2" charset="-122"/>
                <a:cs typeface="Times New Roman" panose="02020603050405020304" pitchFamily="18" charset="0"/>
              </a:rPr>
              <a:t>tonnes</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in 1977 and stumbled to the bottom of 5.6  in 2007. The significant turning point occurred in 1977, when that number began to fall, reversing its general trend in the past decade. </a:t>
            </a:r>
            <a:endParaRPr lang="zh-CN" altLang="zh-CN" sz="2600"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We can draw a safe conclusion that although all the four countries are developed ones in Europe, they differ greatly in average carbon dioxide emissions per person. (157 words)</a:t>
            </a:r>
            <a:endParaRPr lang="zh-CN" altLang="zh-CN"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781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26</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033670"/>
            <a:ext cx="11151704" cy="5322680"/>
          </a:xfrm>
        </p:spPr>
        <p:txBody>
          <a:bodyPr>
            <a:normAutofit/>
          </a:bodyPr>
          <a:lstStyle/>
          <a:p>
            <a:pPr marL="0" indent="0" algn="just">
              <a:lnSpc>
                <a:spcPct val="100000"/>
              </a:lnSpc>
              <a:buNone/>
            </a:pPr>
            <a:r>
              <a:rPr lang="en-US" altLang="zh-CN" sz="2400" dirty="0">
                <a:effectLst/>
                <a:latin typeface="Times New Roman" panose="02020603050405020304" pitchFamily="18" charset="0"/>
                <a:ea typeface="Times New Roman" panose="02020603050405020304" pitchFamily="18" charset="0"/>
              </a:rPr>
              <a:t>The</a:t>
            </a:r>
            <a:r>
              <a:rPr lang="en-US" altLang="zh-CN" sz="2400" spc="1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bar</a:t>
            </a:r>
            <a:r>
              <a:rPr lang="en-US" altLang="zh-CN" sz="2400" spc="1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chart</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below</a:t>
            </a:r>
            <a:r>
              <a:rPr lang="en-US" altLang="zh-CN" sz="2400" spc="1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shows</a:t>
            </a:r>
            <a:r>
              <a:rPr lang="en-US" altLang="zh-CN" sz="2400" spc="16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percentage</a:t>
            </a:r>
            <a:r>
              <a:rPr lang="en-US" altLang="zh-CN" sz="2400" spc="16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of</a:t>
            </a:r>
            <a:r>
              <a:rPr lang="en-US" altLang="zh-CN" sz="2400" spc="1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Australian</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men</a:t>
            </a:r>
            <a:r>
              <a:rPr lang="en-US" altLang="zh-CN" sz="2400" spc="16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women</a:t>
            </a:r>
            <a:r>
              <a:rPr lang="en-US" altLang="zh-CN" sz="2400" spc="1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a:t>
            </a:r>
            <a:r>
              <a:rPr lang="en-US" altLang="zh-CN" sz="2400" spc="1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different</a:t>
            </a:r>
            <a:r>
              <a:rPr lang="en-US" altLang="zh-CN" sz="2400" spc="1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age</a:t>
            </a:r>
            <a:r>
              <a:rPr lang="en-US" altLang="zh-CN" sz="2400" spc="-24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groups</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who</a:t>
            </a:r>
            <a:r>
              <a:rPr lang="en-US" altLang="zh-CN" sz="2400" spc="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did</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regular</a:t>
            </a:r>
            <a:r>
              <a:rPr lang="en-US" altLang="zh-CN" sz="2400" spc="6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physical</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activity</a:t>
            </a:r>
            <a:r>
              <a:rPr lang="en-US" altLang="zh-CN" sz="2400" spc="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a:t>
            </a:r>
            <a:r>
              <a:rPr lang="en-US" altLang="zh-CN" sz="2400" spc="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2010.</a:t>
            </a:r>
            <a:endParaRPr lang="zh-CN" altLang="zh-CN" sz="2400" dirty="0">
              <a:effectLst/>
              <a:latin typeface="Times New Roman" panose="02020603050405020304" pitchFamily="18" charset="0"/>
              <a:ea typeface="Times New Roman" panose="02020603050405020304" pitchFamily="18" charset="0"/>
            </a:endParaRPr>
          </a:p>
          <a:p>
            <a:pPr marL="0" indent="0" algn="just">
              <a:lnSpc>
                <a:spcPct val="100000"/>
              </a:lnSpc>
              <a:buNone/>
            </a:pPr>
            <a:r>
              <a:rPr lang="en-US" altLang="zh-CN" sz="2400" dirty="0">
                <a:effectLst/>
                <a:latin typeface="Times New Roman" panose="02020603050405020304" pitchFamily="18" charset="0"/>
                <a:ea typeface="Times New Roman" panose="02020603050405020304" pitchFamily="18" charset="0"/>
              </a:rPr>
              <a:t>Summarize</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information</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by</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selecting</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reporting</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main</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features,</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make</a:t>
            </a:r>
            <a:r>
              <a:rPr lang="en-US" altLang="zh-CN" sz="2400" spc="-25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comparisons</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where</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relevant</a:t>
            </a:r>
            <a:r>
              <a:rPr lang="en-US" altLang="zh-CN" sz="2400" dirty="0">
                <a:latin typeface="Times New Roman" panose="02020603050405020304" pitchFamily="18" charset="0"/>
                <a:ea typeface="Times New Roman" panose="02020603050405020304" pitchFamily="18" charset="0"/>
              </a:rPr>
              <a:t>.</a:t>
            </a:r>
            <a:endParaRPr lang="zh-CN" altLang="en-US" sz="48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a:extLst>
              <a:ext uri="{FF2B5EF4-FFF2-40B4-BE49-F238E27FC236}">
                <a16:creationId xmlns:a16="http://schemas.microsoft.com/office/drawing/2014/main" id="{C812962F-5852-8C4A-2532-EA3F025C097C}"/>
              </a:ext>
            </a:extLst>
          </p:cNvPr>
          <p:cNvPicPr>
            <a:picLocks noChangeAspect="1"/>
          </p:cNvPicPr>
          <p:nvPr/>
        </p:nvPicPr>
        <p:blipFill>
          <a:blip r:embed="rId2"/>
          <a:stretch>
            <a:fillRect/>
          </a:stretch>
        </p:blipFill>
        <p:spPr>
          <a:xfrm>
            <a:off x="4393094" y="2504661"/>
            <a:ext cx="4750905" cy="4216814"/>
          </a:xfrm>
          <a:prstGeom prst="rect">
            <a:avLst/>
          </a:prstGeom>
        </p:spPr>
      </p:pic>
    </p:spTree>
    <p:extLst>
      <p:ext uri="{BB962C8B-B14F-4D97-AF65-F5344CB8AC3E}">
        <p14:creationId xmlns:p14="http://schemas.microsoft.com/office/powerpoint/2010/main" val="183846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27</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073426"/>
            <a:ext cx="11151704" cy="5648048"/>
          </a:xfrm>
        </p:spPr>
        <p:txBody>
          <a:bodyPr>
            <a:normAutofit/>
          </a:bodyPr>
          <a:lstStyle/>
          <a:p>
            <a:pPr marL="0" indent="0" algn="just">
              <a:buNone/>
            </a:pPr>
            <a:r>
              <a:rPr lang="zh-CN" altLang="en-US" dirty="0">
                <a:latin typeface="华文楷体" panose="02010600040101010101" pitchFamily="2" charset="-122"/>
                <a:ea typeface="华文楷体" panose="02010600040101010101" pitchFamily="2" charset="-122"/>
                <a:cs typeface="Times New Roman" panose="02020603050405020304" pitchFamily="18" charset="0"/>
              </a:rPr>
              <a:t>开头段：</a:t>
            </a:r>
            <a:endParaRPr lang="en-US" altLang="zh-CN" dirty="0">
              <a:latin typeface="华文楷体" panose="02010600040101010101" pitchFamily="2" charset="-122"/>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The following bar graph illustrates the proportion of … in....</a:t>
            </a:r>
          </a:p>
          <a:p>
            <a:pPr marL="0" indent="0" algn="just">
              <a:buNone/>
            </a:pPr>
            <a:r>
              <a:rPr lang="en-US" altLang="zh-CN" b="0" i="0" dirty="0">
                <a:effectLst/>
                <a:latin typeface="Times New Roman" panose="02020603050405020304" pitchFamily="18" charset="0"/>
                <a:cs typeface="Times New Roman" panose="02020603050405020304" pitchFamily="18" charset="0"/>
              </a:rPr>
              <a:t>The following bar graph illustrates the proportions of Australian population in both genders who did exercises regularly in 2010.</a:t>
            </a:r>
          </a:p>
          <a:p>
            <a:pPr marL="0" indent="0" algn="just">
              <a:buNone/>
            </a:pPr>
            <a:endParaRPr lang="en-US" altLang="zh-CN" sz="24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955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28</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033669"/>
            <a:ext cx="11151704" cy="5687805"/>
          </a:xfrm>
        </p:spPr>
        <p:txBody>
          <a:bodyPr>
            <a:normAutofit/>
          </a:bodyPr>
          <a:lstStyle/>
          <a:p>
            <a:pPr marL="0" indent="0" algn="just">
              <a:buNone/>
            </a:pPr>
            <a:r>
              <a:rPr lang="zh-CN" altLang="en-US" sz="2600" dirty="0">
                <a:latin typeface="华文楷体" panose="02010600040101010101" pitchFamily="2" charset="-122"/>
                <a:ea typeface="华文楷体" panose="02010600040101010101" pitchFamily="2" charset="-122"/>
                <a:cs typeface="Times New Roman" panose="02020603050405020304" pitchFamily="18" charset="0"/>
              </a:rPr>
              <a:t>主体段：</a:t>
            </a:r>
            <a:endParaRPr lang="en-US" altLang="zh-CN" sz="2600" dirty="0">
              <a:latin typeface="华文楷体" panose="02010600040101010101" pitchFamily="2" charset="-122"/>
              <a:ea typeface="华文楷体" panose="02010600040101010101" pitchFamily="2" charset="-122"/>
              <a:cs typeface="Times New Roman" panose="02020603050405020304" pitchFamily="18" charset="0"/>
            </a:endParaRPr>
          </a:p>
          <a:p>
            <a:pPr marL="0" indent="0" algn="just">
              <a:buNone/>
            </a:pPr>
            <a:r>
              <a:rPr lang="en-US" altLang="zh-CN" sz="2600" dirty="0">
                <a:latin typeface="Times New Roman" panose="02020603050405020304" pitchFamily="18" charset="0"/>
                <a:cs typeface="Times New Roman" panose="02020603050405020304" pitchFamily="18" charset="0"/>
              </a:rPr>
              <a:t>Overall, … outran … in .... </a:t>
            </a:r>
          </a:p>
          <a:p>
            <a:pPr marL="0" indent="0" algn="just">
              <a:buNone/>
            </a:pPr>
            <a:r>
              <a:rPr lang="en-US" altLang="zh-CN" sz="2600" dirty="0">
                <a:latin typeface="Times New Roman" panose="02020603050405020304" pitchFamily="18" charset="0"/>
                <a:cs typeface="Times New Roman" panose="02020603050405020304" pitchFamily="18" charset="0"/>
              </a:rPr>
              <a:t>Overall, females outran males in almost all age groups except for that of 15 to 24. </a:t>
            </a:r>
          </a:p>
          <a:p>
            <a:pPr marL="0" indent="0" algn="just">
              <a:buNone/>
            </a:pPr>
            <a:endParaRPr lang="en-US" altLang="zh-CN" sz="2600" dirty="0">
              <a:latin typeface="Times New Roman" panose="02020603050405020304" pitchFamily="18" charset="0"/>
              <a:cs typeface="Times New Roman" panose="02020603050405020304" pitchFamily="18" charset="0"/>
            </a:endParaRPr>
          </a:p>
          <a:p>
            <a:pPr marL="0" indent="0" algn="just">
              <a:buNone/>
            </a:pPr>
            <a:r>
              <a:rPr lang="en-US" altLang="zh-CN" sz="2600" dirty="0">
                <a:latin typeface="Times New Roman" panose="02020603050405020304" pitchFamily="18" charset="0"/>
                <a:cs typeface="Times New Roman" panose="02020603050405020304" pitchFamily="18" charset="0"/>
              </a:rPr>
              <a:t>For …, the figure </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rocketed to the peak of … and stumbled to the bottom of …, while for …, the highest point appeared … with … and the least… with …</a:t>
            </a:r>
          </a:p>
          <a:p>
            <a:pPr marL="0" indent="0" algn="just">
              <a:buNone/>
            </a:pPr>
            <a:r>
              <a:rPr lang="en-US" altLang="zh-CN" sz="2600" dirty="0">
                <a:latin typeface="Times New Roman" panose="02020603050405020304" pitchFamily="18" charset="0"/>
                <a:cs typeface="Times New Roman" panose="02020603050405020304" pitchFamily="18" charset="0"/>
              </a:rPr>
              <a:t>For women, the figure </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rocketed to the peak of 53.3% between 45 and 54 and stumbled to the bottom of 47.1 between 65 and over, while for men, the highest point appeared between 15 and 24 with 52.8% and the lowest between 35 and 44 with only 39.5%. </a:t>
            </a:r>
          </a:p>
          <a:p>
            <a:pPr marL="0" indent="0" algn="just">
              <a:buNone/>
            </a:pPr>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endParaRPr lang="en-US" altLang="zh-CN" sz="24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341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29</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033669"/>
            <a:ext cx="11151704" cy="5687805"/>
          </a:xfrm>
        </p:spPr>
        <p:txBody>
          <a:bodyPr>
            <a:normAutofit/>
          </a:bodyPr>
          <a:lstStyle/>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Furthermore, … overtook … most by … and least by ... </a:t>
            </a:r>
          </a:p>
          <a:p>
            <a:pPr marL="0" indent="0" algn="just">
              <a:buNone/>
            </a:pP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Furthermore, females overtook males most by 13% between 35 and 44 and least by 0.4% between 65 and over. </a:t>
            </a:r>
          </a:p>
          <a:p>
            <a:pPr marL="0" indent="0" algn="just">
              <a:buNone/>
            </a:pP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One thing that can’t be ignored is ... </a:t>
            </a:r>
          </a:p>
          <a:p>
            <a:pPr marL="0" indent="0" algn="just">
              <a:buNone/>
            </a:pP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One thing that can’t be ignored is the beginning age group of 15 to 24, in which boys surpassed girls, the only exceptional case among all the age groups listed in the chart. </a:t>
            </a:r>
          </a:p>
          <a:p>
            <a:pPr marL="0" indent="0" algn="just">
              <a:buNone/>
            </a:pPr>
            <a:endParaRPr lang="en-US" altLang="zh-CN" sz="24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82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大纲要求</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3</a:t>
            </a:fld>
            <a:endParaRPr lang="zh-CN" altLang="en-US">
              <a:solidFill>
                <a:prstClr val="white"/>
              </a:solidFill>
            </a:endParaRPr>
          </a:p>
        </p:txBody>
      </p:sp>
      <p:pic>
        <p:nvPicPr>
          <p:cNvPr id="5" name="image3.png">
            <a:extLst>
              <a:ext uri="{FF2B5EF4-FFF2-40B4-BE49-F238E27FC236}">
                <a16:creationId xmlns:a16="http://schemas.microsoft.com/office/drawing/2014/main" id="{51321BAF-53F7-631C-FFC7-1B1DFC762A83}"/>
              </a:ext>
            </a:extLst>
          </p:cNvPr>
          <p:cNvPicPr>
            <a:picLocks noGrp="1" noChangeAspect="1"/>
          </p:cNvPicPr>
          <p:nvPr>
            <p:ph idx="1"/>
          </p:nvPr>
        </p:nvPicPr>
        <p:blipFill>
          <a:blip r:embed="rId2" cstate="print"/>
          <a:stretch>
            <a:fillRect/>
          </a:stretch>
        </p:blipFill>
        <p:spPr>
          <a:xfrm>
            <a:off x="457200" y="928354"/>
            <a:ext cx="11171583" cy="5793121"/>
          </a:xfrm>
          <a:prstGeom prst="rect">
            <a:avLst/>
          </a:prstGeom>
        </p:spPr>
      </p:pic>
    </p:spTree>
    <p:extLst>
      <p:ext uri="{BB962C8B-B14F-4D97-AF65-F5344CB8AC3E}">
        <p14:creationId xmlns:p14="http://schemas.microsoft.com/office/powerpoint/2010/main" val="429158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30</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033669"/>
            <a:ext cx="11151704" cy="5687805"/>
          </a:xfrm>
        </p:spPr>
        <p:txBody>
          <a:bodyPr>
            <a:normAutofit/>
          </a:bodyPr>
          <a:lstStyle/>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We can draw a safe conclusion that…</a:t>
            </a:r>
          </a:p>
          <a:p>
            <a:pPr marL="0" indent="0" algn="just">
              <a:buNone/>
            </a:pP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We can draw a safe conclusion that men’s physical activities started high in their juvenile period, dropped in their youth and middle age, and finally rose slightly in their senile time, while </a:t>
            </a:r>
            <a:r>
              <a:rPr lang="en-US" altLang="zh-CN" dirty="0">
                <a:latin typeface="Times New Roman" panose="02020603050405020304" pitchFamily="18" charset="0"/>
                <a:cs typeface="Times New Roman" panose="02020603050405020304" pitchFamily="18" charset="0"/>
              </a:rPr>
              <a:t>women experienced a reverse trend. </a:t>
            </a: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79066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31</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033669"/>
            <a:ext cx="11151704" cy="5687805"/>
          </a:xfrm>
        </p:spPr>
        <p:txBody>
          <a:bodyPr>
            <a:normAutofit/>
          </a:bodyPr>
          <a:lstStyle/>
          <a:p>
            <a:pPr marL="0" indent="0" algn="just">
              <a:buNone/>
            </a:pPr>
            <a:r>
              <a:rPr lang="en-US" altLang="zh-CN" sz="2600" b="0" i="0" dirty="0">
                <a:effectLst/>
                <a:latin typeface="Times New Roman" panose="02020603050405020304" pitchFamily="18" charset="0"/>
                <a:cs typeface="Times New Roman" panose="02020603050405020304" pitchFamily="18" charset="0"/>
              </a:rPr>
              <a:t>The following bar graph illustrates the proportions of Australian population in both genders who did exercises regularly in 2010.</a:t>
            </a:r>
          </a:p>
          <a:p>
            <a:pPr marL="0" indent="0" algn="just">
              <a:buNone/>
            </a:pPr>
            <a:r>
              <a:rPr lang="en-US" altLang="zh-CN" sz="2600" b="0" i="0" dirty="0">
                <a:effectLst/>
                <a:latin typeface="Times New Roman" panose="02020603050405020304" pitchFamily="18" charset="0"/>
                <a:cs typeface="Times New Roman" panose="02020603050405020304" pitchFamily="18" charset="0"/>
              </a:rPr>
              <a:t>Overall, females outran males in almost all age groups except for that of 15 to 24. For women, the figure </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rocketed to the peak of 53.3% between 45 and 54 and stumbled to the bottom of 47.1 between 65 and over, while for men, the highest point appeared between 15 and 24 with 52.8% and the lowest between 35 and 44 with only 39.5%. Furthermore, females overtook males most by 13% between 35 and 44 and least by 0.4% between 65 and over. One thing that can’t be ignored is the beginning age group of 15 to 24, in which boys surpassed girls, the only exceptional case among all the age groups listed in the chart. </a:t>
            </a:r>
          </a:p>
          <a:p>
            <a:pPr marL="0" indent="0" algn="just">
              <a:buNone/>
            </a:pP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We can draw a safe conclusion that men’s physical activities started high in their juvenile period, dropped in their youth and middle age, and finally rose slightly in their senile time, while </a:t>
            </a:r>
            <a:r>
              <a:rPr lang="en-US" altLang="zh-CN" sz="2600" dirty="0">
                <a:latin typeface="Times New Roman" panose="02020603050405020304" pitchFamily="18" charset="0"/>
                <a:cs typeface="Times New Roman" panose="02020603050405020304" pitchFamily="18" charset="0"/>
              </a:rPr>
              <a:t>women experienced a reverse trend. </a:t>
            </a:r>
          </a:p>
          <a:p>
            <a:pPr marL="0" indent="0" algn="just">
              <a:buNone/>
            </a:pPr>
            <a:r>
              <a:rPr lang="en-US" altLang="zh-CN" sz="2600" dirty="0">
                <a:latin typeface="Times New Roman" panose="02020603050405020304" pitchFamily="18" charset="0"/>
                <a:cs typeface="Times New Roman" panose="02020603050405020304" pitchFamily="18" charset="0"/>
              </a:rPr>
              <a:t>(171 words)</a:t>
            </a:r>
            <a:endParaRPr lang="en-US" altLang="zh-CN" sz="2600"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endParaRPr lang="en-US" altLang="zh-CN" sz="24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515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32</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033670"/>
            <a:ext cx="11151704" cy="5322680"/>
          </a:xfrm>
        </p:spPr>
        <p:txBody>
          <a:bodyPr>
            <a:normAutofit/>
          </a:bodyPr>
          <a:lstStyle/>
          <a:p>
            <a:pPr marL="0" marR="359410" indent="0" algn="just">
              <a:lnSpc>
                <a:spcPct val="100000"/>
              </a:lnSpc>
              <a:spcBef>
                <a:spcPts val="895"/>
              </a:spcBef>
              <a:spcAft>
                <a:spcPts val="0"/>
              </a:spcAft>
              <a:buNone/>
            </a:pPr>
            <a:r>
              <a:rPr lang="en-US" altLang="zh-CN" sz="2400" dirty="0">
                <a:effectLst/>
                <a:latin typeface="Times New Roman" panose="02020603050405020304" pitchFamily="18" charset="0"/>
                <a:ea typeface="Times New Roman" panose="02020603050405020304" pitchFamily="18" charset="0"/>
              </a:rPr>
              <a:t>The</a:t>
            </a:r>
            <a:r>
              <a:rPr lang="en-US" altLang="zh-CN" sz="2400" spc="19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charts</a:t>
            </a:r>
            <a:r>
              <a:rPr lang="en-US" altLang="zh-CN" sz="2400" spc="19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below</a:t>
            </a:r>
            <a:r>
              <a:rPr lang="en-US" altLang="zh-CN" sz="2400" spc="19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give</a:t>
            </a:r>
            <a:r>
              <a:rPr lang="en-US" altLang="zh-CN" sz="2400" spc="19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information</a:t>
            </a:r>
            <a:r>
              <a:rPr lang="en-US" altLang="zh-CN" sz="2400" spc="19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on</a:t>
            </a:r>
            <a:r>
              <a:rPr lang="en-US" altLang="zh-CN" sz="2400" spc="19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9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ages</a:t>
            </a:r>
            <a:r>
              <a:rPr lang="en-US" altLang="zh-CN" sz="2400" spc="19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of</a:t>
            </a:r>
            <a:r>
              <a:rPr lang="en-US" altLang="zh-CN" sz="2400" spc="19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9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populations</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of</a:t>
            </a:r>
            <a:r>
              <a:rPr lang="en-US" altLang="zh-CN" sz="2400" spc="19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Yemen</a:t>
            </a:r>
            <a:r>
              <a:rPr lang="en-US" altLang="zh-CN" sz="2400" spc="19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9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Italy</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a:t>
            </a:r>
            <a:r>
              <a:rPr lang="en-US" altLang="zh-CN" sz="2400" spc="-25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2000</a:t>
            </a:r>
            <a:r>
              <a:rPr lang="en-US" altLang="zh-CN" sz="2400" spc="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projections</a:t>
            </a:r>
            <a:r>
              <a:rPr lang="en-US" altLang="zh-CN" sz="2400" spc="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for</a:t>
            </a:r>
            <a:r>
              <a:rPr lang="en-US" altLang="zh-CN" sz="2400" spc="5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2050.</a:t>
            </a:r>
            <a:endParaRPr lang="zh-CN" altLang="zh-CN" sz="2400" dirty="0">
              <a:effectLst/>
              <a:latin typeface="Times New Roman" panose="02020603050405020304" pitchFamily="18" charset="0"/>
              <a:ea typeface="Times New Roman" panose="02020603050405020304" pitchFamily="18" charset="0"/>
            </a:endParaRPr>
          </a:p>
          <a:p>
            <a:pPr marL="0" indent="0" algn="just">
              <a:lnSpc>
                <a:spcPct val="100000"/>
              </a:lnSpc>
              <a:buNone/>
            </a:pPr>
            <a:r>
              <a:rPr lang="en-US" altLang="zh-CN" sz="2400" dirty="0" err="1">
                <a:effectLst/>
                <a:latin typeface="Times New Roman" panose="02020603050405020304" pitchFamily="18" charset="0"/>
                <a:ea typeface="Times New Roman" panose="02020603050405020304" pitchFamily="18" charset="0"/>
              </a:rPr>
              <a:t>Summarise</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information</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by</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selecting</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reporting</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9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main</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features,</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make</a:t>
            </a:r>
            <a:r>
              <a:rPr lang="en-US" altLang="zh-CN" sz="2400" spc="-25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comparisons</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where</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relevant.</a:t>
            </a:r>
            <a:endParaRPr lang="en-US" altLang="zh-CN" sz="3200" b="0" i="0" dirty="0">
              <a:effectLst/>
              <a:latin typeface="Times New Roman" panose="02020603050405020304" pitchFamily="18" charset="0"/>
              <a:cs typeface="Times New Roman" panose="02020603050405020304" pitchFamily="18" charset="0"/>
            </a:endParaRPr>
          </a:p>
        </p:txBody>
      </p:sp>
      <p:pic>
        <p:nvPicPr>
          <p:cNvPr id="3" name="image11.png">
            <a:extLst>
              <a:ext uri="{FF2B5EF4-FFF2-40B4-BE49-F238E27FC236}">
                <a16:creationId xmlns:a16="http://schemas.microsoft.com/office/drawing/2014/main" id="{9AB238A8-488B-CA66-67C9-C07493D60722}"/>
              </a:ext>
            </a:extLst>
          </p:cNvPr>
          <p:cNvPicPr>
            <a:picLocks noChangeAspect="1"/>
          </p:cNvPicPr>
          <p:nvPr/>
        </p:nvPicPr>
        <p:blipFill>
          <a:blip r:embed="rId2" cstate="print"/>
          <a:stretch>
            <a:fillRect/>
          </a:stretch>
        </p:blipFill>
        <p:spPr>
          <a:xfrm>
            <a:off x="5049078" y="2454965"/>
            <a:ext cx="4273826" cy="4236189"/>
          </a:xfrm>
          <a:prstGeom prst="rect">
            <a:avLst/>
          </a:prstGeom>
        </p:spPr>
      </p:pic>
    </p:spTree>
    <p:extLst>
      <p:ext uri="{BB962C8B-B14F-4D97-AF65-F5344CB8AC3E}">
        <p14:creationId xmlns:p14="http://schemas.microsoft.com/office/powerpoint/2010/main" val="385769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33</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199" y="1172816"/>
            <a:ext cx="11290853" cy="5548657"/>
          </a:xfrm>
        </p:spPr>
        <p:txBody>
          <a:bodyPr>
            <a:normAutofit lnSpcReduction="10000"/>
          </a:bodyPr>
          <a:lstStyle/>
          <a:p>
            <a:pPr marL="0" marR="359410" indent="0" algn="just">
              <a:lnSpc>
                <a:spcPct val="100000"/>
              </a:lnSpc>
              <a:spcBef>
                <a:spcPts val="895"/>
              </a:spcBef>
              <a:buNone/>
            </a:pPr>
            <a:r>
              <a:rPr lang="en-US" altLang="zh-CN" sz="2600" dirty="0">
                <a:latin typeface="Times New Roman" panose="02020603050405020304" pitchFamily="18" charset="0"/>
                <a:cs typeface="Times New Roman" panose="02020603050405020304" pitchFamily="18" charset="0"/>
              </a:rPr>
              <a:t>The pie charts explicitly cover the proportions of the populations of different age groups in Yemen and Italy in 2000 and their projections for 2050.</a:t>
            </a:r>
          </a:p>
          <a:p>
            <a:pPr marL="0" indent="0" algn="just">
              <a:buNone/>
            </a:pPr>
            <a:r>
              <a:rPr lang="en-US" altLang="zh-CN" sz="2600" dirty="0">
                <a:latin typeface="Times New Roman" panose="02020603050405020304" pitchFamily="18" charset="0"/>
                <a:cs typeface="Times New Roman" panose="02020603050405020304" pitchFamily="18" charset="0"/>
              </a:rPr>
              <a:t>Among all the 3 items included in the survey for Yemen in 2000, the number of people between 0 and 14 outran the others, with 50.1%. Those between 15 and 59 came as the runner-up, which occupied 46.3%. The citizens over 60 ranked the last, making up only 3.6%. However, it is predicted that in 2050, the population between 15 and 59 (57.3%) will surpass that between 0 and 14 (37.0%) to become the largest age group. </a:t>
            </a:r>
          </a:p>
          <a:p>
            <a:pPr marL="0" indent="0" algn="just">
              <a:buNone/>
            </a:pPr>
            <a:r>
              <a:rPr lang="en-US" altLang="zh-CN" sz="2600" dirty="0">
                <a:latin typeface="Times New Roman" panose="02020603050405020304" pitchFamily="18" charset="0"/>
                <a:cs typeface="Times New Roman" panose="02020603050405020304" pitchFamily="18" charset="0"/>
              </a:rPr>
              <a:t>In contrast, for Italy in 2000, the population of 15-59 age group made up 61.6%, topping the survey. What came next was those over 60, which accounted for 24.1%, followed by the people between 0-14, with 14.3% only. The general situation expected in 2050 is similar, with  46.2%, 42.3% and 11.5% respectively.</a:t>
            </a:r>
          </a:p>
          <a:p>
            <a:pPr marL="0" marR="359410" indent="0" algn="just">
              <a:lnSpc>
                <a:spcPct val="100000"/>
              </a:lnSpc>
              <a:spcBef>
                <a:spcPts val="895"/>
              </a:spcBef>
              <a:spcAft>
                <a:spcPts val="0"/>
              </a:spcAft>
              <a:buNone/>
            </a:pPr>
            <a:r>
              <a:rPr lang="en-US" altLang="zh-CN" sz="2600" dirty="0">
                <a:latin typeface="Times New Roman" panose="02020603050405020304" pitchFamily="18" charset="0"/>
                <a:cs typeface="Times New Roman" panose="02020603050405020304" pitchFamily="18" charset="0"/>
              </a:rPr>
              <a:t>I can draw a safe conclusion that Italy and </a:t>
            </a:r>
            <a:r>
              <a:rPr lang="en-US" altLang="zh-CN" sz="2600" dirty="0" err="1">
                <a:latin typeface="Times New Roman" panose="02020603050405020304" pitchFamily="18" charset="0"/>
                <a:cs typeface="Times New Roman" panose="02020603050405020304" pitchFamily="18" charset="0"/>
              </a:rPr>
              <a:t>Yeman</a:t>
            </a:r>
            <a:r>
              <a:rPr lang="en-US" altLang="zh-CN" sz="2600" dirty="0">
                <a:latin typeface="Times New Roman" panose="02020603050405020304" pitchFamily="18" charset="0"/>
                <a:cs typeface="Times New Roman" panose="02020603050405020304" pitchFamily="18" charset="0"/>
              </a:rPr>
              <a:t> share the same trend in the population change of teenagers and elderly people but show a reverse one in young- and middle-aged men.  </a:t>
            </a:r>
            <a:r>
              <a:rPr lang="en-US" altLang="zh-CN" sz="2400" dirty="0">
                <a:effectLst/>
                <a:latin typeface="Times New Roman" panose="02020603050405020304" pitchFamily="18" charset="0"/>
                <a:ea typeface="Times New Roman" panose="02020603050405020304" pitchFamily="18" charset="0"/>
              </a:rPr>
              <a:t>(188 words)</a:t>
            </a:r>
            <a:endParaRPr lang="zh-CN" altLang="zh-C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728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34</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033670"/>
            <a:ext cx="11151704" cy="5322680"/>
          </a:xfrm>
        </p:spPr>
        <p:txBody>
          <a:bodyPr>
            <a:normAutofit/>
          </a:bodyPr>
          <a:lstStyle/>
          <a:p>
            <a:pPr marL="0" marR="143510" indent="0" algn="just">
              <a:lnSpc>
                <a:spcPct val="100000"/>
              </a:lnSpc>
              <a:spcAft>
                <a:spcPts val="0"/>
              </a:spcAft>
              <a:buNone/>
            </a:pPr>
            <a:r>
              <a:rPr lang="en-US" altLang="zh-CN" sz="2400" dirty="0">
                <a:effectLst/>
                <a:latin typeface="Times New Roman" panose="02020603050405020304" pitchFamily="18" charset="0"/>
                <a:ea typeface="Times New Roman" panose="02020603050405020304" pitchFamily="18" charset="0"/>
              </a:rPr>
              <a:t>The</a:t>
            </a:r>
            <a:r>
              <a:rPr lang="en-US" altLang="zh-CN" sz="2400" spc="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table</a:t>
            </a:r>
            <a:r>
              <a:rPr lang="en-US" altLang="zh-CN" sz="2400" spc="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below</a:t>
            </a:r>
            <a:r>
              <a:rPr lang="en-US" altLang="zh-CN" sz="2400" spc="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gives</a:t>
            </a:r>
            <a:r>
              <a:rPr lang="en-US" altLang="zh-CN" sz="2400" spc="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information</a:t>
            </a:r>
            <a:r>
              <a:rPr lang="en-US" altLang="zh-CN" sz="2400" spc="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on</a:t>
            </a:r>
            <a:r>
              <a:rPr lang="en-US" altLang="zh-CN" sz="2400" spc="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consumer</a:t>
            </a:r>
            <a:r>
              <a:rPr lang="en-US" altLang="zh-CN" sz="2400" spc="2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spending</a:t>
            </a:r>
            <a:r>
              <a:rPr lang="en-US" altLang="zh-CN" sz="2400" spc="26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on</a:t>
            </a:r>
            <a:r>
              <a:rPr lang="en-US" altLang="zh-CN" sz="2400" spc="2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different</a:t>
            </a:r>
            <a:r>
              <a:rPr lang="en-US" altLang="zh-CN" sz="2400" spc="26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items</a:t>
            </a:r>
            <a:r>
              <a:rPr lang="en-US" altLang="zh-CN" sz="2400" spc="2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a:t>
            </a:r>
            <a:r>
              <a:rPr lang="en-US" altLang="zh-CN" sz="2400" spc="26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five</a:t>
            </a:r>
            <a:r>
              <a:rPr lang="en-US" altLang="zh-CN" sz="2400" spc="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different</a:t>
            </a:r>
            <a:r>
              <a:rPr lang="en-US" altLang="zh-CN" sz="2400" spc="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countries</a:t>
            </a:r>
            <a:r>
              <a:rPr lang="en-US" altLang="zh-CN" sz="2400" spc="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2002.</a:t>
            </a:r>
            <a:endParaRPr lang="zh-CN" altLang="zh-CN" sz="2400" dirty="0">
              <a:effectLst/>
              <a:latin typeface="Times New Roman" panose="02020603050405020304" pitchFamily="18" charset="0"/>
              <a:ea typeface="Times New Roman" panose="02020603050405020304" pitchFamily="18" charset="0"/>
            </a:endParaRPr>
          </a:p>
          <a:p>
            <a:pPr marL="0" indent="0" algn="just">
              <a:lnSpc>
                <a:spcPct val="100000"/>
              </a:lnSpc>
              <a:buNone/>
            </a:pPr>
            <a:r>
              <a:rPr lang="en-US" altLang="zh-CN" sz="2400" dirty="0" err="1">
                <a:effectLst/>
                <a:latin typeface="Times New Roman" panose="02020603050405020304" pitchFamily="18" charset="0"/>
                <a:ea typeface="Times New Roman" panose="02020603050405020304" pitchFamily="18" charset="0"/>
              </a:rPr>
              <a:t>Summarise</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information</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by</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selecting</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reporting</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9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main</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features,</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make</a:t>
            </a:r>
            <a:r>
              <a:rPr lang="en-US" altLang="zh-CN" sz="2400" spc="-25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comparisons</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where</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relevant</a:t>
            </a:r>
            <a:r>
              <a:rPr lang="en-US" altLang="zh-CN" sz="2400" dirty="0">
                <a:latin typeface="Times New Roman" panose="02020603050405020304" pitchFamily="18" charset="0"/>
                <a:ea typeface="Times New Roman" panose="02020603050405020304" pitchFamily="18" charset="0"/>
              </a:rPr>
              <a:t>.</a:t>
            </a:r>
            <a:endParaRPr lang="en-US" altLang="zh-CN" sz="3200" b="0" i="0" dirty="0">
              <a:effectLst/>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42EC7823-0B78-4010-4781-155A89106075}"/>
              </a:ext>
            </a:extLst>
          </p:cNvPr>
          <p:cNvPicPr>
            <a:picLocks noChangeAspect="1"/>
          </p:cNvPicPr>
          <p:nvPr/>
        </p:nvPicPr>
        <p:blipFill>
          <a:blip r:embed="rId2"/>
          <a:stretch>
            <a:fillRect/>
          </a:stretch>
        </p:blipFill>
        <p:spPr>
          <a:xfrm>
            <a:off x="4273899" y="2530166"/>
            <a:ext cx="6748597" cy="3592337"/>
          </a:xfrm>
          <a:prstGeom prst="rect">
            <a:avLst/>
          </a:prstGeom>
        </p:spPr>
      </p:pic>
    </p:spTree>
    <p:extLst>
      <p:ext uri="{BB962C8B-B14F-4D97-AF65-F5344CB8AC3E}">
        <p14:creationId xmlns:p14="http://schemas.microsoft.com/office/powerpoint/2010/main" val="423690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地图构思</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35</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262270"/>
            <a:ext cx="11151704" cy="5094080"/>
          </a:xfrm>
        </p:spPr>
        <p:txBody>
          <a:bodyPr>
            <a:normAutofit/>
          </a:bodyPr>
          <a:lstStyle/>
          <a:p>
            <a:pPr marL="0" indent="0">
              <a:buNone/>
            </a:pP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三段论：</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、开头段</a:t>
            </a:r>
            <a:endParaRPr lang="en-US" altLang="zh-CN" spc="45"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对</a:t>
            </a: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地图</a:t>
            </a: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内容进行简单概括</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、主体段</a:t>
            </a:r>
            <a:endParaRPr lang="en-US" altLang="zh-CN" spc="45"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对</a:t>
            </a: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地图</a:t>
            </a: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细节进行详细说明</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rPr>
              <a:t>3</a:t>
            </a: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、结尾段</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对地图进行简单总结</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96424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地图构思</a:t>
            </a:r>
          </a:p>
        </p:txBody>
      </p:sp>
      <p:sp>
        <p:nvSpPr>
          <p:cNvPr id="3" name="内容占位符 2"/>
          <p:cNvSpPr>
            <a:spLocks noGrp="1"/>
          </p:cNvSpPr>
          <p:nvPr>
            <p:ph idx="1"/>
          </p:nvPr>
        </p:nvSpPr>
        <p:spPr>
          <a:xfrm>
            <a:off x="457200" y="1196711"/>
            <a:ext cx="11320670" cy="5524764"/>
          </a:xfrm>
        </p:spPr>
        <p:txBody>
          <a:bodyPr>
            <a:normAutofit/>
          </a:bodyPr>
          <a:lstStyle/>
          <a:p>
            <a:pPr marL="0" lvl="0" indent="0">
              <a:buNone/>
            </a:pPr>
            <a:r>
              <a:rPr lang="zh-CN" altLang="en-US" b="1" u="sng" dirty="0">
                <a:latin typeface="华文楷体" panose="02010600040101010101" pitchFamily="2" charset="-122"/>
                <a:ea typeface="华文楷体" panose="02010600040101010101" pitchFamily="2" charset="-122"/>
              </a:rPr>
              <a:t>开头段</a:t>
            </a:r>
            <a:r>
              <a:rPr lang="zh-CN" altLang="zh-CN" b="1" u="sng" dirty="0">
                <a:latin typeface="华文楷体" panose="02010600040101010101" pitchFamily="2" charset="-122"/>
                <a:ea typeface="华文楷体" panose="02010600040101010101" pitchFamily="2" charset="-122"/>
              </a:rPr>
              <a:t>：概括</a:t>
            </a:r>
            <a:r>
              <a:rPr lang="zh-CN" altLang="en-US" b="1" u="sng" dirty="0">
                <a:latin typeface="华文楷体" panose="02010600040101010101" pitchFamily="2" charset="-122"/>
                <a:ea typeface="华文楷体" panose="02010600040101010101" pitchFamily="2" charset="-122"/>
              </a:rPr>
              <a:t>地图</a:t>
            </a:r>
            <a:r>
              <a:rPr lang="zh-CN" altLang="zh-CN" b="1" u="sng" dirty="0">
                <a:latin typeface="华文楷体" panose="02010600040101010101" pitchFamily="2" charset="-122"/>
                <a:ea typeface="华文楷体" panose="02010600040101010101" pitchFamily="2" charset="-122"/>
              </a:rPr>
              <a:t>主题</a:t>
            </a:r>
          </a:p>
          <a:p>
            <a:r>
              <a:rPr lang="zh-CN" altLang="en-US" dirty="0">
                <a:latin typeface="华文楷体" panose="02010600040101010101" pitchFamily="2" charset="-122"/>
                <a:ea typeface="华文楷体" panose="02010600040101010101" pitchFamily="2" charset="-122"/>
              </a:rPr>
              <a:t>体现标题内容</a:t>
            </a:r>
            <a:r>
              <a:rPr lang="zh-CN" altLang="zh-CN" dirty="0">
                <a:latin typeface="华文楷体" panose="02010600040101010101" pitchFamily="2" charset="-122"/>
                <a:ea typeface="华文楷体" panose="02010600040101010101" pitchFamily="2" charset="-122"/>
              </a:rPr>
              <a:t>。</a:t>
            </a:r>
          </a:p>
          <a:p>
            <a:pPr marL="0" indent="0">
              <a:buNone/>
            </a:pPr>
            <a:r>
              <a:rPr lang="zh-CN" altLang="en-US" b="1" u="sng" dirty="0">
                <a:latin typeface="华文楷体" panose="02010600040101010101" pitchFamily="2" charset="-122"/>
                <a:ea typeface="华文楷体" panose="02010600040101010101" pitchFamily="2" charset="-122"/>
              </a:rPr>
              <a:t>主体段</a:t>
            </a:r>
            <a:r>
              <a:rPr lang="zh-CN" altLang="zh-CN" b="1" u="sng" dirty="0">
                <a:latin typeface="华文楷体" panose="02010600040101010101" pitchFamily="2" charset="-122"/>
                <a:ea typeface="华文楷体" panose="02010600040101010101" pitchFamily="2" charset="-122"/>
              </a:rPr>
              <a:t>：</a:t>
            </a:r>
            <a:r>
              <a:rPr lang="zh-CN" altLang="en-US" b="1" u="sng" dirty="0">
                <a:latin typeface="华文楷体" panose="02010600040101010101" pitchFamily="2" charset="-122"/>
                <a:ea typeface="华文楷体" panose="02010600040101010101" pitchFamily="2" charset="-122"/>
              </a:rPr>
              <a:t>描述图表细节</a:t>
            </a:r>
            <a:endParaRPr lang="zh-CN" altLang="zh-CN" b="1" u="sng" dirty="0">
              <a:latin typeface="华文楷体" panose="02010600040101010101" pitchFamily="2" charset="-122"/>
              <a:ea typeface="华文楷体" panose="02010600040101010101" pitchFamily="2" charset="-122"/>
            </a:endParaRPr>
          </a:p>
          <a:p>
            <a:r>
              <a:rPr lang="zh-CN" altLang="en-US" dirty="0">
                <a:latin typeface="华文楷体" panose="02010600040101010101" pitchFamily="2" charset="-122"/>
                <a:ea typeface="华文楷体" panose="02010600040101010101" pitchFamily="2" charset="-122"/>
              </a:rPr>
              <a:t>概括总体特点</a:t>
            </a:r>
            <a:endParaRPr lang="en-US" altLang="zh-CN" dirty="0">
              <a:latin typeface="华文楷体" panose="02010600040101010101" pitchFamily="2" charset="-122"/>
              <a:ea typeface="华文楷体" panose="02010600040101010101" pitchFamily="2" charset="-122"/>
            </a:endParaRPr>
          </a:p>
          <a:p>
            <a:r>
              <a:rPr lang="zh-CN" altLang="en-US" dirty="0">
                <a:latin typeface="华文楷体" panose="02010600040101010101" pitchFamily="2" charset="-122"/>
                <a:ea typeface="华文楷体" panose="02010600040101010101" pitchFamily="2" charset="-122"/>
              </a:rPr>
              <a:t>描述异同</a:t>
            </a:r>
            <a:endParaRPr lang="en-US" altLang="zh-CN" dirty="0">
              <a:latin typeface="华文楷体" panose="02010600040101010101" pitchFamily="2" charset="-122"/>
              <a:ea typeface="华文楷体" panose="02010600040101010101" pitchFamily="2" charset="-122"/>
            </a:endParaRPr>
          </a:p>
          <a:p>
            <a:pPr marL="0" indent="0">
              <a:buNone/>
            </a:pPr>
            <a:r>
              <a:rPr lang="zh-CN" altLang="en-US" b="1" u="sng" dirty="0">
                <a:latin typeface="华文楷体" panose="02010600040101010101" pitchFamily="2" charset="-122"/>
                <a:ea typeface="华文楷体" panose="02010600040101010101" pitchFamily="2" charset="-122"/>
              </a:rPr>
              <a:t>结尾段：总结评论图表</a:t>
            </a:r>
            <a:endParaRPr lang="en-US" altLang="zh-CN" b="1" u="sng" dirty="0">
              <a:latin typeface="华文楷体" panose="02010600040101010101" pitchFamily="2" charset="-122"/>
              <a:ea typeface="华文楷体" panose="02010600040101010101" pitchFamily="2" charset="-122"/>
            </a:endParaRPr>
          </a:p>
          <a:p>
            <a:r>
              <a:rPr lang="zh-CN" altLang="en-US" dirty="0">
                <a:latin typeface="华文楷体" panose="02010600040101010101" pitchFamily="2" charset="-122"/>
                <a:ea typeface="华文楷体" panose="02010600040101010101" pitchFamily="2" charset="-122"/>
              </a:rPr>
              <a:t>总结</a:t>
            </a:r>
            <a:endParaRPr lang="zh-CN" altLang="zh-CN" dirty="0">
              <a:latin typeface="华文楷体" panose="02010600040101010101" pitchFamily="2" charset="-122"/>
              <a:ea typeface="华文楷体" panose="02010600040101010101" pitchFamily="2" charset="-122"/>
            </a:endParaRPr>
          </a:p>
          <a:p>
            <a:pPr marL="0" indent="0">
              <a:buNone/>
            </a:pPr>
            <a:endParaRPr lang="en-US" altLang="zh-CN"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36</a:t>
            </a:fld>
            <a:endParaRPr lang="zh-CN" altLang="en-US">
              <a:solidFill>
                <a:prstClr val="white"/>
              </a:solidFill>
            </a:endParaRPr>
          </a:p>
        </p:txBody>
      </p:sp>
    </p:spTree>
    <p:extLst>
      <p:ext uri="{BB962C8B-B14F-4D97-AF65-F5344CB8AC3E}">
        <p14:creationId xmlns:p14="http://schemas.microsoft.com/office/powerpoint/2010/main" val="377645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地图构思</a:t>
            </a:r>
          </a:p>
        </p:txBody>
      </p:sp>
      <p:sp>
        <p:nvSpPr>
          <p:cNvPr id="3" name="内容占位符 2"/>
          <p:cNvSpPr>
            <a:spLocks noGrp="1"/>
          </p:cNvSpPr>
          <p:nvPr>
            <p:ph idx="1"/>
          </p:nvPr>
        </p:nvSpPr>
        <p:spPr>
          <a:xfrm>
            <a:off x="457200" y="1196711"/>
            <a:ext cx="11320670" cy="5524764"/>
          </a:xfrm>
        </p:spPr>
        <p:txBody>
          <a:bodyPr>
            <a:normAutofit/>
          </a:bodyPr>
          <a:lstStyle/>
          <a:p>
            <a:pPr marL="0" lvl="0" indent="0">
              <a:buNone/>
            </a:pPr>
            <a:r>
              <a:rPr lang="zh-CN" altLang="en-US" b="1" u="sng" dirty="0">
                <a:latin typeface="华文楷体" panose="02010600040101010101" pitchFamily="2" charset="-122"/>
                <a:ea typeface="华文楷体" panose="02010600040101010101" pitchFamily="2" charset="-122"/>
              </a:rPr>
              <a:t>地图描述原则：</a:t>
            </a:r>
            <a:endParaRPr lang="en-US" altLang="zh-CN" b="1" u="sng" dirty="0">
              <a:latin typeface="华文楷体" panose="02010600040101010101" pitchFamily="2" charset="-122"/>
              <a:ea typeface="华文楷体" panose="02010600040101010101" pitchFamily="2" charset="-122"/>
            </a:endParaRPr>
          </a:p>
          <a:p>
            <a:pPr marL="514350" lvl="0" indent="-514350">
              <a:buFont typeface="+mj-lt"/>
              <a:buAutoNum type="arabicPeriod"/>
            </a:pPr>
            <a:r>
              <a:rPr lang="zh-CN" altLang="en-US" dirty="0">
                <a:latin typeface="华文楷体" panose="02010600040101010101" pitchFamily="2" charset="-122"/>
                <a:ea typeface="华文楷体" panose="02010600040101010101" pitchFamily="2" charset="-122"/>
              </a:rPr>
              <a:t>整体到局部</a:t>
            </a:r>
          </a:p>
          <a:p>
            <a:pPr marL="514350" lvl="0" indent="-514350">
              <a:buFont typeface="+mj-lt"/>
              <a:buAutoNum type="arabicPeriod"/>
            </a:pPr>
            <a:r>
              <a:rPr lang="zh-CN" altLang="en-US" dirty="0">
                <a:latin typeface="华文楷体" panose="02010600040101010101" pitchFamily="2" charset="-122"/>
                <a:ea typeface="华文楷体" panose="02010600040101010101" pitchFamily="2" charset="-122"/>
              </a:rPr>
              <a:t>中心到周围</a:t>
            </a:r>
            <a:endParaRPr lang="en-US" altLang="zh-CN" dirty="0">
              <a:latin typeface="华文楷体" panose="02010600040101010101" pitchFamily="2" charset="-122"/>
              <a:ea typeface="华文楷体" panose="02010600040101010101" pitchFamily="2" charset="-122"/>
            </a:endParaRPr>
          </a:p>
          <a:p>
            <a:pPr marL="514350" lvl="0" indent="-514350">
              <a:buFont typeface="+mj-lt"/>
              <a:buAutoNum type="arabicPeriod"/>
            </a:pPr>
            <a:r>
              <a:rPr lang="zh-CN" altLang="en-US" dirty="0">
                <a:latin typeface="华文楷体" panose="02010600040101010101" pitchFamily="2" charset="-122"/>
                <a:ea typeface="华文楷体" panose="02010600040101010101" pitchFamily="2" charset="-122"/>
              </a:rPr>
              <a:t>北到南，西到东</a:t>
            </a:r>
          </a:p>
          <a:p>
            <a:pPr marL="514350" lvl="0" indent="-514350">
              <a:buFont typeface="+mj-lt"/>
              <a:buAutoNum type="arabicPeriod"/>
            </a:pPr>
            <a:r>
              <a:rPr lang="zh-CN" altLang="en-US" dirty="0">
                <a:latin typeface="华文楷体" panose="02010600040101010101" pitchFamily="2" charset="-122"/>
                <a:ea typeface="华文楷体" panose="02010600040101010101" pitchFamily="2" charset="-122"/>
              </a:rPr>
              <a:t>顺时针或逆时针</a:t>
            </a:r>
          </a:p>
          <a:p>
            <a:pPr marL="514350" lvl="0" indent="-514350">
              <a:buFont typeface="+mj-lt"/>
              <a:buAutoNum type="arabicPeriod"/>
            </a:pPr>
            <a:r>
              <a:rPr lang="zh-CN" altLang="en-US" dirty="0">
                <a:latin typeface="华文楷体" panose="02010600040101010101" pitchFamily="2" charset="-122"/>
                <a:ea typeface="华文楷体" panose="02010600040101010101" pitchFamily="2" charset="-122"/>
              </a:rPr>
              <a:t>沿地标物</a:t>
            </a:r>
            <a:endParaRPr lang="zh-CN" altLang="zh-CN" dirty="0">
              <a:latin typeface="华文楷体" panose="02010600040101010101" pitchFamily="2" charset="-122"/>
              <a:ea typeface="华文楷体" panose="02010600040101010101" pitchFamily="2" charset="-122"/>
            </a:endParaRPr>
          </a:p>
          <a:p>
            <a:pPr marL="0" indent="0">
              <a:buNone/>
            </a:pPr>
            <a:endParaRPr lang="en-US" altLang="zh-CN"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37</a:t>
            </a:fld>
            <a:endParaRPr lang="zh-CN" altLang="en-US">
              <a:solidFill>
                <a:prstClr val="white"/>
              </a:solidFill>
            </a:endParaRPr>
          </a:p>
        </p:txBody>
      </p:sp>
    </p:spTree>
    <p:extLst>
      <p:ext uri="{BB962C8B-B14F-4D97-AF65-F5344CB8AC3E}">
        <p14:creationId xmlns:p14="http://schemas.microsoft.com/office/powerpoint/2010/main" val="369594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地图写作</a:t>
            </a:r>
          </a:p>
        </p:txBody>
      </p:sp>
      <p:sp>
        <p:nvSpPr>
          <p:cNvPr id="3" name="内容占位符 2"/>
          <p:cNvSpPr>
            <a:spLocks noGrp="1"/>
          </p:cNvSpPr>
          <p:nvPr>
            <p:ph idx="1"/>
          </p:nvPr>
        </p:nvSpPr>
        <p:spPr>
          <a:xfrm>
            <a:off x="457200" y="1196711"/>
            <a:ext cx="11320670" cy="5524764"/>
          </a:xfrm>
        </p:spPr>
        <p:txBody>
          <a:bodyPr>
            <a:normAutofit/>
          </a:bodyPr>
          <a:lstStyle/>
          <a:p>
            <a:pPr marL="0" indent="0">
              <a:buNone/>
            </a:pPr>
            <a:r>
              <a:rPr lang="zh-CN" altLang="zh-CN" b="1" dirty="0">
                <a:latin typeface="华文楷体" panose="02010600040101010101" pitchFamily="2" charset="-122"/>
                <a:ea typeface="华文楷体" panose="02010600040101010101" pitchFamily="2" charset="-122"/>
              </a:rPr>
              <a:t>写作</a:t>
            </a:r>
            <a:r>
              <a:rPr lang="zh-CN" altLang="en-US" b="1" dirty="0">
                <a:latin typeface="华文楷体" panose="02010600040101010101" pitchFamily="2" charset="-122"/>
                <a:ea typeface="华文楷体" panose="02010600040101010101" pitchFamily="2" charset="-122"/>
              </a:rPr>
              <a:t>句型：</a:t>
            </a:r>
            <a:endParaRPr lang="zh-CN" altLang="zh-CN" dirty="0">
              <a:latin typeface="华文楷体" panose="02010600040101010101" pitchFamily="2" charset="-122"/>
              <a:ea typeface="华文楷体" panose="02010600040101010101" pitchFamily="2" charset="-122"/>
            </a:endParaRPr>
          </a:p>
          <a:p>
            <a:pPr marL="0" indent="0">
              <a:buNone/>
            </a:pPr>
            <a:r>
              <a:rPr lang="en-US" altLang="zh-CN" b="1" dirty="0">
                <a:latin typeface="华文楷体" panose="02010600040101010101" pitchFamily="2" charset="-122"/>
                <a:ea typeface="华文楷体" panose="02010600040101010101" pitchFamily="2" charset="-122"/>
              </a:rPr>
              <a:t>1. </a:t>
            </a:r>
            <a:r>
              <a:rPr lang="zh-CN" altLang="en-US" b="1" dirty="0">
                <a:latin typeface="华文楷体" panose="02010600040101010101" pitchFamily="2" charset="-122"/>
                <a:ea typeface="华文楷体" panose="02010600040101010101" pitchFamily="2" charset="-122"/>
              </a:rPr>
              <a:t>开头</a:t>
            </a:r>
            <a:r>
              <a:rPr lang="zh-CN" altLang="zh-CN" b="1" dirty="0">
                <a:latin typeface="华文楷体" panose="02010600040101010101" pitchFamily="2" charset="-122"/>
                <a:ea typeface="华文楷体" panose="02010600040101010101" pitchFamily="2" charset="-122"/>
              </a:rPr>
              <a:t>段</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 maps explicitly display/ demonstrate/ cover the change/ comparison of...</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（主题）</a:t>
            </a:r>
            <a:endParaRPr lang="zh-CN" altLang="zh-CN"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 maps explicitly display/ demonstrate the striking contrast of the present/ existing...</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and the future/ predicted...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a:t>
            </a:r>
            <a:endParaRPr lang="zh-CN" altLang="zh-CN"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Reflected in the maps is the change/ comparison of...</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a:t>
            </a:r>
          </a:p>
          <a:p>
            <a:pPr algn="just"/>
            <a:endParaRPr lang="zh-CN" altLang="zh-CN" dirty="0">
              <a:latin typeface="华文楷体" panose="02010600040101010101" pitchFamily="2" charset="-122"/>
              <a:ea typeface="华文楷体" panose="02010600040101010101" pitchFamily="2" charset="-122"/>
            </a:endParaRPr>
          </a:p>
          <a:p>
            <a:pPr marL="0" indent="0">
              <a:buNone/>
            </a:pPr>
            <a:endParaRPr lang="zh-CN" altLang="zh-CN"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38</a:t>
            </a:fld>
            <a:endParaRPr lang="zh-CN" altLang="en-US">
              <a:solidFill>
                <a:prstClr val="white"/>
              </a:solidFill>
            </a:endParaRPr>
          </a:p>
        </p:txBody>
      </p:sp>
    </p:spTree>
    <p:extLst>
      <p:ext uri="{BB962C8B-B14F-4D97-AF65-F5344CB8AC3E}">
        <p14:creationId xmlns:p14="http://schemas.microsoft.com/office/powerpoint/2010/main" val="281488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地图写作</a:t>
            </a:r>
          </a:p>
        </p:txBody>
      </p:sp>
      <p:sp>
        <p:nvSpPr>
          <p:cNvPr id="3" name="内容占位符 2"/>
          <p:cNvSpPr>
            <a:spLocks noGrp="1"/>
          </p:cNvSpPr>
          <p:nvPr>
            <p:ph idx="1"/>
          </p:nvPr>
        </p:nvSpPr>
        <p:spPr>
          <a:xfrm>
            <a:off x="457200" y="1196711"/>
            <a:ext cx="11320670" cy="5524764"/>
          </a:xfrm>
        </p:spPr>
        <p:txBody>
          <a:bodyPr>
            <a:normAutofit/>
          </a:bodyPr>
          <a:lstStyle/>
          <a:p>
            <a:pPr marL="0" indent="0">
              <a:buNone/>
            </a:pPr>
            <a:r>
              <a:rPr lang="en-US" altLang="zh-CN" b="1" dirty="0">
                <a:latin typeface="华文楷体" panose="02010600040101010101" pitchFamily="2" charset="-122"/>
                <a:ea typeface="华文楷体" panose="02010600040101010101" pitchFamily="2" charset="-122"/>
              </a:rPr>
              <a:t>2. </a:t>
            </a:r>
            <a:r>
              <a:rPr lang="zh-CN" altLang="en-US" b="1" dirty="0">
                <a:latin typeface="华文楷体" panose="02010600040101010101" pitchFamily="2" charset="-122"/>
                <a:ea typeface="华文楷体" panose="02010600040101010101" pitchFamily="2" charset="-122"/>
              </a:rPr>
              <a:t>主体</a:t>
            </a:r>
            <a:r>
              <a:rPr lang="zh-CN" altLang="zh-CN" b="1" dirty="0">
                <a:latin typeface="华文楷体" panose="02010600040101010101" pitchFamily="2" charset="-122"/>
                <a:ea typeface="华文楷体" panose="02010600040101010101" pitchFamily="2" charset="-122"/>
              </a:rPr>
              <a:t>段</a:t>
            </a:r>
            <a:endParaRPr lang="en-US" altLang="zh-CN" b="1" dirty="0">
              <a:latin typeface="华文楷体" panose="02010600040101010101" pitchFamily="2" charset="-122"/>
              <a:ea typeface="华文楷体" panose="02010600040101010101" pitchFamily="2" charset="-122"/>
            </a:endParaRPr>
          </a:p>
          <a:p>
            <a:pPr marL="0" indent="0">
              <a:buNone/>
            </a:pPr>
            <a:r>
              <a:rPr lang="zh-CN" altLang="en-US" b="1" dirty="0">
                <a:latin typeface="华文楷体" panose="02010600040101010101" pitchFamily="2" charset="-122"/>
                <a:ea typeface="华文楷体" panose="02010600040101010101" pitchFamily="2" charset="-122"/>
              </a:rPr>
              <a:t>概括总体特点</a:t>
            </a:r>
            <a:endParaRPr lang="zh-CN" altLang="zh-CN" b="1" dirty="0">
              <a:latin typeface="华文楷体" panose="02010600040101010101" pitchFamily="2" charset="-122"/>
              <a:ea typeface="华文楷体" panose="02010600040101010101" pitchFamily="2" charset="-122"/>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In general/ Overall, there is/ will be a significant change/ difference in terms of…</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In general/ Overall, … remains almost the same with some minor/ fine changes/ differences.</a:t>
            </a:r>
            <a:endParaRPr lang="zh-CN" altLang="zh-CN" dirty="0">
              <a:latin typeface="华文楷体" panose="02010600040101010101" pitchFamily="2" charset="-122"/>
              <a:ea typeface="华文楷体" panose="02010600040101010101" pitchFamily="2" charset="-122"/>
            </a:endParaRPr>
          </a:p>
          <a:p>
            <a:pPr marL="0" indent="0">
              <a:buNone/>
            </a:pPr>
            <a:endParaRPr lang="zh-CN" altLang="zh-CN"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39</a:t>
            </a:fld>
            <a:endParaRPr lang="zh-CN" altLang="en-US">
              <a:solidFill>
                <a:prstClr val="white"/>
              </a:solidFill>
            </a:endParaRPr>
          </a:p>
        </p:txBody>
      </p:sp>
    </p:spTree>
    <p:extLst>
      <p:ext uri="{BB962C8B-B14F-4D97-AF65-F5344CB8AC3E}">
        <p14:creationId xmlns:p14="http://schemas.microsoft.com/office/powerpoint/2010/main" val="417494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大纲要求</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4</a:t>
            </a:fld>
            <a:endParaRPr lang="zh-CN" altLang="en-US">
              <a:solidFill>
                <a:prstClr val="white"/>
              </a:solidFill>
            </a:endParaRPr>
          </a:p>
        </p:txBody>
      </p:sp>
      <p:pic>
        <p:nvPicPr>
          <p:cNvPr id="7" name="image4.png">
            <a:extLst>
              <a:ext uri="{FF2B5EF4-FFF2-40B4-BE49-F238E27FC236}">
                <a16:creationId xmlns:a16="http://schemas.microsoft.com/office/drawing/2014/main" id="{03516E7D-2379-0F6E-11ED-7A1C6642E9B0}"/>
              </a:ext>
            </a:extLst>
          </p:cNvPr>
          <p:cNvPicPr>
            <a:picLocks noGrp="1" noChangeAspect="1"/>
          </p:cNvPicPr>
          <p:nvPr>
            <p:ph idx="1"/>
          </p:nvPr>
        </p:nvPicPr>
        <p:blipFill>
          <a:blip r:embed="rId2" cstate="print"/>
          <a:stretch>
            <a:fillRect/>
          </a:stretch>
        </p:blipFill>
        <p:spPr>
          <a:xfrm>
            <a:off x="457200" y="1016181"/>
            <a:ext cx="10896600" cy="5705293"/>
          </a:xfrm>
          <a:prstGeom prst="rect">
            <a:avLst/>
          </a:prstGeom>
        </p:spPr>
      </p:pic>
    </p:spTree>
    <p:extLst>
      <p:ext uri="{BB962C8B-B14F-4D97-AF65-F5344CB8AC3E}">
        <p14:creationId xmlns:p14="http://schemas.microsoft.com/office/powerpoint/2010/main" val="131773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地图写作</a:t>
            </a:r>
          </a:p>
        </p:txBody>
      </p:sp>
      <p:sp>
        <p:nvSpPr>
          <p:cNvPr id="3" name="内容占位符 2"/>
          <p:cNvSpPr>
            <a:spLocks noGrp="1"/>
          </p:cNvSpPr>
          <p:nvPr>
            <p:ph idx="1"/>
          </p:nvPr>
        </p:nvSpPr>
        <p:spPr>
          <a:xfrm>
            <a:off x="457200" y="1196711"/>
            <a:ext cx="11320670" cy="5524764"/>
          </a:xfrm>
        </p:spPr>
        <p:txBody>
          <a:bodyPr>
            <a:normAutofit lnSpcReduction="10000"/>
          </a:bodyPr>
          <a:lstStyle/>
          <a:p>
            <a:pPr marL="0" indent="0">
              <a:buNone/>
            </a:pPr>
            <a:r>
              <a:rPr lang="en-US" altLang="zh-CN" b="1" dirty="0">
                <a:latin typeface="华文楷体" panose="02010600040101010101" pitchFamily="2" charset="-122"/>
                <a:ea typeface="华文楷体" panose="02010600040101010101" pitchFamily="2" charset="-122"/>
              </a:rPr>
              <a:t>2. </a:t>
            </a:r>
            <a:r>
              <a:rPr lang="zh-CN" altLang="en-US" b="1" dirty="0">
                <a:latin typeface="华文楷体" panose="02010600040101010101" pitchFamily="2" charset="-122"/>
                <a:ea typeface="华文楷体" panose="02010600040101010101" pitchFamily="2" charset="-122"/>
              </a:rPr>
              <a:t>主体</a:t>
            </a:r>
            <a:r>
              <a:rPr lang="zh-CN" altLang="zh-CN" b="1" dirty="0">
                <a:latin typeface="华文楷体" panose="02010600040101010101" pitchFamily="2" charset="-122"/>
                <a:ea typeface="华文楷体" panose="02010600040101010101" pitchFamily="2" charset="-122"/>
              </a:rPr>
              <a:t>段</a:t>
            </a:r>
            <a:endParaRPr lang="en-US" altLang="zh-CN" b="1" dirty="0">
              <a:latin typeface="华文楷体" panose="02010600040101010101" pitchFamily="2" charset="-122"/>
              <a:ea typeface="华文楷体" panose="02010600040101010101" pitchFamily="2" charset="-122"/>
            </a:endParaRPr>
          </a:p>
          <a:p>
            <a:pPr marL="0" indent="0" algn="just">
              <a:buNone/>
            </a:pP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描述细节</a:t>
            </a:r>
            <a:endParaRPr lang="en-US" altLang="zh-CN" b="1"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is composed of… parts, namely…</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In the </a:t>
            </a:r>
            <a:r>
              <a:rPr lang="en-US" altLang="zh-CN" dirty="0" err="1">
                <a:latin typeface="Times New Roman" panose="02020603050405020304" pitchFamily="18" charset="0"/>
                <a:ea typeface="华文楷体" panose="02010600040101010101" pitchFamily="2" charset="-122"/>
                <a:cs typeface="Times New Roman" panose="02020603050405020304" pitchFamily="18" charset="0"/>
              </a:rPr>
              <a:t>centre</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of… lies …, surrounded by… on the west, … on the north, … on the east and … on the south.</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There is a… to the west/ east, which…</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Located to the north/ south is…, which…</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is located/ situated/ found in/ on/ to the north/ east/ south/ west of…</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is located/ situated/ found … </a:t>
            </a:r>
            <a:r>
              <a:rPr lang="en-US" altLang="zh-CN" dirty="0" err="1">
                <a:latin typeface="Times New Roman" panose="02020603050405020304" pitchFamily="18" charset="0"/>
                <a:ea typeface="华文楷体" panose="02010600040101010101" pitchFamily="2" charset="-122"/>
                <a:cs typeface="Times New Roman" panose="02020603050405020304" pitchFamily="18" charset="0"/>
              </a:rPr>
              <a:t>kilometres</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north/ east/ south/ west of…</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…(railway, road, river) runs through… in north/ east/ south/ west from… to…</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is far from/ near to…</a:t>
            </a:r>
          </a:p>
          <a:p>
            <a:pPr algn="just"/>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pPr algn="just"/>
            <a:endParaRPr lang="zh-CN" altLang="zh-CN" sz="2400" dirty="0">
              <a:latin typeface="华文楷体" panose="02010600040101010101" pitchFamily="2" charset="-122"/>
              <a:ea typeface="华文楷体" panose="02010600040101010101" pitchFamily="2" charset="-122"/>
            </a:endParaRPr>
          </a:p>
          <a:p>
            <a:pPr marL="0" indent="0">
              <a:buNone/>
            </a:pPr>
            <a:endParaRPr lang="zh-CN" altLang="zh-CN"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40</a:t>
            </a:fld>
            <a:endParaRPr lang="zh-CN" altLang="en-US">
              <a:solidFill>
                <a:prstClr val="white"/>
              </a:solidFill>
            </a:endParaRPr>
          </a:p>
        </p:txBody>
      </p:sp>
    </p:spTree>
    <p:extLst>
      <p:ext uri="{BB962C8B-B14F-4D97-AF65-F5344CB8AC3E}">
        <p14:creationId xmlns:p14="http://schemas.microsoft.com/office/powerpoint/2010/main" val="14484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地图写作</a:t>
            </a:r>
          </a:p>
        </p:txBody>
      </p:sp>
      <p:sp>
        <p:nvSpPr>
          <p:cNvPr id="3" name="内容占位符 2"/>
          <p:cNvSpPr>
            <a:spLocks noGrp="1"/>
          </p:cNvSpPr>
          <p:nvPr>
            <p:ph idx="1"/>
          </p:nvPr>
        </p:nvSpPr>
        <p:spPr>
          <a:xfrm>
            <a:off x="457200" y="1196711"/>
            <a:ext cx="11320670" cy="5524764"/>
          </a:xfrm>
        </p:spPr>
        <p:txBody>
          <a:bodyPr>
            <a:normAutofit/>
          </a:bodyPr>
          <a:lstStyle/>
          <a:p>
            <a:pPr marL="0" indent="0">
              <a:buNone/>
            </a:pPr>
            <a:r>
              <a:rPr lang="en-US" altLang="zh-CN" b="1" dirty="0">
                <a:latin typeface="华文楷体" panose="02010600040101010101" pitchFamily="2" charset="-122"/>
                <a:ea typeface="华文楷体" panose="02010600040101010101" pitchFamily="2" charset="-122"/>
              </a:rPr>
              <a:t>2. </a:t>
            </a:r>
            <a:r>
              <a:rPr lang="zh-CN" altLang="en-US" b="1" dirty="0">
                <a:latin typeface="华文楷体" panose="02010600040101010101" pitchFamily="2" charset="-122"/>
                <a:ea typeface="华文楷体" panose="02010600040101010101" pitchFamily="2" charset="-122"/>
              </a:rPr>
              <a:t>主体</a:t>
            </a:r>
            <a:r>
              <a:rPr lang="zh-CN" altLang="zh-CN" b="1" dirty="0">
                <a:latin typeface="华文楷体" panose="02010600040101010101" pitchFamily="2" charset="-122"/>
                <a:ea typeface="华文楷体" panose="02010600040101010101" pitchFamily="2" charset="-122"/>
              </a:rPr>
              <a:t>段</a:t>
            </a:r>
            <a:endParaRPr lang="en-US" altLang="zh-CN" b="1" dirty="0">
              <a:latin typeface="华文楷体" panose="02010600040101010101" pitchFamily="2" charset="-122"/>
              <a:ea typeface="华文楷体" panose="02010600040101010101" pitchFamily="2" charset="-122"/>
            </a:endParaRPr>
          </a:p>
          <a:p>
            <a:pPr marL="0" indent="0" algn="just">
              <a:buNone/>
            </a:pP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比较异同</a:t>
            </a:r>
            <a:endParaRPr lang="en-US" altLang="zh-CN" b="1"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while/ whereas…</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will be replaced by/ give way to…</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will be extended/ expanded/ enlarged by… to include…</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will be relocated to…</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present, …/ In the future, …/ In contrast, …</a:t>
            </a:r>
          </a:p>
          <a:p>
            <a:pPr algn="just"/>
            <a:endParaRPr lang="zh-CN" altLang="zh-CN" sz="2400" dirty="0">
              <a:latin typeface="华文楷体" panose="02010600040101010101" pitchFamily="2" charset="-122"/>
              <a:ea typeface="华文楷体" panose="02010600040101010101" pitchFamily="2" charset="-122"/>
            </a:endParaRPr>
          </a:p>
          <a:p>
            <a:pPr marL="0" indent="0">
              <a:buNone/>
            </a:pPr>
            <a:endParaRPr lang="zh-CN" altLang="zh-CN"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41</a:t>
            </a:fld>
            <a:endParaRPr lang="zh-CN" altLang="en-US">
              <a:solidFill>
                <a:prstClr val="white"/>
              </a:solidFill>
            </a:endParaRPr>
          </a:p>
        </p:txBody>
      </p:sp>
    </p:spTree>
    <p:extLst>
      <p:ext uri="{BB962C8B-B14F-4D97-AF65-F5344CB8AC3E}">
        <p14:creationId xmlns:p14="http://schemas.microsoft.com/office/powerpoint/2010/main" val="401460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地图写作</a:t>
            </a:r>
          </a:p>
        </p:txBody>
      </p:sp>
      <p:sp>
        <p:nvSpPr>
          <p:cNvPr id="3" name="内容占位符 2"/>
          <p:cNvSpPr>
            <a:spLocks noGrp="1"/>
          </p:cNvSpPr>
          <p:nvPr>
            <p:ph idx="1"/>
          </p:nvPr>
        </p:nvSpPr>
        <p:spPr>
          <a:xfrm>
            <a:off x="457200" y="1023730"/>
            <a:ext cx="11320670" cy="5697745"/>
          </a:xfrm>
        </p:spPr>
        <p:txBody>
          <a:bodyPr>
            <a:normAutofit/>
          </a:bodyPr>
          <a:lstStyle/>
          <a:p>
            <a:pPr marL="0" indent="0">
              <a:buNone/>
            </a:pPr>
            <a:r>
              <a:rPr lang="zh-CN" altLang="en-US" b="1" dirty="0">
                <a:latin typeface="华文楷体" panose="02010600040101010101" pitchFamily="2" charset="-122"/>
                <a:ea typeface="华文楷体" panose="02010600040101010101" pitchFamily="2" charset="-122"/>
              </a:rPr>
              <a:t>主体段衔接手段</a:t>
            </a:r>
            <a:r>
              <a:rPr lang="zh-CN" altLang="zh-CN" b="1" dirty="0">
                <a:latin typeface="华文楷体" panose="02010600040101010101" pitchFamily="2" charset="-122"/>
                <a:ea typeface="华文楷体" panose="02010600040101010101" pitchFamily="2" charset="-122"/>
              </a:rPr>
              <a:t>：</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First, above all, first of all</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Then, furthermore, in addition, what’s more</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Finally, at last</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What arrests my attention most is…</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What is worth mentioning is…</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 most interesting part is…</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One thing that can’t be ignored is…</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42</a:t>
            </a:fld>
            <a:endParaRPr lang="zh-CN" altLang="en-US">
              <a:solidFill>
                <a:prstClr val="white"/>
              </a:solidFill>
            </a:endParaRPr>
          </a:p>
        </p:txBody>
      </p:sp>
    </p:spTree>
    <p:extLst>
      <p:ext uri="{BB962C8B-B14F-4D97-AF65-F5344CB8AC3E}">
        <p14:creationId xmlns:p14="http://schemas.microsoft.com/office/powerpoint/2010/main" val="257329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81534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流程图写作</a:t>
            </a:r>
          </a:p>
        </p:txBody>
      </p:sp>
      <p:sp>
        <p:nvSpPr>
          <p:cNvPr id="3" name="内容占位符 2"/>
          <p:cNvSpPr>
            <a:spLocks noGrp="1"/>
          </p:cNvSpPr>
          <p:nvPr>
            <p:ph idx="1"/>
          </p:nvPr>
        </p:nvSpPr>
        <p:spPr>
          <a:xfrm>
            <a:off x="457200" y="1023730"/>
            <a:ext cx="11320670" cy="5697745"/>
          </a:xfrm>
        </p:spPr>
        <p:txBody>
          <a:bodyPr>
            <a:normAutofit/>
          </a:bodyPr>
          <a:lstStyle/>
          <a:p>
            <a:pPr marL="0" indent="0" algn="just">
              <a:buNone/>
            </a:pP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结尾段：</a:t>
            </a:r>
            <a:endParaRPr lang="en-US" altLang="zh-CN" b="1"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（结论）</a:t>
            </a: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We can draw a safe conclusion that... </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To sum up, the major difference lies in…While…, …</a:t>
            </a:r>
          </a:p>
          <a:p>
            <a:pPr marL="0" indent="0" algn="just">
              <a:buNone/>
            </a:pP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pPr marL="514350" indent="-514350" algn="just">
              <a:buFont typeface="+mj-lt"/>
              <a:buAutoNum type="arabicPeriod"/>
            </a:pP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43</a:t>
            </a:fld>
            <a:endParaRPr lang="zh-CN" altLang="en-US">
              <a:solidFill>
                <a:prstClr val="white"/>
              </a:solidFill>
            </a:endParaRPr>
          </a:p>
        </p:txBody>
      </p:sp>
    </p:spTree>
    <p:extLst>
      <p:ext uri="{BB962C8B-B14F-4D97-AF65-F5344CB8AC3E}">
        <p14:creationId xmlns:p14="http://schemas.microsoft.com/office/powerpoint/2010/main" val="407763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地图练习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44</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262270"/>
            <a:ext cx="11151704" cy="5094080"/>
          </a:xfrm>
        </p:spPr>
        <p:txBody>
          <a:bodyPr>
            <a:normAutofit/>
          </a:bodyPr>
          <a:lstStyle/>
          <a:p>
            <a:pPr marL="0" indent="0" algn="just">
              <a:lnSpc>
                <a:spcPct val="100000"/>
              </a:lnSpc>
              <a:buNone/>
            </a:pPr>
            <a:r>
              <a:rPr lang="en-US" altLang="zh-CN" sz="2400" dirty="0">
                <a:latin typeface="Times New Roman" panose="02020603050405020304" pitchFamily="18" charset="0"/>
                <a:ea typeface="Times New Roman" panose="02020603050405020304" pitchFamily="18" charset="0"/>
              </a:rPr>
              <a:t>The map below is of the town of </a:t>
            </a:r>
            <a:r>
              <a:rPr lang="en-US" altLang="zh-CN" sz="2400" dirty="0" err="1">
                <a:latin typeface="Times New Roman" panose="02020603050405020304" pitchFamily="18" charset="0"/>
                <a:ea typeface="Times New Roman" panose="02020603050405020304" pitchFamily="18" charset="0"/>
              </a:rPr>
              <a:t>Garlsdon</a:t>
            </a:r>
            <a:r>
              <a:rPr lang="en-US" altLang="zh-CN" sz="2400" dirty="0">
                <a:latin typeface="Times New Roman" panose="02020603050405020304" pitchFamily="18" charset="0"/>
                <a:ea typeface="Times New Roman" panose="02020603050405020304" pitchFamily="18" charset="0"/>
              </a:rPr>
              <a:t>. A new supermarket is planned for the town.</a:t>
            </a:r>
          </a:p>
          <a:p>
            <a:pPr marL="0" indent="0" algn="just">
              <a:lnSpc>
                <a:spcPct val="100000"/>
              </a:lnSpc>
              <a:buNone/>
            </a:pPr>
            <a:r>
              <a:rPr lang="en-US" altLang="zh-CN" sz="2400" dirty="0">
                <a:latin typeface="Times New Roman" panose="02020603050405020304" pitchFamily="18" charset="0"/>
                <a:ea typeface="Times New Roman" panose="02020603050405020304" pitchFamily="18" charset="0"/>
              </a:rPr>
              <a:t>The map shows two possible sites for the supermarket.</a:t>
            </a:r>
          </a:p>
          <a:p>
            <a:pPr marL="0" indent="0" algn="just">
              <a:lnSpc>
                <a:spcPct val="100000"/>
              </a:lnSpc>
              <a:buNone/>
            </a:pPr>
            <a:r>
              <a:rPr lang="en-US" altLang="zh-CN" sz="2400" dirty="0">
                <a:latin typeface="Times New Roman" panose="02020603050405020304" pitchFamily="18" charset="0"/>
                <a:ea typeface="Times New Roman" panose="02020603050405020304" pitchFamily="18" charset="0"/>
              </a:rPr>
              <a:t>Summarize the information by selecting and reporting the main features, and make comparisons where relevant.</a:t>
            </a:r>
          </a:p>
          <a:p>
            <a:pPr marL="0" indent="0">
              <a:buNone/>
            </a:pPr>
            <a:endParaRPr lang="zh-CN" altLang="en-US" sz="40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a:extLst>
              <a:ext uri="{FF2B5EF4-FFF2-40B4-BE49-F238E27FC236}">
                <a16:creationId xmlns:a16="http://schemas.microsoft.com/office/drawing/2014/main" id="{45039D2E-15C7-87F9-D71E-55970E4D5985}"/>
              </a:ext>
            </a:extLst>
          </p:cNvPr>
          <p:cNvPicPr>
            <a:picLocks noChangeAspect="1"/>
          </p:cNvPicPr>
          <p:nvPr/>
        </p:nvPicPr>
        <p:blipFill>
          <a:blip r:embed="rId2"/>
          <a:stretch>
            <a:fillRect/>
          </a:stretch>
        </p:blipFill>
        <p:spPr>
          <a:xfrm>
            <a:off x="4224130" y="2673626"/>
            <a:ext cx="5486400" cy="4184374"/>
          </a:xfrm>
          <a:prstGeom prst="rect">
            <a:avLst/>
          </a:prstGeom>
        </p:spPr>
      </p:pic>
    </p:spTree>
    <p:extLst>
      <p:ext uri="{BB962C8B-B14F-4D97-AF65-F5344CB8AC3E}">
        <p14:creationId xmlns:p14="http://schemas.microsoft.com/office/powerpoint/2010/main" val="123297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地图练习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45</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262270"/>
            <a:ext cx="11151704" cy="5094080"/>
          </a:xfrm>
        </p:spPr>
        <p:txBody>
          <a:bodyPr>
            <a:normAutofit/>
          </a:bodyPr>
          <a:lstStyle/>
          <a:p>
            <a:pPr marL="0" indent="0" algn="just">
              <a:buNone/>
            </a:pPr>
            <a:r>
              <a:rPr lang="en-US" altLang="zh-CN" sz="2400" dirty="0">
                <a:effectLst/>
                <a:latin typeface="Times New Roman" panose="02020603050405020304" pitchFamily="18" charset="0"/>
                <a:ea typeface="Times New Roman" panose="02020603050405020304" pitchFamily="18" charset="0"/>
              </a:rPr>
              <a:t>The</a:t>
            </a:r>
            <a:r>
              <a:rPr lang="en-US" altLang="zh-CN" sz="2400" spc="16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plans</a:t>
            </a:r>
            <a:r>
              <a:rPr lang="en-US" altLang="zh-CN" sz="2400" spc="1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below</a:t>
            </a:r>
            <a:r>
              <a:rPr lang="en-US" altLang="zh-CN" sz="2400" spc="1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show</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layout</a:t>
            </a:r>
            <a:r>
              <a:rPr lang="en-US" altLang="zh-CN" sz="2400" spc="1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of</a:t>
            </a:r>
            <a:r>
              <a:rPr lang="en-US" altLang="zh-CN" sz="2400" spc="1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university</a:t>
            </a:r>
            <a:r>
              <a:rPr lang="en-US" altLang="zh-CN" sz="2400" spc="1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sports</a:t>
            </a:r>
            <a:r>
              <a:rPr lang="en-US" altLang="zh-CN" sz="2400" spc="170" dirty="0">
                <a:effectLst/>
                <a:latin typeface="Times New Roman" panose="02020603050405020304" pitchFamily="18" charset="0"/>
                <a:ea typeface="Times New Roman" panose="02020603050405020304" pitchFamily="18" charset="0"/>
              </a:rPr>
              <a:t> </a:t>
            </a:r>
            <a:r>
              <a:rPr lang="en-US" altLang="zh-CN" sz="2400" dirty="0" err="1">
                <a:effectLst/>
                <a:latin typeface="Times New Roman" panose="02020603050405020304" pitchFamily="18" charset="0"/>
                <a:ea typeface="Times New Roman" panose="02020603050405020304" pitchFamily="18" charset="0"/>
              </a:rPr>
              <a:t>centre</a:t>
            </a:r>
            <a:r>
              <a:rPr lang="en-US" altLang="zh-CN" sz="2400" spc="1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now,</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6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how</a:t>
            </a:r>
            <a:r>
              <a:rPr lang="en-US" altLang="zh-CN" sz="2400" spc="1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it</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will</a:t>
            </a:r>
            <a:r>
              <a:rPr lang="en-US" altLang="zh-CN" sz="2400" spc="1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look</a:t>
            </a:r>
            <a:r>
              <a:rPr lang="en-US" altLang="zh-CN" sz="2400" spc="-24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after</a:t>
            </a:r>
            <a:r>
              <a:rPr lang="en-US" altLang="zh-CN" sz="2400" spc="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redevelopment.</a:t>
            </a:r>
            <a:endParaRPr lang="zh-CN" altLang="zh-CN" sz="2400" dirty="0">
              <a:effectLst/>
              <a:latin typeface="Times New Roman" panose="02020603050405020304" pitchFamily="18" charset="0"/>
              <a:ea typeface="Times New Roman" panose="02020603050405020304" pitchFamily="18" charset="0"/>
            </a:endParaRPr>
          </a:p>
          <a:p>
            <a:pPr marL="0" indent="0" algn="just">
              <a:buNone/>
            </a:pPr>
            <a:r>
              <a:rPr lang="en-US" altLang="zh-CN" sz="2400" dirty="0">
                <a:effectLst/>
                <a:latin typeface="Times New Roman" panose="02020603050405020304" pitchFamily="18" charset="0"/>
                <a:ea typeface="Times New Roman" panose="02020603050405020304" pitchFamily="18" charset="0"/>
              </a:rPr>
              <a:t>Summarize</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information</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by</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selecting</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reporting</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main</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features,</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make</a:t>
            </a:r>
            <a:r>
              <a:rPr lang="en-US" altLang="zh-CN" sz="2400" spc="-25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comparisons</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where</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relevant</a:t>
            </a:r>
            <a:r>
              <a:rPr lang="en-US" altLang="zh-CN" sz="2400" dirty="0">
                <a:latin typeface="Times New Roman" panose="02020603050405020304" pitchFamily="18" charset="0"/>
                <a:ea typeface="Times New Roman" panose="02020603050405020304" pitchFamily="18" charset="0"/>
              </a:rPr>
              <a:t>.</a:t>
            </a:r>
          </a:p>
          <a:p>
            <a:pPr marL="0" indent="0">
              <a:buNone/>
            </a:pPr>
            <a:endParaRPr lang="zh-CN" altLang="en-US" sz="40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image14.png">
            <a:extLst>
              <a:ext uri="{FF2B5EF4-FFF2-40B4-BE49-F238E27FC236}">
                <a16:creationId xmlns:a16="http://schemas.microsoft.com/office/drawing/2014/main" id="{29672437-7402-AC7C-F9C3-E847D9A86210}"/>
              </a:ext>
            </a:extLst>
          </p:cNvPr>
          <p:cNvPicPr>
            <a:picLocks noChangeAspect="1"/>
          </p:cNvPicPr>
          <p:nvPr/>
        </p:nvPicPr>
        <p:blipFill>
          <a:blip r:embed="rId2" cstate="print"/>
          <a:stretch>
            <a:fillRect/>
          </a:stretch>
        </p:blipFill>
        <p:spPr>
          <a:xfrm>
            <a:off x="4422914" y="2514600"/>
            <a:ext cx="4701208" cy="4343400"/>
          </a:xfrm>
          <a:prstGeom prst="rect">
            <a:avLst/>
          </a:prstGeom>
        </p:spPr>
      </p:pic>
    </p:spTree>
    <p:extLst>
      <p:ext uri="{BB962C8B-B14F-4D97-AF65-F5344CB8AC3E}">
        <p14:creationId xmlns:p14="http://schemas.microsoft.com/office/powerpoint/2010/main" val="232764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地图练习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46</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113183"/>
            <a:ext cx="11151704" cy="5464535"/>
          </a:xfrm>
        </p:spPr>
        <p:txBody>
          <a:bodyPr>
            <a:normAutofit/>
          </a:bodyPr>
          <a:lstStyle/>
          <a:p>
            <a:pPr marL="0" indent="0" algn="just">
              <a:buNone/>
            </a:pP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The maps explicitly demonstrate the striking contrast of the existing layout of a university sports </a:t>
            </a:r>
            <a:r>
              <a:rPr lang="en-US" altLang="zh-CN" sz="2400" dirty="0" err="1">
                <a:latin typeface="Times New Roman" panose="02020603050405020304" pitchFamily="18" charset="0"/>
                <a:ea typeface="华文楷体" panose="02010600040101010101" pitchFamily="2" charset="-122"/>
                <a:cs typeface="Times New Roman" panose="02020603050405020304" pitchFamily="18" charset="0"/>
              </a:rPr>
              <a:t>centre</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and its future plan.</a:t>
            </a:r>
          </a:p>
          <a:p>
            <a:pPr marL="0" indent="0" algn="just">
              <a:buNone/>
            </a:pP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In general, there will be a significant change in terms of the overall layout.</a:t>
            </a:r>
          </a:p>
          <a:p>
            <a:pPr marL="0" indent="0" algn="just">
              <a:buNone/>
            </a:pP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At present, the sports </a:t>
            </a:r>
            <a:r>
              <a:rPr lang="en-US" altLang="zh-CN" sz="2400" dirty="0" err="1">
                <a:latin typeface="Times New Roman" panose="02020603050405020304" pitchFamily="18" charset="0"/>
                <a:ea typeface="华文楷体" panose="02010600040101010101" pitchFamily="2" charset="-122"/>
                <a:cs typeface="Times New Roman" panose="02020603050405020304" pitchFamily="18" charset="0"/>
              </a:rPr>
              <a:t>centre</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is composed of only a 25m pool in the </a:t>
            </a:r>
            <a:r>
              <a:rPr lang="en-US" altLang="zh-CN" sz="2400" dirty="0" err="1">
                <a:latin typeface="Times New Roman" panose="02020603050405020304" pitchFamily="18" charset="0"/>
                <a:ea typeface="华文楷体" panose="02010600040101010101" pitchFamily="2" charset="-122"/>
                <a:cs typeface="Times New Roman" panose="02020603050405020304" pitchFamily="18" charset="0"/>
              </a:rPr>
              <a:t>centre</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surrounded by a changing room on the west, a gym on the north, some seating on the east, and a reception on the south, and outdoor courts to both ends in the west and east. </a:t>
            </a:r>
          </a:p>
          <a:p>
            <a:pPr marL="0" indent="0" algn="just">
              <a:buNone/>
            </a:pP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After redevelopment, the outdoor courts in the west will be replaced by a leisure pool, and meanwhile extended to the south to include a changing room and a sports shop at the entrance, while those in the east will give way to a sports hall and be expanded to the east for two independent dance studios and to the south for a café at the entrance and a changing room. </a:t>
            </a:r>
          </a:p>
          <a:p>
            <a:pPr marL="0" indent="0" algn="just">
              <a:buNone/>
            </a:pP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We can draw a safe conclusion that the sports </a:t>
            </a:r>
            <a:r>
              <a:rPr lang="en-US" altLang="zh-CN" sz="2400" dirty="0" err="1">
                <a:latin typeface="Times New Roman" panose="02020603050405020304" pitchFamily="18" charset="0"/>
                <a:ea typeface="华文楷体" panose="02010600040101010101" pitchFamily="2" charset="-122"/>
                <a:cs typeface="Times New Roman" panose="02020603050405020304" pitchFamily="18" charset="0"/>
              </a:rPr>
              <a:t>centre</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is not only enlarged but also equipped with more functional areas which will meet more diversified needs. </a:t>
            </a:r>
          </a:p>
          <a:p>
            <a:pPr marL="0" indent="0" algn="just">
              <a:buNone/>
            </a:pP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(181 words)</a:t>
            </a:r>
          </a:p>
        </p:txBody>
      </p:sp>
    </p:spTree>
    <p:extLst>
      <p:ext uri="{BB962C8B-B14F-4D97-AF65-F5344CB8AC3E}">
        <p14:creationId xmlns:p14="http://schemas.microsoft.com/office/powerpoint/2010/main" val="20893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）类型</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5</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083365"/>
            <a:ext cx="11151704" cy="5272985"/>
          </a:xfrm>
        </p:spPr>
        <p:txBody>
          <a:bodyPr>
            <a:normAutofit/>
          </a:bodyPr>
          <a:lstStyle/>
          <a:p>
            <a:pPr marL="0" indent="0">
              <a:lnSpc>
                <a:spcPct val="200000"/>
              </a:lnSpc>
              <a:buNone/>
            </a:pPr>
            <a:r>
              <a:rPr lang="en-US" altLang="zh-CN" sz="3200" spc="45" dirty="0">
                <a:effectLst/>
                <a:latin typeface="Times New Roman" panose="02020603050405020304" pitchFamily="18" charset="0"/>
                <a:ea typeface="楷体" panose="02010609060101010101" pitchFamily="49" charset="-122"/>
                <a:cs typeface="Times New Roman" panose="02020603050405020304" pitchFamily="18" charset="0"/>
              </a:rPr>
              <a:t>1. </a:t>
            </a:r>
            <a:r>
              <a:rPr lang="zh-CN" altLang="zh-CN" sz="3200" spc="45" dirty="0">
                <a:effectLst/>
                <a:latin typeface="Times New Roman" panose="02020603050405020304" pitchFamily="18" charset="0"/>
                <a:ea typeface="楷体" panose="02010609060101010101" pitchFamily="49" charset="-122"/>
                <a:cs typeface="Times New Roman" panose="02020603050405020304" pitchFamily="18" charset="0"/>
              </a:rPr>
              <a:t>图表</a:t>
            </a:r>
            <a:endParaRPr lang="en-US" altLang="zh-CN" sz="3200"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lnSpc>
                <a:spcPct val="200000"/>
              </a:lnSpc>
              <a:buNone/>
            </a:pPr>
            <a:r>
              <a:rPr lang="en-US" altLang="zh-CN" sz="3200" spc="45" dirty="0">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spc="45" dirty="0">
                <a:latin typeface="Times New Roman" panose="02020603050405020304" pitchFamily="18" charset="0"/>
                <a:ea typeface="楷体" panose="02010609060101010101" pitchFamily="49" charset="-122"/>
                <a:cs typeface="Times New Roman" panose="02020603050405020304" pitchFamily="18" charset="0"/>
              </a:rPr>
              <a:t>地图</a:t>
            </a:r>
            <a:endParaRPr lang="en-US" altLang="zh-CN" sz="3200" spc="45" dirty="0">
              <a:latin typeface="Times New Roman" panose="02020603050405020304" pitchFamily="18" charset="0"/>
              <a:ea typeface="楷体" panose="02010609060101010101" pitchFamily="49" charset="-122"/>
              <a:cs typeface="Times New Roman" panose="02020603050405020304" pitchFamily="18" charset="0"/>
            </a:endParaRPr>
          </a:p>
          <a:p>
            <a:pPr marL="0" indent="0">
              <a:lnSpc>
                <a:spcPct val="200000"/>
              </a:lnSpc>
              <a:buNone/>
            </a:pPr>
            <a:r>
              <a:rPr lang="en-US" altLang="zh-CN" sz="3200" spc="45" dirty="0">
                <a:latin typeface="Times New Roman" panose="02020603050405020304" pitchFamily="18" charset="0"/>
                <a:ea typeface="楷体" panose="02010609060101010101" pitchFamily="49" charset="-122"/>
                <a:cs typeface="Times New Roman" panose="02020603050405020304" pitchFamily="18" charset="0"/>
              </a:rPr>
              <a:t>3. </a:t>
            </a:r>
            <a:r>
              <a:rPr lang="zh-CN" altLang="en-US" sz="3200" spc="45" dirty="0">
                <a:latin typeface="Times New Roman" panose="02020603050405020304" pitchFamily="18" charset="0"/>
                <a:ea typeface="楷体" panose="02010609060101010101" pitchFamily="49" charset="-122"/>
                <a:cs typeface="Times New Roman" panose="02020603050405020304" pitchFamily="18" charset="0"/>
              </a:rPr>
              <a:t>流程图</a:t>
            </a:r>
            <a:endParaRPr lang="zh-CN" altLang="en-US" sz="40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7581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6</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095312"/>
            <a:ext cx="11151704" cy="5762688"/>
          </a:xfrm>
        </p:spPr>
        <p:txBody>
          <a:bodyPr>
            <a:normAutofit/>
          </a:bodyPr>
          <a:lstStyle/>
          <a:p>
            <a:pPr marL="0" indent="0">
              <a:buNone/>
            </a:pP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image7.png">
            <a:extLst>
              <a:ext uri="{FF2B5EF4-FFF2-40B4-BE49-F238E27FC236}">
                <a16:creationId xmlns:a16="http://schemas.microsoft.com/office/drawing/2014/main" id="{92DDD014-22E6-AA97-A048-A1EB154EB450}"/>
              </a:ext>
            </a:extLst>
          </p:cNvPr>
          <p:cNvPicPr>
            <a:picLocks noChangeAspect="1"/>
          </p:cNvPicPr>
          <p:nvPr/>
        </p:nvPicPr>
        <p:blipFill>
          <a:blip r:embed="rId2" cstate="print"/>
          <a:stretch>
            <a:fillRect/>
          </a:stretch>
        </p:blipFill>
        <p:spPr>
          <a:xfrm>
            <a:off x="2050774" y="1458054"/>
            <a:ext cx="3213735" cy="1751330"/>
          </a:xfrm>
          <a:prstGeom prst="rect">
            <a:avLst/>
          </a:prstGeom>
        </p:spPr>
      </p:pic>
      <p:pic>
        <p:nvPicPr>
          <p:cNvPr id="6" name="image10.png">
            <a:extLst>
              <a:ext uri="{FF2B5EF4-FFF2-40B4-BE49-F238E27FC236}">
                <a16:creationId xmlns:a16="http://schemas.microsoft.com/office/drawing/2014/main" id="{14F0A028-F925-7E89-92AF-92AD64B55FB1}"/>
              </a:ext>
            </a:extLst>
          </p:cNvPr>
          <p:cNvPicPr>
            <a:picLocks noChangeAspect="1"/>
          </p:cNvPicPr>
          <p:nvPr/>
        </p:nvPicPr>
        <p:blipFill>
          <a:blip r:embed="rId3" cstate="print"/>
          <a:stretch>
            <a:fillRect/>
          </a:stretch>
        </p:blipFill>
        <p:spPr>
          <a:xfrm>
            <a:off x="2050774" y="3963192"/>
            <a:ext cx="2740660" cy="2755900"/>
          </a:xfrm>
          <a:prstGeom prst="rect">
            <a:avLst/>
          </a:prstGeom>
        </p:spPr>
      </p:pic>
      <p:pic>
        <p:nvPicPr>
          <p:cNvPr id="7" name="image11.png">
            <a:extLst>
              <a:ext uri="{FF2B5EF4-FFF2-40B4-BE49-F238E27FC236}">
                <a16:creationId xmlns:a16="http://schemas.microsoft.com/office/drawing/2014/main" id="{C041480F-AC5D-04BB-EAD2-E818F2421411}"/>
              </a:ext>
            </a:extLst>
          </p:cNvPr>
          <p:cNvPicPr>
            <a:picLocks noChangeAspect="1"/>
          </p:cNvPicPr>
          <p:nvPr/>
        </p:nvPicPr>
        <p:blipFill>
          <a:blip r:embed="rId4" cstate="print"/>
          <a:stretch>
            <a:fillRect/>
          </a:stretch>
        </p:blipFill>
        <p:spPr>
          <a:xfrm>
            <a:off x="7221220" y="1458054"/>
            <a:ext cx="2760980" cy="2989580"/>
          </a:xfrm>
          <a:prstGeom prst="rect">
            <a:avLst/>
          </a:prstGeom>
        </p:spPr>
      </p:pic>
      <p:pic>
        <p:nvPicPr>
          <p:cNvPr id="8" name="image12.png">
            <a:extLst>
              <a:ext uri="{FF2B5EF4-FFF2-40B4-BE49-F238E27FC236}">
                <a16:creationId xmlns:a16="http://schemas.microsoft.com/office/drawing/2014/main" id="{CB5D07FA-7FD6-4FDA-66D0-95A145B0AFE9}"/>
              </a:ext>
            </a:extLst>
          </p:cNvPr>
          <p:cNvPicPr>
            <a:picLocks noChangeAspect="1"/>
          </p:cNvPicPr>
          <p:nvPr/>
        </p:nvPicPr>
        <p:blipFill>
          <a:blip r:embed="rId5" cstate="print"/>
          <a:stretch>
            <a:fillRect/>
          </a:stretch>
        </p:blipFill>
        <p:spPr>
          <a:xfrm>
            <a:off x="6507758" y="4808330"/>
            <a:ext cx="3863340" cy="1574800"/>
          </a:xfrm>
          <a:prstGeom prst="rect">
            <a:avLst/>
          </a:prstGeom>
        </p:spPr>
      </p:pic>
    </p:spTree>
    <p:extLst>
      <p:ext uri="{BB962C8B-B14F-4D97-AF65-F5344CB8AC3E}">
        <p14:creationId xmlns:p14="http://schemas.microsoft.com/office/powerpoint/2010/main" val="290184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地图</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7</a:t>
            </a:fld>
            <a:endParaRPr lang="zh-CN" altLang="en-US">
              <a:solidFill>
                <a:prstClr val="white"/>
              </a:solidFill>
            </a:endParaRPr>
          </a:p>
        </p:txBody>
      </p:sp>
      <p:pic>
        <p:nvPicPr>
          <p:cNvPr id="3" name="内容占位符 2">
            <a:extLst>
              <a:ext uri="{FF2B5EF4-FFF2-40B4-BE49-F238E27FC236}">
                <a16:creationId xmlns:a16="http://schemas.microsoft.com/office/drawing/2014/main" id="{731F19A5-4D82-C18B-2351-44A824BF687F}"/>
              </a:ext>
            </a:extLst>
          </p:cNvPr>
          <p:cNvPicPr>
            <a:picLocks noGrp="1" noChangeAspect="1"/>
          </p:cNvPicPr>
          <p:nvPr>
            <p:ph idx="1"/>
          </p:nvPr>
        </p:nvPicPr>
        <p:blipFill>
          <a:blip r:embed="rId2"/>
          <a:stretch>
            <a:fillRect/>
          </a:stretch>
        </p:blipFill>
        <p:spPr>
          <a:xfrm>
            <a:off x="2753139" y="1123122"/>
            <a:ext cx="6291470" cy="5598352"/>
          </a:xfrm>
          <a:prstGeom prst="rect">
            <a:avLst/>
          </a:prstGeom>
        </p:spPr>
      </p:pic>
    </p:spTree>
    <p:extLst>
      <p:ext uri="{BB962C8B-B14F-4D97-AF65-F5344CB8AC3E}">
        <p14:creationId xmlns:p14="http://schemas.microsoft.com/office/powerpoint/2010/main" val="152382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流程图</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8</a:t>
            </a:fld>
            <a:endParaRPr lang="zh-CN" altLang="en-US">
              <a:solidFill>
                <a:prstClr val="white"/>
              </a:solidFill>
            </a:endParaRPr>
          </a:p>
        </p:txBody>
      </p:sp>
      <p:pic>
        <p:nvPicPr>
          <p:cNvPr id="3" name="内容占位符 2">
            <a:extLst>
              <a:ext uri="{FF2B5EF4-FFF2-40B4-BE49-F238E27FC236}">
                <a16:creationId xmlns:a16="http://schemas.microsoft.com/office/drawing/2014/main" id="{CF01AB6F-9DAD-660E-3C50-DB96AB88ABA0}"/>
              </a:ext>
            </a:extLst>
          </p:cNvPr>
          <p:cNvPicPr>
            <a:picLocks noGrp="1" noChangeAspect="1"/>
          </p:cNvPicPr>
          <p:nvPr>
            <p:ph idx="1"/>
          </p:nvPr>
        </p:nvPicPr>
        <p:blipFill>
          <a:blip r:embed="rId2"/>
          <a:stretch>
            <a:fillRect/>
          </a:stretch>
        </p:blipFill>
        <p:spPr>
          <a:xfrm>
            <a:off x="2544739" y="928354"/>
            <a:ext cx="7102521" cy="5793121"/>
          </a:xfrm>
          <a:prstGeom prst="rect">
            <a:avLst/>
          </a:prstGeom>
        </p:spPr>
      </p:pic>
    </p:spTree>
    <p:extLst>
      <p:ext uri="{BB962C8B-B14F-4D97-AF65-F5344CB8AC3E}">
        <p14:creationId xmlns:p14="http://schemas.microsoft.com/office/powerpoint/2010/main" val="150382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）难点及优势</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9</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262270"/>
            <a:ext cx="11151704" cy="5094080"/>
          </a:xfrm>
        </p:spPr>
        <p:txBody>
          <a:bodyPr>
            <a:normAutofit/>
          </a:bodyPr>
          <a:lstStyle/>
          <a:p>
            <a:pPr marL="0" indent="0">
              <a:buNone/>
            </a:pP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难点：</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、图表信息繁多</a:t>
            </a:r>
            <a:endParaRPr lang="en-US" altLang="zh-CN" spc="45"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、具有一定专业性</a:t>
            </a:r>
            <a:endParaRPr lang="en-US" altLang="zh-CN" spc="45"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、需要合理分析</a:t>
            </a:r>
            <a:endParaRPr lang="en-US" altLang="zh-CN" spc="45"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优势：</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、英语关键信息</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38163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4886</TotalTime>
  <Words>3972</Words>
  <Application>Microsoft Office PowerPoint</Application>
  <PresentationFormat>宽屏</PresentationFormat>
  <Paragraphs>301</Paragraphs>
  <Slides>46</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46</vt:i4>
      </vt:variant>
    </vt:vector>
  </HeadingPairs>
  <TitlesOfParts>
    <vt:vector size="52" baseType="lpstr">
      <vt:lpstr>华文楷体</vt:lpstr>
      <vt:lpstr>微软雅黑</vt:lpstr>
      <vt:lpstr>Arial</vt:lpstr>
      <vt:lpstr>Arial Black</vt:lpstr>
      <vt:lpstr>Times New Roman</vt:lpstr>
      <vt:lpstr>Office 主题​​</vt:lpstr>
      <vt:lpstr>雅思写作——小作文</vt:lpstr>
      <vt:lpstr>大纲要求</vt:lpstr>
      <vt:lpstr>大纲要求</vt:lpstr>
      <vt:lpstr>大纲要求</vt:lpstr>
      <vt:lpstr>小作文（Task I）类型</vt:lpstr>
      <vt:lpstr>小作文（Task I）——图表</vt:lpstr>
      <vt:lpstr>小作文（Task I）——地图</vt:lpstr>
      <vt:lpstr>小作文（Task I）——流程图</vt:lpstr>
      <vt:lpstr>小作文（Task I）难点及优势</vt:lpstr>
      <vt:lpstr>小作文——图表</vt:lpstr>
      <vt:lpstr>小作文（Task I）——图表构思</vt:lpstr>
      <vt:lpstr>小作文（Task I）——图表构思</vt:lpstr>
      <vt:lpstr>小作文（Task I）——图表写作</vt:lpstr>
      <vt:lpstr>小作文（Task I）——图表写作</vt:lpstr>
      <vt:lpstr>小作文（Task I）——图表写作</vt:lpstr>
      <vt:lpstr>小作文（Task I）——图表写作</vt:lpstr>
      <vt:lpstr>小作文（Task I）——图表写作</vt:lpstr>
      <vt:lpstr>小作文（Task I）——图表写作</vt:lpstr>
      <vt:lpstr>小作文（Task I）——图表写作</vt:lpstr>
      <vt:lpstr>小作文（Task I）——流程图写作</vt:lpstr>
      <vt:lpstr>小作文（Task I）——图表练习</vt:lpstr>
      <vt:lpstr>小作文（Task I）——图表练习</vt:lpstr>
      <vt:lpstr>小作文（Task I）——图表练习</vt:lpstr>
      <vt:lpstr>小作文（Task I）——图表练习</vt:lpstr>
      <vt:lpstr>小作文（Task I）——图表练习</vt:lpstr>
      <vt:lpstr>小作文（Task I）——图表练习</vt:lpstr>
      <vt:lpstr>小作文（Task I）——图表练习</vt:lpstr>
      <vt:lpstr>小作文（Task I）——图表练习</vt:lpstr>
      <vt:lpstr>小作文（Task I）——图表练习</vt:lpstr>
      <vt:lpstr>小作文（Task I）——图表练习</vt:lpstr>
      <vt:lpstr>小作文（Task I）——图表练习</vt:lpstr>
      <vt:lpstr>小作文（Task I）——图表练习</vt:lpstr>
      <vt:lpstr>小作文（Task I）——图表练习</vt:lpstr>
      <vt:lpstr>小作文（Task I）——图表练习</vt:lpstr>
      <vt:lpstr>小作文（Task I）——地图构思</vt:lpstr>
      <vt:lpstr>小作文（Task I）——地图构思</vt:lpstr>
      <vt:lpstr>小作文（Task I）——地图构思</vt:lpstr>
      <vt:lpstr>小作文（Task I）——地图写作</vt:lpstr>
      <vt:lpstr>小作文（Task I）——地图写作</vt:lpstr>
      <vt:lpstr>小作文（Task I）——地图写作</vt:lpstr>
      <vt:lpstr>小作文（Task I）——地图写作</vt:lpstr>
      <vt:lpstr>小作文（Task I）——地图写作</vt:lpstr>
      <vt:lpstr>小作文（Task I）——流程图写作</vt:lpstr>
      <vt:lpstr>小作文（Task I）——地图练习</vt:lpstr>
      <vt:lpstr>小作文（Task I）——地图练习</vt:lpstr>
      <vt:lpstr>小作文（Task I）——地图练习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课程标题</dc:title>
  <dc:creator>Windows 用户</dc:creator>
  <cp:lastModifiedBy>kyla888@163.com</cp:lastModifiedBy>
  <cp:revision>911</cp:revision>
  <dcterms:created xsi:type="dcterms:W3CDTF">2018-09-19T03:50:37Z</dcterms:created>
  <dcterms:modified xsi:type="dcterms:W3CDTF">2023-02-11T13:03:55Z</dcterms:modified>
</cp:coreProperties>
</file>