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613" r:id="rId3"/>
    <p:sldId id="747" r:id="rId4"/>
    <p:sldId id="748" r:id="rId5"/>
    <p:sldId id="751" r:id="rId6"/>
    <p:sldId id="757" r:id="rId7"/>
    <p:sldId id="756" r:id="rId8"/>
    <p:sldId id="755" r:id="rId9"/>
    <p:sldId id="758" r:id="rId10"/>
    <p:sldId id="746" r:id="rId11"/>
    <p:sldId id="881" r:id="rId12"/>
    <p:sldId id="846" r:id="rId13"/>
    <p:sldId id="843" r:id="rId14"/>
    <p:sldId id="808" r:id="rId15"/>
    <p:sldId id="805" r:id="rId16"/>
    <p:sldId id="806" r:id="rId17"/>
    <p:sldId id="638" r:id="rId18"/>
    <p:sldId id="844" r:id="rId19"/>
    <p:sldId id="848" r:id="rId20"/>
    <p:sldId id="880" r:id="rId21"/>
    <p:sldId id="760" r:id="rId22"/>
    <p:sldId id="882" r:id="rId23"/>
    <p:sldId id="759" r:id="rId24"/>
    <p:sldId id="885" r:id="rId25"/>
    <p:sldId id="851" r:id="rId26"/>
    <p:sldId id="852" r:id="rId27"/>
    <p:sldId id="856" r:id="rId28"/>
    <p:sldId id="857" r:id="rId29"/>
    <p:sldId id="858" r:id="rId30"/>
    <p:sldId id="859" r:id="rId31"/>
    <p:sldId id="860" r:id="rId32"/>
    <p:sldId id="861" r:id="rId33"/>
    <p:sldId id="879" r:id="rId34"/>
    <p:sldId id="754" r:id="rId35"/>
    <p:sldId id="865" r:id="rId36"/>
    <p:sldId id="867" r:id="rId37"/>
    <p:sldId id="869" r:id="rId38"/>
    <p:sldId id="870" r:id="rId39"/>
    <p:sldId id="871" r:id="rId40"/>
    <p:sldId id="87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a888@163.com" initials="k" lastIdx="1" clrIdx="0">
    <p:extLst>
      <p:ext uri="{19B8F6BF-5375-455C-9EA6-DF929625EA0E}">
        <p15:presenceInfo xmlns:p15="http://schemas.microsoft.com/office/powerpoint/2012/main" userId="9e979658af424f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F7135"/>
    <a:srgbClr val="FF8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82" autoAdjust="0"/>
    <p:restoredTop sz="94660"/>
  </p:normalViewPr>
  <p:slideViewPr>
    <p:cSldViewPr snapToGrid="0">
      <p:cViewPr varScale="1">
        <p:scale>
          <a:sx n="64" d="100"/>
          <a:sy n="64" d="100"/>
        </p:scale>
        <p:origin x="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nvSpPr>
        <p:spPr>
          <a:xfrm>
            <a:off x="2906268" y="2768346"/>
            <a:ext cx="6379464" cy="757619"/>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2915412" y="2768346"/>
            <a:ext cx="6379464" cy="757619"/>
          </a:xfrm>
        </p:spPr>
        <p:txBody>
          <a:bodyPr anchor="b">
            <a:normAutofit/>
          </a:bodyPr>
          <a:lstStyle>
            <a:lvl1pPr algn="ctr">
              <a:defRPr sz="4400">
                <a:solidFill>
                  <a:schemeClr val="bg1"/>
                </a:solidFill>
                <a:latin typeface="微软雅黑" panose="020B0503020204020204" pitchFamily="34" charset="-122"/>
                <a:ea typeface="微软雅黑" panose="020B0503020204020204" pitchFamily="34" charset="-122"/>
              </a:defRPr>
            </a:lvl1pPr>
          </a:lstStyle>
          <a:p>
            <a:r>
              <a:rPr lang="zh-CN" altLang="en-US" dirty="0"/>
              <a:t>课程标题</a:t>
            </a:r>
          </a:p>
        </p:txBody>
      </p:sp>
      <p:sp>
        <p:nvSpPr>
          <p:cNvPr id="3" name="副标题 2"/>
          <p:cNvSpPr>
            <a:spLocks noGrp="1"/>
          </p:cNvSpPr>
          <p:nvPr>
            <p:ph type="subTitle" idx="1" hasCustomPrompt="1"/>
          </p:nvPr>
        </p:nvSpPr>
        <p:spPr>
          <a:xfrm>
            <a:off x="5274564" y="3629470"/>
            <a:ext cx="1661160" cy="311594"/>
          </a:xfrm>
        </p:spPr>
        <p:txBody>
          <a:bodyPr>
            <a:normAutofit/>
          </a:bodyPr>
          <a:lstStyle>
            <a:lvl1pPr marL="0" indent="0" algn="ctr">
              <a:buNone/>
              <a:defRPr sz="1600">
                <a:solidFill>
                  <a:srgbClr val="FF7135"/>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主讲人：</a:t>
            </a:r>
          </a:p>
        </p:txBody>
      </p:sp>
      <p:sp>
        <p:nvSpPr>
          <p:cNvPr id="18" name="任意多边形 17"/>
          <p:cNvSpPr/>
          <p:nvPr userDrawn="1"/>
        </p:nvSpPr>
        <p:spPr>
          <a:xfrm rot="20119839">
            <a:off x="-646395" y="-189523"/>
            <a:ext cx="2667801" cy="2514023"/>
          </a:xfrm>
          <a:custGeom>
            <a:avLst/>
            <a:gdLst>
              <a:gd name="connsiteX0" fmla="*/ 1154692 w 2667801"/>
              <a:gd name="connsiteY0" fmla="*/ 0 h 2514023"/>
              <a:gd name="connsiteX1" fmla="*/ 2667801 w 2667801"/>
              <a:gd name="connsiteY1" fmla="*/ 694972 h 2514023"/>
              <a:gd name="connsiteX2" fmla="*/ 2667801 w 2667801"/>
              <a:gd name="connsiteY2" fmla="*/ 2514023 h 2514023"/>
              <a:gd name="connsiteX3" fmla="*/ 0 w 2667801"/>
              <a:gd name="connsiteY3" fmla="*/ 2514023 h 2514023"/>
            </a:gdLst>
            <a:ahLst/>
            <a:cxnLst>
              <a:cxn ang="0">
                <a:pos x="connsiteX0" y="connsiteY0"/>
              </a:cxn>
              <a:cxn ang="0">
                <a:pos x="connsiteX1" y="connsiteY1"/>
              </a:cxn>
              <a:cxn ang="0">
                <a:pos x="connsiteX2" y="connsiteY2"/>
              </a:cxn>
              <a:cxn ang="0">
                <a:pos x="connsiteX3" y="connsiteY3"/>
              </a:cxn>
            </a:cxnLst>
            <a:rect l="l" t="t" r="r" b="b"/>
            <a:pathLst>
              <a:path w="2667801" h="2514023">
                <a:moveTo>
                  <a:pt x="1154692" y="0"/>
                </a:moveTo>
                <a:lnTo>
                  <a:pt x="2667801" y="694972"/>
                </a:lnTo>
                <a:lnTo>
                  <a:pt x="2667801" y="2514023"/>
                </a:lnTo>
                <a:lnTo>
                  <a:pt x="0" y="2514023"/>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userDrawn="1"/>
        </p:nvSpPr>
        <p:spPr>
          <a:xfrm rot="20110002">
            <a:off x="-183482" y="5064858"/>
            <a:ext cx="2073976" cy="2336689"/>
          </a:xfrm>
          <a:custGeom>
            <a:avLst/>
            <a:gdLst>
              <a:gd name="connsiteX0" fmla="*/ 2073976 w 2073976"/>
              <a:gd name="connsiteY0" fmla="*/ 0 h 2336689"/>
              <a:gd name="connsiteX1" fmla="*/ 2073976 w 2073976"/>
              <a:gd name="connsiteY1" fmla="*/ 2336689 h 2336689"/>
              <a:gd name="connsiteX2" fmla="*/ 0 w 2073976"/>
              <a:gd name="connsiteY2" fmla="*/ 1376915 h 2336689"/>
              <a:gd name="connsiteX3" fmla="*/ 637196 w 2073976"/>
              <a:gd name="connsiteY3" fmla="*/ 0 h 2336689"/>
            </a:gdLst>
            <a:ahLst/>
            <a:cxnLst>
              <a:cxn ang="0">
                <a:pos x="connsiteX0" y="connsiteY0"/>
              </a:cxn>
              <a:cxn ang="0">
                <a:pos x="connsiteX1" y="connsiteY1"/>
              </a:cxn>
              <a:cxn ang="0">
                <a:pos x="connsiteX2" y="connsiteY2"/>
              </a:cxn>
              <a:cxn ang="0">
                <a:pos x="connsiteX3" y="connsiteY3"/>
              </a:cxn>
            </a:cxnLst>
            <a:rect l="l" t="t" r="r" b="b"/>
            <a:pathLst>
              <a:path w="2073976" h="2336689">
                <a:moveTo>
                  <a:pt x="2073976" y="0"/>
                </a:moveTo>
                <a:lnTo>
                  <a:pt x="2073976" y="2336689"/>
                </a:lnTo>
                <a:lnTo>
                  <a:pt x="0" y="1376915"/>
                </a:lnTo>
                <a:lnTo>
                  <a:pt x="637196" y="0"/>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nvSpPr>
        <p:spPr>
          <a:xfrm rot="827395" flipV="1">
            <a:off x="648801" y="4189437"/>
            <a:ext cx="919814" cy="919814"/>
          </a:xfrm>
          <a:prstGeom prst="rect">
            <a:avLst/>
          </a:pr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rot="827395" flipV="1">
            <a:off x="2946831" y="383749"/>
            <a:ext cx="670051" cy="670051"/>
          </a:xfrm>
          <a:prstGeom prst="rect">
            <a:avLst/>
          </a:pr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rot="21185538" flipV="1">
            <a:off x="1799759" y="5930767"/>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rot="20686961" flipV="1">
            <a:off x="10937173" y="2346329"/>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rot="18947510" flipV="1">
            <a:off x="11571934" y="3273941"/>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rot="20008298" flipV="1">
            <a:off x="10312611" y="3721508"/>
            <a:ext cx="304226" cy="304226"/>
          </a:xfrm>
          <a:prstGeom prst="rect">
            <a:avLst/>
          </a:prstGeom>
          <a:solidFill>
            <a:srgbClr val="FF7135">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a:off x="9524199" y="4343977"/>
            <a:ext cx="2667801" cy="2514023"/>
          </a:xfrm>
          <a:custGeom>
            <a:avLst/>
            <a:gdLst>
              <a:gd name="connsiteX0" fmla="*/ 1154692 w 2667801"/>
              <a:gd name="connsiteY0" fmla="*/ 0 h 2514023"/>
              <a:gd name="connsiteX1" fmla="*/ 2667801 w 2667801"/>
              <a:gd name="connsiteY1" fmla="*/ 694972 h 2514023"/>
              <a:gd name="connsiteX2" fmla="*/ 2667801 w 2667801"/>
              <a:gd name="connsiteY2" fmla="*/ 2514023 h 2514023"/>
              <a:gd name="connsiteX3" fmla="*/ 0 w 2667801"/>
              <a:gd name="connsiteY3" fmla="*/ 2514023 h 2514023"/>
            </a:gdLst>
            <a:ahLst/>
            <a:cxnLst>
              <a:cxn ang="0">
                <a:pos x="connsiteX0" y="connsiteY0"/>
              </a:cxn>
              <a:cxn ang="0">
                <a:pos x="connsiteX1" y="connsiteY1"/>
              </a:cxn>
              <a:cxn ang="0">
                <a:pos x="connsiteX2" y="connsiteY2"/>
              </a:cxn>
              <a:cxn ang="0">
                <a:pos x="connsiteX3" y="connsiteY3"/>
              </a:cxn>
            </a:cxnLst>
            <a:rect l="l" t="t" r="r" b="b"/>
            <a:pathLst>
              <a:path w="2667801" h="2514023">
                <a:moveTo>
                  <a:pt x="1154692" y="0"/>
                </a:moveTo>
                <a:lnTo>
                  <a:pt x="2667801" y="694972"/>
                </a:lnTo>
                <a:lnTo>
                  <a:pt x="2667801" y="2514023"/>
                </a:lnTo>
                <a:lnTo>
                  <a:pt x="0" y="2514023"/>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70467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12699"/>
          </a:xfrm>
        </p:spPr>
        <p:txBody>
          <a:bodyPr>
            <a:normAutofit/>
          </a:bodyPr>
          <a:lstStyle>
            <a:lvl1pPr>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3" name="任意多边形 12"/>
          <p:cNvSpPr/>
          <p:nvPr userDrawn="1"/>
        </p:nvSpPr>
        <p:spPr>
          <a:xfrm rot="1799869" flipV="1">
            <a:off x="-179350" y="5328708"/>
            <a:ext cx="665679" cy="665679"/>
          </a:xfrm>
          <a:custGeom>
            <a:avLst/>
            <a:gdLst>
              <a:gd name="connsiteX0" fmla="*/ 0 w 665679"/>
              <a:gd name="connsiteY0" fmla="*/ 665679 h 665679"/>
              <a:gd name="connsiteX1" fmla="*/ 665679 w 665679"/>
              <a:gd name="connsiteY1" fmla="*/ 665679 h 665679"/>
              <a:gd name="connsiteX2" fmla="*/ 665679 w 665679"/>
              <a:gd name="connsiteY2" fmla="*/ 0 h 665679"/>
              <a:gd name="connsiteX3" fmla="*/ 347756 w 665679"/>
              <a:gd name="connsiteY3" fmla="*/ 0 h 665679"/>
              <a:gd name="connsiteX4" fmla="*/ 0 w 665679"/>
              <a:gd name="connsiteY4" fmla="*/ 602384 h 665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79" h="665679">
                <a:moveTo>
                  <a:pt x="0" y="665679"/>
                </a:moveTo>
                <a:lnTo>
                  <a:pt x="665679" y="665679"/>
                </a:lnTo>
                <a:lnTo>
                  <a:pt x="665679" y="0"/>
                </a:lnTo>
                <a:lnTo>
                  <a:pt x="347756" y="0"/>
                </a:lnTo>
                <a:lnTo>
                  <a:pt x="0" y="602384"/>
                </a:lnTo>
                <a:close/>
              </a:path>
            </a:pathLst>
          </a:cu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nvSpPr>
        <p:spPr>
          <a:xfrm rot="20484495" flipV="1">
            <a:off x="263367" y="841963"/>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20110002">
            <a:off x="-130619" y="5584572"/>
            <a:ext cx="1469769" cy="1658754"/>
          </a:xfrm>
          <a:custGeom>
            <a:avLst/>
            <a:gdLst>
              <a:gd name="connsiteX0" fmla="*/ 1469769 w 1469769"/>
              <a:gd name="connsiteY0" fmla="*/ 0 h 1658754"/>
              <a:gd name="connsiteX1" fmla="*/ 1469769 w 1469769"/>
              <a:gd name="connsiteY1" fmla="*/ 1658754 h 1658754"/>
              <a:gd name="connsiteX2" fmla="*/ 0 w 1469769"/>
              <a:gd name="connsiteY2" fmla="*/ 978589 h 1658754"/>
              <a:gd name="connsiteX3" fmla="*/ 452862 w 1469769"/>
              <a:gd name="connsiteY3" fmla="*/ 0 h 1658754"/>
            </a:gdLst>
            <a:ahLst/>
            <a:cxnLst>
              <a:cxn ang="0">
                <a:pos x="connsiteX0" y="connsiteY0"/>
              </a:cxn>
              <a:cxn ang="0">
                <a:pos x="connsiteX1" y="connsiteY1"/>
              </a:cxn>
              <a:cxn ang="0">
                <a:pos x="connsiteX2" y="connsiteY2"/>
              </a:cxn>
              <a:cxn ang="0">
                <a:pos x="connsiteX3" y="connsiteY3"/>
              </a:cxn>
            </a:cxnLst>
            <a:rect l="l" t="t" r="r" b="b"/>
            <a:pathLst>
              <a:path w="1469769" h="1658754">
                <a:moveTo>
                  <a:pt x="1469769" y="0"/>
                </a:moveTo>
                <a:lnTo>
                  <a:pt x="1469769" y="1658754"/>
                </a:lnTo>
                <a:lnTo>
                  <a:pt x="0" y="978589"/>
                </a:lnTo>
                <a:lnTo>
                  <a:pt x="452862" y="0"/>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848" y="5641848"/>
            <a:ext cx="1216152" cy="1216152"/>
          </a:xfrm>
          <a:prstGeom prst="rect">
            <a:avLst/>
          </a:prstGeom>
        </p:spPr>
      </p:pic>
    </p:spTree>
    <p:extLst>
      <p:ext uri="{BB962C8B-B14F-4D97-AF65-F5344CB8AC3E}">
        <p14:creationId xmlns:p14="http://schemas.microsoft.com/office/powerpoint/2010/main" val="26919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12699"/>
          </a:xfrm>
        </p:spPr>
        <p:txBody>
          <a:bodyPr>
            <a:normAutofit/>
          </a:bodyPr>
          <a:lstStyle>
            <a:lvl1pPr>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3" name="任意多边形 12"/>
          <p:cNvSpPr/>
          <p:nvPr userDrawn="1"/>
        </p:nvSpPr>
        <p:spPr>
          <a:xfrm rot="1799869" flipV="1">
            <a:off x="-179350" y="5328708"/>
            <a:ext cx="665679" cy="665679"/>
          </a:xfrm>
          <a:custGeom>
            <a:avLst/>
            <a:gdLst>
              <a:gd name="connsiteX0" fmla="*/ 0 w 665679"/>
              <a:gd name="connsiteY0" fmla="*/ 665679 h 665679"/>
              <a:gd name="connsiteX1" fmla="*/ 665679 w 665679"/>
              <a:gd name="connsiteY1" fmla="*/ 665679 h 665679"/>
              <a:gd name="connsiteX2" fmla="*/ 665679 w 665679"/>
              <a:gd name="connsiteY2" fmla="*/ 0 h 665679"/>
              <a:gd name="connsiteX3" fmla="*/ 347756 w 665679"/>
              <a:gd name="connsiteY3" fmla="*/ 0 h 665679"/>
              <a:gd name="connsiteX4" fmla="*/ 0 w 665679"/>
              <a:gd name="connsiteY4" fmla="*/ 602384 h 665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679" h="665679">
                <a:moveTo>
                  <a:pt x="0" y="665679"/>
                </a:moveTo>
                <a:lnTo>
                  <a:pt x="665679" y="665679"/>
                </a:lnTo>
                <a:lnTo>
                  <a:pt x="665679" y="0"/>
                </a:lnTo>
                <a:lnTo>
                  <a:pt x="347756" y="0"/>
                </a:lnTo>
                <a:lnTo>
                  <a:pt x="0" y="602384"/>
                </a:lnTo>
                <a:close/>
              </a:path>
            </a:pathLst>
          </a:custGeom>
          <a:solidFill>
            <a:srgbClr val="FF7135">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nvSpPr>
        <p:spPr>
          <a:xfrm rot="20484495" flipV="1">
            <a:off x="263367" y="841963"/>
            <a:ext cx="304226" cy="304226"/>
          </a:xfrm>
          <a:prstGeom prst="rect">
            <a:avLst/>
          </a:prstGeom>
          <a:solidFill>
            <a:srgbClr val="FF7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20110002">
            <a:off x="-130619" y="5584572"/>
            <a:ext cx="1469769" cy="1658754"/>
          </a:xfrm>
          <a:custGeom>
            <a:avLst/>
            <a:gdLst>
              <a:gd name="connsiteX0" fmla="*/ 1469769 w 1469769"/>
              <a:gd name="connsiteY0" fmla="*/ 0 h 1658754"/>
              <a:gd name="connsiteX1" fmla="*/ 1469769 w 1469769"/>
              <a:gd name="connsiteY1" fmla="*/ 1658754 h 1658754"/>
              <a:gd name="connsiteX2" fmla="*/ 0 w 1469769"/>
              <a:gd name="connsiteY2" fmla="*/ 978589 h 1658754"/>
              <a:gd name="connsiteX3" fmla="*/ 452862 w 1469769"/>
              <a:gd name="connsiteY3" fmla="*/ 0 h 1658754"/>
            </a:gdLst>
            <a:ahLst/>
            <a:cxnLst>
              <a:cxn ang="0">
                <a:pos x="connsiteX0" y="connsiteY0"/>
              </a:cxn>
              <a:cxn ang="0">
                <a:pos x="connsiteX1" y="connsiteY1"/>
              </a:cxn>
              <a:cxn ang="0">
                <a:pos x="connsiteX2" y="connsiteY2"/>
              </a:cxn>
              <a:cxn ang="0">
                <a:pos x="connsiteX3" y="connsiteY3"/>
              </a:cxn>
            </a:cxnLst>
            <a:rect l="l" t="t" r="r" b="b"/>
            <a:pathLst>
              <a:path w="1469769" h="1658754">
                <a:moveTo>
                  <a:pt x="1469769" y="0"/>
                </a:moveTo>
                <a:lnTo>
                  <a:pt x="1469769" y="1658754"/>
                </a:lnTo>
                <a:lnTo>
                  <a:pt x="0" y="978589"/>
                </a:lnTo>
                <a:lnTo>
                  <a:pt x="452862" y="0"/>
                </a:lnTo>
                <a:close/>
              </a:path>
            </a:pathLst>
          </a:custGeom>
          <a:solidFill>
            <a:srgbClr val="FF7135">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56010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1A7E41A-6506-421D-A7A1-149363E7D1B9}" type="datetime1">
              <a:rPr lang="zh-CN" altLang="en-US" smtClean="0"/>
              <a:t>2023/2/8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2734601-0A6B-4052-9431-2AA78478AFEF}" type="slidenum">
              <a:rPr lang="zh-CN" altLang="en-US" smtClean="0"/>
              <a:t>‹#›</a:t>
            </a:fld>
            <a:endParaRPr lang="zh-CN" altLang="en-US"/>
          </a:p>
        </p:txBody>
      </p:sp>
    </p:spTree>
    <p:extLst>
      <p:ext uri="{BB962C8B-B14F-4D97-AF65-F5344CB8AC3E}">
        <p14:creationId xmlns:p14="http://schemas.microsoft.com/office/powerpoint/2010/main" val="1890978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D1921-B1B1-4F2F-9E2F-1B0D938208A8}" type="datetimeFigureOut">
              <a:rPr lang="zh-CN" altLang="en-US" smtClean="0"/>
              <a:t>2023/2/8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D514B-02ED-4DCB-9CAD-94B6EED5C1B5}" type="slidenum">
              <a:rPr lang="zh-CN" altLang="en-US" smtClean="0"/>
              <a:t>‹#›</a:t>
            </a:fld>
            <a:endParaRPr lang="zh-CN" altLang="en-US"/>
          </a:p>
        </p:txBody>
      </p:sp>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76660" y="294126"/>
            <a:ext cx="2189340" cy="573980"/>
          </a:xfrm>
          <a:prstGeom prst="rect">
            <a:avLst/>
          </a:prstGeom>
        </p:spPr>
      </p:pic>
    </p:spTree>
    <p:extLst>
      <p:ext uri="{BB962C8B-B14F-4D97-AF65-F5344CB8AC3E}">
        <p14:creationId xmlns:p14="http://schemas.microsoft.com/office/powerpoint/2010/main" val="315399876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38400" y="2492896"/>
            <a:ext cx="7315200" cy="1134887"/>
          </a:xfrm>
        </p:spPr>
        <p:txBody>
          <a:bodyPr>
            <a:noAutofit/>
          </a:bodyPr>
          <a:lstStyle/>
          <a:p>
            <a:pPr algn="ctr"/>
            <a:r>
              <a:rPr lang="zh-CN" altLang="en-US" sz="5400"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雅思写作</a:t>
            </a:r>
            <a:r>
              <a:rPr lang="en-US" altLang="zh-CN" sz="5400"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5400" b="1"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p>
        </p:txBody>
      </p:sp>
    </p:spTree>
    <p:extLst>
      <p:ext uri="{BB962C8B-B14F-4D97-AF65-F5344CB8AC3E}">
        <p14:creationId xmlns:p14="http://schemas.microsoft.com/office/powerpoint/2010/main" val="220283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38400" y="2384039"/>
            <a:ext cx="7315200" cy="1134887"/>
          </a:xfrm>
        </p:spPr>
        <p:txBody>
          <a:bodyPr>
            <a:noAutofit/>
          </a:bodyPr>
          <a:lstStyle/>
          <a:p>
            <a:r>
              <a:rPr lang="zh-CN" altLang="en-US" sz="4800" b="1" dirty="0">
                <a:latin typeface="华文楷体" panose="02010600040101010101" pitchFamily="2" charset="-122"/>
                <a:ea typeface="华文楷体" panose="02010600040101010101" pitchFamily="2" charset="-122"/>
              </a:rPr>
              <a:t>小作文</a:t>
            </a:r>
            <a:r>
              <a:rPr lang="en-US" altLang="zh-CN" sz="4800" b="1" dirty="0">
                <a:latin typeface="华文楷体" panose="02010600040101010101" pitchFamily="2" charset="-122"/>
                <a:ea typeface="华文楷体" panose="02010600040101010101" pitchFamily="2" charset="-122"/>
              </a:rPr>
              <a:t>——</a:t>
            </a:r>
            <a:r>
              <a:rPr lang="zh-CN" altLang="en-US" sz="4800" b="1" dirty="0">
                <a:latin typeface="华文楷体" panose="02010600040101010101" pitchFamily="2" charset="-122"/>
                <a:ea typeface="华文楷体" panose="02010600040101010101" pitchFamily="2" charset="-122"/>
              </a:rPr>
              <a:t>图表</a:t>
            </a:r>
          </a:p>
        </p:txBody>
      </p:sp>
    </p:spTree>
    <p:extLst>
      <p:ext uri="{BB962C8B-B14F-4D97-AF65-F5344CB8AC3E}">
        <p14:creationId xmlns:p14="http://schemas.microsoft.com/office/powerpoint/2010/main" val="374998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图表构思</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11</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三段论：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、开头段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对图表内容进行简单概括</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、主体段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对图表细节进行详细说明</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、结尾段</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对图表进行简单总结或评论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628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图表构思</a:t>
            </a:r>
          </a:p>
        </p:txBody>
      </p:sp>
      <p:sp>
        <p:nvSpPr>
          <p:cNvPr id="3" name="内容占位符 2"/>
          <p:cNvSpPr>
            <a:spLocks noGrp="1"/>
          </p:cNvSpPr>
          <p:nvPr>
            <p:ph idx="1"/>
          </p:nvPr>
        </p:nvSpPr>
        <p:spPr>
          <a:xfrm>
            <a:off x="457200" y="1196711"/>
            <a:ext cx="11320670" cy="5524764"/>
          </a:xfrm>
        </p:spPr>
        <p:txBody>
          <a:bodyPr>
            <a:normAutofit/>
          </a:bodyPr>
          <a:lstStyle/>
          <a:p>
            <a:pPr marL="0" lvl="0" indent="0">
              <a:buNone/>
            </a:pPr>
            <a:r>
              <a:rPr lang="zh-CN" altLang="en-US" sz="2400" b="1" u="sng" dirty="0">
                <a:latin typeface="华文楷体" panose="02010600040101010101" pitchFamily="2" charset="-122"/>
                <a:ea typeface="华文楷体" panose="02010600040101010101" pitchFamily="2" charset="-122"/>
              </a:rPr>
              <a:t>开头段</a:t>
            </a:r>
            <a:r>
              <a:rPr lang="zh-CN" altLang="zh-CN" sz="2400" b="1" u="sng" dirty="0">
                <a:latin typeface="华文楷体" panose="02010600040101010101" pitchFamily="2" charset="-122"/>
                <a:ea typeface="华文楷体" panose="02010600040101010101" pitchFamily="2" charset="-122"/>
              </a:rPr>
              <a:t>：概括图表主题</a:t>
            </a:r>
          </a:p>
          <a:p>
            <a:r>
              <a:rPr lang="zh-CN" altLang="en-US" sz="2400" dirty="0">
                <a:latin typeface="华文楷体" panose="02010600040101010101" pitchFamily="2" charset="-122"/>
                <a:ea typeface="华文楷体" panose="02010600040101010101" pitchFamily="2" charset="-122"/>
              </a:rPr>
              <a:t>体现表头内容</a:t>
            </a:r>
            <a:r>
              <a:rPr lang="zh-CN" altLang="zh-CN" sz="2400" dirty="0">
                <a:latin typeface="华文楷体" panose="02010600040101010101" pitchFamily="2" charset="-122"/>
                <a:ea typeface="华文楷体" panose="02010600040101010101" pitchFamily="2" charset="-122"/>
              </a:rPr>
              <a:t>。</a:t>
            </a:r>
          </a:p>
          <a:p>
            <a:pPr marL="0" indent="0">
              <a:buNone/>
            </a:pPr>
            <a:r>
              <a:rPr lang="zh-CN" altLang="en-US" sz="2400" b="1" u="sng" dirty="0">
                <a:latin typeface="华文楷体" panose="02010600040101010101" pitchFamily="2" charset="-122"/>
                <a:ea typeface="华文楷体" panose="02010600040101010101" pitchFamily="2" charset="-122"/>
              </a:rPr>
              <a:t>主体段</a:t>
            </a:r>
            <a:r>
              <a:rPr lang="zh-CN" altLang="zh-CN" sz="2400" b="1" u="sng" dirty="0">
                <a:latin typeface="华文楷体" panose="02010600040101010101" pitchFamily="2" charset="-122"/>
                <a:ea typeface="华文楷体" panose="02010600040101010101" pitchFamily="2" charset="-122"/>
              </a:rPr>
              <a:t>：</a:t>
            </a:r>
            <a:r>
              <a:rPr lang="zh-CN" altLang="en-US" sz="2400" b="1" u="sng" dirty="0">
                <a:latin typeface="华文楷体" panose="02010600040101010101" pitchFamily="2" charset="-122"/>
                <a:ea typeface="华文楷体" panose="02010600040101010101" pitchFamily="2" charset="-122"/>
              </a:rPr>
              <a:t>描述图表细节</a:t>
            </a:r>
            <a:endParaRPr lang="zh-CN" altLang="zh-CN" sz="2400" b="1" u="sng"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概括总体特点</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动态图：</a:t>
            </a:r>
            <a:r>
              <a:rPr lang="zh-CN" altLang="zh-CN" sz="2400" dirty="0">
                <a:latin typeface="华文楷体" panose="02010600040101010101" pitchFamily="2" charset="-122"/>
                <a:ea typeface="华文楷体" panose="02010600040101010101" pitchFamily="2" charset="-122"/>
              </a:rPr>
              <a:t>先指出总体趋势（上升、下降、平稳），再挑出极值（最高、最低）描写，如果可能，还应指出转折点。</a:t>
            </a:r>
          </a:p>
          <a:p>
            <a:r>
              <a:rPr lang="zh-CN" altLang="en-US" sz="2400" dirty="0">
                <a:latin typeface="华文楷体" panose="02010600040101010101" pitchFamily="2" charset="-122"/>
                <a:ea typeface="华文楷体" panose="02010600040101010101" pitchFamily="2" charset="-122"/>
              </a:rPr>
              <a:t>静态图</a:t>
            </a:r>
            <a:r>
              <a:rPr lang="zh-CN" altLang="zh-CN" sz="2400" dirty="0">
                <a:latin typeface="华文楷体" panose="02010600040101010101" pitchFamily="2" charset="-122"/>
                <a:ea typeface="华文楷体" panose="02010600040101010101" pitchFamily="2" charset="-122"/>
              </a:rPr>
              <a:t>：先指出包含项目，再挑出极值（最高、最低）描写，如项目不多，也可按降序逐一描写。</a:t>
            </a:r>
          </a:p>
          <a:p>
            <a:r>
              <a:rPr lang="zh-CN" altLang="en-US" sz="2400" dirty="0">
                <a:latin typeface="华文楷体" panose="02010600040101010101" pitchFamily="2" charset="-122"/>
                <a:ea typeface="华文楷体" panose="02010600040101010101" pitchFamily="2" charset="-122"/>
              </a:rPr>
              <a:t>比较异同</a:t>
            </a:r>
            <a:endParaRPr lang="en-US" altLang="zh-CN" sz="2400" dirty="0">
              <a:latin typeface="华文楷体" panose="02010600040101010101" pitchFamily="2" charset="-122"/>
              <a:ea typeface="华文楷体" panose="02010600040101010101" pitchFamily="2" charset="-122"/>
            </a:endParaRPr>
          </a:p>
          <a:p>
            <a:pPr marL="0" indent="0">
              <a:buNone/>
            </a:pPr>
            <a:r>
              <a:rPr lang="zh-CN" altLang="en-US" sz="2400" b="1" u="sng" dirty="0">
                <a:latin typeface="华文楷体" panose="02010600040101010101" pitchFamily="2" charset="-122"/>
                <a:ea typeface="华文楷体" panose="02010600040101010101" pitchFamily="2" charset="-122"/>
              </a:rPr>
              <a:t>结尾段：总结评论图表</a:t>
            </a:r>
            <a:endParaRPr lang="en-US" altLang="zh-CN" sz="2400" b="1" u="sng"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总结</a:t>
            </a:r>
            <a:endParaRPr lang="en-US" altLang="zh-CN" sz="2400" dirty="0">
              <a:latin typeface="华文楷体" panose="02010600040101010101" pitchFamily="2" charset="-122"/>
              <a:ea typeface="华文楷体" panose="02010600040101010101" pitchFamily="2" charset="-122"/>
            </a:endParaRPr>
          </a:p>
          <a:p>
            <a:pPr marL="0" indent="0">
              <a:buNone/>
            </a:pPr>
            <a:endParaRPr lang="zh-CN" altLang="zh-CN" sz="2400" dirty="0">
              <a:latin typeface="华文楷体" panose="02010600040101010101" pitchFamily="2" charset="-122"/>
              <a:ea typeface="华文楷体" panose="02010600040101010101" pitchFamily="2" charset="-122"/>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12</a:t>
            </a:fld>
            <a:endParaRPr lang="zh-CN" altLang="en-US">
              <a:solidFill>
                <a:prstClr val="white"/>
              </a:solidFill>
            </a:endParaRPr>
          </a:p>
        </p:txBody>
      </p:sp>
    </p:spTree>
    <p:extLst>
      <p:ext uri="{BB962C8B-B14F-4D97-AF65-F5344CB8AC3E}">
        <p14:creationId xmlns:p14="http://schemas.microsoft.com/office/powerpoint/2010/main" val="192767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zh-CN" altLang="zh-CN" sz="2400" b="1" dirty="0">
                <a:latin typeface="华文楷体" panose="02010600040101010101" pitchFamily="2" charset="-122"/>
                <a:ea typeface="华文楷体" panose="02010600040101010101" pitchFamily="2" charset="-122"/>
              </a:rPr>
              <a:t>写作</a:t>
            </a:r>
            <a:r>
              <a:rPr lang="zh-CN" altLang="en-US" sz="2400" b="1" dirty="0">
                <a:latin typeface="华文楷体" panose="02010600040101010101" pitchFamily="2" charset="-122"/>
                <a:ea typeface="华文楷体" panose="02010600040101010101" pitchFamily="2" charset="-122"/>
              </a:rPr>
              <a:t>句型：</a:t>
            </a:r>
            <a:endParaRPr lang="zh-CN" altLang="zh-CN" sz="2400" dirty="0">
              <a:latin typeface="华文楷体" panose="02010600040101010101" pitchFamily="2" charset="-122"/>
              <a:ea typeface="华文楷体" panose="02010600040101010101" pitchFamily="2" charset="-122"/>
            </a:endParaRPr>
          </a:p>
          <a:p>
            <a:pPr marL="0" indent="0">
              <a:buNone/>
            </a:pPr>
            <a:r>
              <a:rPr lang="en-US" altLang="zh-CN" sz="2400" b="1" dirty="0">
                <a:latin typeface="华文楷体" panose="02010600040101010101" pitchFamily="2" charset="-122"/>
                <a:ea typeface="华文楷体" panose="02010600040101010101" pitchFamily="2" charset="-122"/>
              </a:rPr>
              <a:t>1. </a:t>
            </a:r>
            <a:r>
              <a:rPr lang="zh-CN" altLang="en-US" sz="2400" b="1" dirty="0">
                <a:latin typeface="华文楷体" panose="02010600040101010101" pitchFamily="2" charset="-122"/>
                <a:ea typeface="华文楷体" panose="02010600040101010101" pitchFamily="2" charset="-122"/>
              </a:rPr>
              <a:t>开头</a:t>
            </a:r>
            <a:r>
              <a:rPr lang="zh-CN" altLang="zh-CN" sz="2400" b="1" dirty="0">
                <a:latin typeface="华文楷体" panose="02010600040101010101" pitchFamily="2" charset="-122"/>
                <a:ea typeface="华文楷体" panose="02010600040101010101" pitchFamily="2" charset="-122"/>
              </a:rPr>
              <a:t>段</a:t>
            </a: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bar chart/ line chart/ pie chart/ table explicitly displays/ demonstrates/ covers the change/ fluctuation/ proportion/ ratio/ statistics of...</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of ... and...</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in/ during...</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（持续时间）</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from... to...</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（始终时间）</a:t>
            </a: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The bar chart/ line chart/ pie chart/ table explicitly displays/ demonstrates the striking contrast of...</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between... and...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（比较对象）</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from... to...</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（始终时间）</a:t>
            </a:r>
            <a:endParaRPr lang="zh-CN"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Reflected in the bar chart/ line chart/ pie chart/ table is the change/ fluctuation/ proportion of...</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from... to...</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（始终时间） </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between... and...</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 （比较对象）</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p>
          <a:p>
            <a:pPr algn="just"/>
            <a:endParaRPr lang="zh-CN" altLang="zh-CN" sz="2400"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13</a:t>
            </a:fld>
            <a:endParaRPr lang="zh-CN" altLang="en-US">
              <a:solidFill>
                <a:prstClr val="white"/>
              </a:solidFill>
            </a:endParaRPr>
          </a:p>
        </p:txBody>
      </p:sp>
    </p:spTree>
    <p:extLst>
      <p:ext uri="{BB962C8B-B14F-4D97-AF65-F5344CB8AC3E}">
        <p14:creationId xmlns:p14="http://schemas.microsoft.com/office/powerpoint/2010/main" val="35909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928355"/>
            <a:ext cx="11277600" cy="5649364"/>
          </a:xfrm>
        </p:spPr>
        <p:txBody>
          <a:bodyPr>
            <a:normAutofit fontScale="92500"/>
          </a:bodyPr>
          <a:lstStyle/>
          <a:p>
            <a:pPr marL="0" indent="0" algn="just">
              <a:buNone/>
            </a:pPr>
            <a:r>
              <a:rPr lang="zh-CN" altLang="en-US" b="1" dirty="0">
                <a:latin typeface="华文楷体" panose="02010600040101010101" pitchFamily="2" charset="-122"/>
                <a:ea typeface="华文楷体" panose="02010600040101010101" pitchFamily="2" charset="-122"/>
              </a:rPr>
              <a:t>主体段</a:t>
            </a:r>
            <a:r>
              <a:rPr lang="zh-CN" altLang="zh-CN" b="1" dirty="0">
                <a:latin typeface="华文楷体" panose="02010600040101010101" pitchFamily="2" charset="-122"/>
                <a:ea typeface="华文楷体" panose="02010600040101010101" pitchFamily="2" charset="-122"/>
              </a:rPr>
              <a:t>： </a:t>
            </a:r>
          </a:p>
          <a:p>
            <a:pPr marL="0" indent="0" algn="just">
              <a:buNone/>
            </a:pPr>
            <a:r>
              <a:rPr lang="zh-CN" altLang="zh-CN" dirty="0">
                <a:latin typeface="华文楷体" panose="02010600040101010101" pitchFamily="2" charset="-122"/>
                <a:ea typeface="华文楷体" panose="02010600040101010101" pitchFamily="2" charset="-122"/>
              </a:rPr>
              <a:t>先指出总体趋势（上升、下降、平稳），再挑出极值（最高、最低）描写。</a:t>
            </a:r>
          </a:p>
          <a:p>
            <a:pPr marL="0" indent="0" algn="just">
              <a:buNone/>
            </a:pPr>
            <a:r>
              <a:rPr lang="zh-CN" altLang="zh-CN" dirty="0">
                <a:latin typeface="华文楷体" panose="02010600040101010101" pitchFamily="2" charset="-122"/>
                <a:ea typeface="华文楷体" panose="02010600040101010101" pitchFamily="2" charset="-122"/>
              </a:rPr>
              <a:t>趋势：</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ascended/ descended steeply/ mildly/ steadily from…</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past...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years/ months witnessed the rapid/ mild/ steady increase/ decrease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from...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a:t>
            </a:r>
          </a:p>
          <a:p>
            <a:pPr algn="just"/>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remained stable/</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fluctuated drastically during this period of time.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past...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years/ months witnessed the relative stability/ the drastic fluctuation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a:t>
            </a: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4601-0A6B-4052-9431-2AA78478AFEF}" type="slidenum">
              <a:rPr kumimoji="0" lang="zh-CN" altLang="en-US" sz="1200" b="0" i="0" u="none" strike="noStrike" kern="1200" cap="none" spc="0" normalizeH="0" baseline="0" noProof="0" smtClean="0">
                <a:ln>
                  <a:noFill/>
                </a:ln>
                <a:solidFill>
                  <a:prstClr val="white"/>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8803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51034"/>
            <a:ext cx="11156731" cy="5670441"/>
          </a:xfrm>
        </p:spPr>
        <p:txBody>
          <a:bodyPr>
            <a:normAutofit fontScale="92500" lnSpcReduction="10000"/>
          </a:bodyPr>
          <a:lstStyle/>
          <a:p>
            <a:pPr marL="0" indent="0" algn="just">
              <a:buNone/>
            </a:pPr>
            <a:r>
              <a:rPr lang="zh-CN" altLang="en-US" b="1" dirty="0">
                <a:latin typeface="华文楷体" panose="02010600040101010101" pitchFamily="2" charset="-122"/>
                <a:ea typeface="华文楷体" panose="02010600040101010101" pitchFamily="2" charset="-122"/>
              </a:rPr>
              <a:t>如需表示两个或两个以上同时增加或减少：</a:t>
            </a:r>
            <a:endParaRPr lang="zh-CN" altLang="zh-CN" b="1"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ascended/ descended steeply/ mildly/ steadily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respectively from...</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and from...</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during this period of time.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past...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years/ months witnessed the rapid/ mild/ steady increase/ decrease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respectively </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from... </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 and from...</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（最终值</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a:p>
            <a:pPr marL="0" indent="0" algn="just">
              <a:buNone/>
            </a:pP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zh-CN" altLang="zh-CN" b="1" dirty="0">
                <a:latin typeface="Times New Roman" panose="02020603050405020304" pitchFamily="18" charset="0"/>
                <a:ea typeface="华文楷体" panose="02010600040101010101" pitchFamily="2" charset="-122"/>
                <a:cs typeface="Times New Roman" panose="02020603050405020304" pitchFamily="18" charset="0"/>
              </a:rPr>
              <a:t>如需表示具体增加或减少的比例：</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ascended/ descended steeply/ mildly/ steadily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by...%</a:t>
            </a:r>
            <a:r>
              <a:rPr lang="zh-CN" altLang="en-US" u="sng" dirty="0">
                <a:latin typeface="Times New Roman" panose="02020603050405020304" pitchFamily="18" charset="0"/>
                <a:ea typeface="华文楷体" panose="02010600040101010101" pitchFamily="2" charset="-122"/>
                <a:cs typeface="Times New Roman" panose="02020603050405020304" pitchFamily="18" charset="0"/>
              </a:rPr>
              <a:t>（增加或减少的百分比）</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from...to...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during this period of time.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u="sng" dirty="0">
                <a:latin typeface="Times New Roman" panose="02020603050405020304" pitchFamily="18" charset="0"/>
                <a:ea typeface="华文楷体" panose="02010600040101010101" pitchFamily="2" charset="-122"/>
                <a:cs typeface="Times New Roman" panose="02020603050405020304" pitchFamily="18" charset="0"/>
              </a:rPr>
              <a:t>doubled/ tripled/ quadrupled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from...</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during this period of time.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4601-0A6B-4052-9431-2AA78478AFEF}" type="slidenum">
              <a:rPr kumimoji="0" lang="zh-CN" altLang="en-US" sz="1200" b="0" i="0" u="none" strike="noStrike" kern="1200" cap="none" spc="0" normalizeH="0" baseline="0" noProof="0" smtClean="0">
                <a:ln>
                  <a:noFill/>
                </a:ln>
                <a:solidFill>
                  <a:prstClr val="white"/>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6997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93076"/>
            <a:ext cx="11167241" cy="5628399"/>
          </a:xfrm>
        </p:spPr>
        <p:txBody>
          <a:bodyPr>
            <a:normAutofit/>
          </a:bodyPr>
          <a:lstStyle/>
          <a:p>
            <a:pPr marL="0" indent="0">
              <a:buNone/>
            </a:pPr>
            <a:r>
              <a:rPr lang="zh-CN" altLang="zh-CN" sz="2600" b="1" dirty="0">
                <a:latin typeface="华文楷体" panose="02010600040101010101" pitchFamily="2" charset="-122"/>
                <a:ea typeface="华文楷体" panose="02010600040101010101" pitchFamily="2" charset="-122"/>
              </a:rPr>
              <a:t>对比：</a:t>
            </a:r>
          </a:p>
          <a:p>
            <a:pPr algn="just"/>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outran/ overtook/ surpassed/ exceeded…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（另一主题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in…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（时间）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by…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（超过的幅度）</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p>
          <a:p>
            <a:pPr algn="just"/>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ascended/ descended steeply/ mildly/ fluctuated drastically from...</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remained stable/ levelled off, while/ whereas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（另一主题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underwent/ experienced a rapid/ mild increase/ decrease/ relative stability/ drastic fluctuation from...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ascended/ descended steeply/ mildly/ fluctuated drastically from...</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remained stable during this period of time, which, on the contrary, witnessed the rapid/ mild increase/ decrease/ relative stability/ drastic fluctuation of...</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（另一主题</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from... </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（起始值）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to...</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（最终值）</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4601-0A6B-4052-9431-2AA78478AFEF}" type="slidenum">
              <a:rPr kumimoji="0" lang="zh-CN" altLang="en-US" sz="1200" b="0" i="0" u="none" strike="noStrike" kern="1200" cap="none" spc="0" normalizeH="0" baseline="0" noProof="0" smtClean="0">
                <a:ln>
                  <a:noFill/>
                </a:ln>
                <a:solidFill>
                  <a:prstClr val="white"/>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6094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43609"/>
            <a:ext cx="11320670" cy="5436704"/>
          </a:xfrm>
        </p:spPr>
        <p:txBody>
          <a:bodyPr>
            <a:normAutofit/>
          </a:bodyPr>
          <a:lstStyle/>
          <a:p>
            <a:pPr marL="0" indent="0" algn="just">
              <a:buNone/>
            </a:pPr>
            <a:r>
              <a:rPr lang="zh-CN" altLang="zh-CN" b="1" dirty="0">
                <a:latin typeface="Times New Roman" panose="02020603050405020304" pitchFamily="18" charset="0"/>
                <a:ea typeface="华文楷体" panose="02010600040101010101" pitchFamily="2" charset="-122"/>
                <a:cs typeface="Times New Roman" panose="02020603050405020304" pitchFamily="18" charset="0"/>
              </a:rPr>
              <a:t>极值：</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number/ percentage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rocketed to the highest point/ peak of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（最高值）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and stumbled to the bottom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（最低值）</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b="1" dirty="0">
              <a:latin typeface="华文楷体" panose="02010600040101010101" pitchFamily="2" charset="-122"/>
              <a:ea typeface="华文楷体" panose="02010600040101010101" pitchFamily="2" charset="-122"/>
            </a:endParaRPr>
          </a:p>
          <a:p>
            <a:pPr marL="0" indent="0">
              <a:buNone/>
            </a:pPr>
            <a:r>
              <a:rPr lang="zh-CN" altLang="zh-CN" b="1" dirty="0">
                <a:latin typeface="华文楷体" panose="02010600040101010101" pitchFamily="2" charset="-122"/>
                <a:ea typeface="华文楷体" panose="02010600040101010101" pitchFamily="2" charset="-122"/>
              </a:rPr>
              <a:t>转折点</a:t>
            </a:r>
            <a:r>
              <a:rPr lang="zh-CN" altLang="en-US" b="1" dirty="0">
                <a:latin typeface="华文楷体" panose="02010600040101010101" pitchFamily="2" charset="-122"/>
                <a:ea typeface="华文楷体" panose="02010600040101010101" pitchFamily="2" charset="-122"/>
              </a:rPr>
              <a:t>：</a:t>
            </a:r>
            <a:endParaRPr lang="zh-CN" altLang="zh-CN" b="1"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significant turning point occurred in...</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when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began to rise/ fall/ level off, reversing its general trend in the past... years/ months</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witnessed the significant turning point, at which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对象）</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began to rise/ fall/ level off, reversing its general trend in the past... years/ months</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（时间段）</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17</a:t>
            </a:fld>
            <a:endParaRPr lang="zh-CN" altLang="en-US">
              <a:solidFill>
                <a:prstClr val="white"/>
              </a:solidFill>
            </a:endParaRPr>
          </a:p>
        </p:txBody>
      </p:sp>
    </p:spTree>
    <p:extLst>
      <p:ext uri="{BB962C8B-B14F-4D97-AF65-F5344CB8AC3E}">
        <p14:creationId xmlns:p14="http://schemas.microsoft.com/office/powerpoint/2010/main" val="360318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23730"/>
            <a:ext cx="11320670" cy="5697745"/>
          </a:xfrm>
        </p:spPr>
        <p:txBody>
          <a:bodyPr>
            <a:normAutofit fontScale="92500" lnSpcReduction="10000"/>
          </a:bodyPr>
          <a:lstStyle/>
          <a:p>
            <a:pPr marL="0" indent="0">
              <a:buNone/>
            </a:pPr>
            <a:r>
              <a:rPr lang="zh-CN" altLang="en-US" b="1" dirty="0">
                <a:latin typeface="华文楷体" panose="02010600040101010101" pitchFamily="2" charset="-122"/>
                <a:ea typeface="华文楷体" panose="02010600040101010101" pitchFamily="2" charset="-122"/>
              </a:rPr>
              <a:t>百分比、排序：</a:t>
            </a:r>
            <a:endParaRPr lang="en-US" altLang="zh-CN" b="1" dirty="0">
              <a:latin typeface="华文楷体" panose="02010600040101010101" pitchFamily="2" charset="-122"/>
              <a:ea typeface="华文楷体" panose="02010600040101010101" pitchFamily="2" charset="-122"/>
            </a:endParaRPr>
          </a:p>
          <a:p>
            <a:pPr marL="0" indent="0">
              <a:buNone/>
            </a:pPr>
            <a:r>
              <a:rPr lang="zh-CN" altLang="zh-CN" dirty="0">
                <a:latin typeface="华文楷体" panose="02010600040101010101" pitchFamily="2" charset="-122"/>
                <a:ea typeface="华文楷体" panose="02010600040101010101" pitchFamily="2" charset="-122"/>
              </a:rPr>
              <a:t>先指出包含项目，再挑出极值（最高、最低）描写，如项目不多</a:t>
            </a:r>
            <a:r>
              <a:rPr lang="zh-CN" altLang="en-US" dirty="0">
                <a:latin typeface="华文楷体" panose="02010600040101010101" pitchFamily="2" charset="-122"/>
                <a:ea typeface="华文楷体" panose="02010600040101010101" pitchFamily="2" charset="-122"/>
              </a:rPr>
              <a:t>（五个以内）</a:t>
            </a:r>
            <a:r>
              <a:rPr lang="zh-CN" altLang="zh-CN" dirty="0">
                <a:latin typeface="华文楷体" panose="02010600040101010101" pitchFamily="2" charset="-122"/>
                <a:ea typeface="华文楷体" panose="02010600040101010101" pitchFamily="2" charset="-122"/>
              </a:rPr>
              <a:t>，也可按降序逐一描写</a:t>
            </a:r>
            <a:r>
              <a:rPr lang="zh-CN" altLang="en-US" dirty="0">
                <a:latin typeface="华文楷体" panose="02010600040101010101" pitchFamily="2" charset="-122"/>
                <a:ea typeface="华文楷体" panose="02010600040101010101" pitchFamily="2" charset="-122"/>
              </a:rPr>
              <a:t>（如项目太多，“其他”项可以忽略）</a:t>
            </a:r>
            <a:r>
              <a:rPr lang="zh-CN" altLang="zh-CN" dirty="0">
                <a:latin typeface="华文楷体" panose="02010600040101010101" pitchFamily="2" charset="-122"/>
                <a:ea typeface="华文楷体" panose="02010600040101010101" pitchFamily="2" charset="-122"/>
              </a:rPr>
              <a:t>。</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Among all the...</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（项目数量）</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items included in the survey,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outran the others/ took the lead, with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while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（最少项）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ranked the last/ lay at the bottom, making up only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Among all the...</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（项目数量）</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items included in the survey,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outran the others, with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（次多项）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came as the runner-up, which occupied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followed by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（第三多项）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and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（第四多项）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which accounted for ...%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and ...%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 </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respectively.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（最少项）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ranked the last, making up only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As is clearly indicated in the graph,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（最多项）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made up…</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topping the survey. What came next was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（次项）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which accounted for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Minor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（小项）</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included ...(...%), ...(...%) and other ...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（小项罗列</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百分比）</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18</a:t>
            </a:fld>
            <a:endParaRPr lang="zh-CN" altLang="en-US">
              <a:solidFill>
                <a:prstClr val="white"/>
              </a:solidFill>
            </a:endParaRPr>
          </a:p>
        </p:txBody>
      </p:sp>
    </p:spTree>
    <p:extLst>
      <p:ext uri="{BB962C8B-B14F-4D97-AF65-F5344CB8AC3E}">
        <p14:creationId xmlns:p14="http://schemas.microsoft.com/office/powerpoint/2010/main" val="11538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图表写作</a:t>
            </a:r>
          </a:p>
        </p:txBody>
      </p:sp>
      <p:sp>
        <p:nvSpPr>
          <p:cNvPr id="3" name="内容占位符 2"/>
          <p:cNvSpPr>
            <a:spLocks noGrp="1"/>
          </p:cNvSpPr>
          <p:nvPr>
            <p:ph idx="1"/>
          </p:nvPr>
        </p:nvSpPr>
        <p:spPr>
          <a:xfrm>
            <a:off x="457200" y="1023730"/>
            <a:ext cx="11320670" cy="5697745"/>
          </a:xfrm>
        </p:spPr>
        <p:txBody>
          <a:bodyPr>
            <a:normAutofit/>
          </a:bodyPr>
          <a:lstStyle/>
          <a:p>
            <a:pPr marL="0" indent="0">
              <a:buNone/>
            </a:pPr>
            <a:r>
              <a:rPr lang="zh-CN" altLang="en-US" b="1" dirty="0">
                <a:latin typeface="华文楷体" panose="02010600040101010101" pitchFamily="2" charset="-122"/>
                <a:ea typeface="华文楷体" panose="02010600040101010101" pitchFamily="2" charset="-122"/>
              </a:rPr>
              <a:t>主体段衔接手段</a:t>
            </a:r>
            <a:r>
              <a:rPr lang="zh-CN" altLang="zh-CN" b="1" dirty="0">
                <a:latin typeface="华文楷体" panose="02010600040101010101" pitchFamily="2" charset="-122"/>
                <a:ea typeface="华文楷体" panose="02010600040101010101" pitchFamily="2" charset="-122"/>
              </a:rPr>
              <a: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First, above all, first of all</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Then, furthermore, in addition, what’s more</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Finally, at last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arrests my attention most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is worth mentioning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most interesting part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19</a:t>
            </a:fld>
            <a:endParaRPr lang="zh-CN" altLang="en-US">
              <a:solidFill>
                <a:prstClr val="white"/>
              </a:solidFill>
            </a:endParaRPr>
          </a:p>
        </p:txBody>
      </p:sp>
    </p:spTree>
    <p:extLst>
      <p:ext uri="{BB962C8B-B14F-4D97-AF65-F5344CB8AC3E}">
        <p14:creationId xmlns:p14="http://schemas.microsoft.com/office/powerpoint/2010/main" val="19900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991" y="235916"/>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大纲要求</a:t>
            </a:r>
          </a:p>
        </p:txBody>
      </p:sp>
      <p:sp>
        <p:nvSpPr>
          <p:cNvPr id="3" name="内容占位符 2"/>
          <p:cNvSpPr>
            <a:spLocks noGrp="1"/>
          </p:cNvSpPr>
          <p:nvPr>
            <p:ph idx="1"/>
          </p:nvPr>
        </p:nvSpPr>
        <p:spPr>
          <a:xfrm>
            <a:off x="327991" y="1023730"/>
            <a:ext cx="11658600" cy="5697745"/>
          </a:xfrm>
        </p:spPr>
        <p:txBody>
          <a:bodyPr>
            <a:normAutofit fontScale="92500"/>
          </a:bodyPr>
          <a:lstStyle/>
          <a:p>
            <a:pPr marL="0" indent="0">
              <a:buNone/>
            </a:pPr>
            <a:r>
              <a:rPr lang="zh-CN" altLang="en-US" sz="2600" dirty="0">
                <a:latin typeface="华文楷体" panose="02010600040101010101" pitchFamily="2" charset="-122"/>
                <a:ea typeface="华文楷体" panose="02010600040101010101" pitchFamily="2" charset="-122"/>
              </a:rPr>
              <a:t>作文一 </a:t>
            </a:r>
          </a:p>
          <a:p>
            <a:pPr marL="0" indent="0">
              <a:buNone/>
            </a:pPr>
            <a:r>
              <a:rPr lang="zh-CN" altLang="en-US" sz="2600" dirty="0">
                <a:latin typeface="华文楷体" panose="02010600040101010101" pitchFamily="2" charset="-122"/>
                <a:ea typeface="华文楷体" panose="02010600040101010101" pitchFamily="2" charset="-122"/>
              </a:rPr>
              <a:t>题型要求：作文一中会给出一些视觉性的信息，如一个或多个互相关联的图表、图解或表格，考生需对这些信息或数据进行描述。需要运用学术写作的文体。</a:t>
            </a:r>
          </a:p>
          <a:p>
            <a:pPr marL="0" indent="0">
              <a:buNone/>
            </a:pPr>
            <a:r>
              <a:rPr lang="zh-CN" altLang="en-US" sz="2600" dirty="0">
                <a:latin typeface="华文楷体" panose="02010600040101010101" pitchFamily="2" charset="-122"/>
                <a:ea typeface="华文楷体" panose="02010600040101010101" pitchFamily="2" charset="-122"/>
              </a:rPr>
              <a:t>评分标准：作文一考察的是考生在图表或表格中选择最重要和最相关的信息（一些次要的信息则可忽略）、并对这些信息进行清晰描述的能力，考官将对考生组织这些信息的能力以及语言使用的准确性进行评分。字数至少达到</a:t>
            </a:r>
            <a:r>
              <a:rPr lang="en-US" altLang="zh-CN" sz="2600" dirty="0">
                <a:latin typeface="华文楷体" panose="02010600040101010101" pitchFamily="2" charset="-122"/>
                <a:ea typeface="华文楷体" panose="02010600040101010101" pitchFamily="2" charset="-122"/>
              </a:rPr>
              <a:t>150</a:t>
            </a:r>
            <a:r>
              <a:rPr lang="zh-CN" altLang="en-US" sz="2600" dirty="0">
                <a:latin typeface="华文楷体" panose="02010600040101010101" pitchFamily="2" charset="-122"/>
                <a:ea typeface="华文楷体" panose="02010600040101010101" pitchFamily="2" charset="-122"/>
              </a:rPr>
              <a:t>字，否则将会被扣分。</a:t>
            </a:r>
          </a:p>
          <a:p>
            <a:pPr marL="0" indent="0">
              <a:buNone/>
            </a:pPr>
            <a:endParaRPr lang="zh-CN" altLang="en-US" sz="2600" dirty="0">
              <a:latin typeface="华文楷体" panose="02010600040101010101" pitchFamily="2" charset="-122"/>
              <a:ea typeface="华文楷体" panose="02010600040101010101" pitchFamily="2" charset="-122"/>
            </a:endParaRPr>
          </a:p>
          <a:p>
            <a:pPr marL="0" indent="0">
              <a:buNone/>
            </a:pPr>
            <a:r>
              <a:rPr lang="zh-CN" altLang="en-US" sz="2600" dirty="0">
                <a:latin typeface="华文楷体" panose="02010600040101010101" pitchFamily="2" charset="-122"/>
                <a:ea typeface="华文楷体" panose="02010600040101010101" pitchFamily="2" charset="-122"/>
              </a:rPr>
              <a:t>考官将从以下方面对作文进行评分：</a:t>
            </a:r>
          </a:p>
          <a:p>
            <a:pPr marL="0" indent="0">
              <a:buNone/>
            </a:pPr>
            <a:r>
              <a:rPr lang="en-US" altLang="zh-CN" sz="2600" dirty="0">
                <a:latin typeface="华文楷体" panose="02010600040101010101" pitchFamily="2" charset="-122"/>
                <a:ea typeface="华文楷体" panose="02010600040101010101" pitchFamily="2" charset="-122"/>
              </a:rPr>
              <a:t>1</a:t>
            </a:r>
            <a:r>
              <a:rPr lang="zh-CN" altLang="en-US" sz="2600" dirty="0">
                <a:latin typeface="华文楷体" panose="02010600040101010101" pitchFamily="2" charset="-122"/>
                <a:ea typeface="华文楷体" panose="02010600040101010101" pitchFamily="2" charset="-122"/>
              </a:rPr>
              <a:t>、是否完成写作要求，能否有效地找到信息中关键的内容并对之进行描述和写作；</a:t>
            </a:r>
          </a:p>
          <a:p>
            <a:pPr marL="0" indent="0">
              <a:buNone/>
            </a:pPr>
            <a:r>
              <a:rPr lang="en-US" altLang="zh-CN" sz="2600" dirty="0">
                <a:latin typeface="华文楷体" panose="02010600040101010101" pitchFamily="2" charset="-122"/>
                <a:ea typeface="华文楷体" panose="02010600040101010101" pitchFamily="2" charset="-122"/>
              </a:rPr>
              <a:t>2</a:t>
            </a:r>
            <a:r>
              <a:rPr lang="zh-CN" altLang="en-US" sz="2600" dirty="0">
                <a:latin typeface="华文楷体" panose="02010600040101010101" pitchFamily="2" charset="-122"/>
                <a:ea typeface="华文楷体" panose="02010600040101010101" pitchFamily="2" charset="-122"/>
              </a:rPr>
              <a:t>、连贯性和结构层次，能否将信息和要点进行组织，信息和要点之间的联系是否清晰；</a:t>
            </a:r>
          </a:p>
          <a:p>
            <a:pPr marL="0" indent="0">
              <a:buNone/>
            </a:pPr>
            <a:r>
              <a:rPr lang="en-US" altLang="zh-CN" sz="2600" dirty="0">
                <a:latin typeface="华文楷体" panose="02010600040101010101" pitchFamily="2" charset="-122"/>
                <a:ea typeface="华文楷体" panose="02010600040101010101" pitchFamily="2" charset="-122"/>
              </a:rPr>
              <a:t>3</a:t>
            </a:r>
            <a:r>
              <a:rPr lang="zh-CN" altLang="en-US" sz="2600" dirty="0">
                <a:latin typeface="华文楷体" panose="02010600040101010101" pitchFamily="2" charset="-122"/>
                <a:ea typeface="华文楷体" panose="02010600040101010101" pitchFamily="2" charset="-122"/>
              </a:rPr>
              <a:t>、词汇来源是否广泛、准确且适合这一部分写作的要求；</a:t>
            </a:r>
          </a:p>
          <a:p>
            <a:pPr marL="0" indent="0">
              <a:buNone/>
            </a:pPr>
            <a:r>
              <a:rPr lang="en-US" altLang="zh-CN" sz="2600" dirty="0">
                <a:latin typeface="华文楷体" panose="02010600040101010101" pitchFamily="2" charset="-122"/>
                <a:ea typeface="华文楷体" panose="02010600040101010101" pitchFamily="2" charset="-122"/>
              </a:rPr>
              <a:t>4</a:t>
            </a:r>
            <a:r>
              <a:rPr lang="zh-CN" altLang="en-US" sz="2600" dirty="0">
                <a:latin typeface="华文楷体" panose="02010600040101010101" pitchFamily="2" charset="-122"/>
                <a:ea typeface="华文楷体" panose="02010600040101010101" pitchFamily="2" charset="-122"/>
              </a:rPr>
              <a:t>、语法结构是否多样、准确且适合这一部分写作的要求。</a:t>
            </a: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a:t>
            </a:fld>
            <a:endParaRPr lang="zh-CN" altLang="en-US">
              <a:solidFill>
                <a:prstClr val="white"/>
              </a:solidFill>
            </a:endParaRPr>
          </a:p>
        </p:txBody>
      </p:sp>
    </p:spTree>
    <p:extLst>
      <p:ext uri="{BB962C8B-B14F-4D97-AF65-F5344CB8AC3E}">
        <p14:creationId xmlns:p14="http://schemas.microsoft.com/office/powerpoint/2010/main" val="4391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81534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182757"/>
            <a:ext cx="11320670" cy="5538718"/>
          </a:xfrm>
        </p:spPr>
        <p:txBody>
          <a:bodyPr>
            <a:normAutofit/>
          </a:bodyPr>
          <a:lstStyle/>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结尾段：</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 sum up, the major difference lies in…While…, …</a:t>
            </a: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514350" indent="-514350" algn="just">
              <a:buFont typeface="+mj-lt"/>
              <a:buAutoNum type="arabicPeriod"/>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20</a:t>
            </a:fld>
            <a:endParaRPr lang="zh-CN" altLang="en-US">
              <a:solidFill>
                <a:prstClr val="white"/>
              </a:solidFill>
            </a:endParaRPr>
          </a:p>
        </p:txBody>
      </p:sp>
    </p:spTree>
    <p:extLst>
      <p:ext uri="{BB962C8B-B14F-4D97-AF65-F5344CB8AC3E}">
        <p14:creationId xmlns:p14="http://schemas.microsoft.com/office/powerpoint/2010/main" val="35096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21</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928354"/>
            <a:ext cx="11151704" cy="5929646"/>
          </a:xfrm>
        </p:spPr>
        <p:txBody>
          <a:bodyPr>
            <a:normAutofit/>
          </a:bodyPr>
          <a:lstStyle/>
          <a:p>
            <a:pPr marL="0" indent="0" algn="jus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graph</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shows</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average</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carbon</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dioxide</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a:t>
            </a:r>
            <a:r>
              <a:rPr lang="en-US" altLang="zh-CN" sz="2400" baseline="-25000" dirty="0">
                <a:effectLst/>
                <a:latin typeface="Times New Roman" panose="02020603050405020304" pitchFamily="18" charset="0"/>
                <a:ea typeface="Times New Roman" panose="02020603050405020304" pitchFamily="18" charset="0"/>
              </a:rPr>
              <a:t>2</a:t>
            </a:r>
            <a:r>
              <a:rPr lang="en-US" altLang="zh-CN" sz="2400" dirty="0">
                <a:effectLst/>
                <a:latin typeface="Times New Roman" panose="02020603050405020304" pitchFamily="18" charset="0"/>
                <a:ea typeface="Times New Roman" panose="02020603050405020304" pitchFamily="18" charset="0"/>
              </a:rPr>
              <a:t>)</a:t>
            </a:r>
            <a:r>
              <a:rPr lang="en-US" altLang="zh-CN" sz="2400" spc="1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emissions</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per</a:t>
            </a:r>
            <a:r>
              <a:rPr lang="en-US" altLang="zh-CN" sz="2400" spc="1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person</a:t>
            </a:r>
            <a:r>
              <a:rPr lang="en-US" altLang="zh-CN" sz="2400" spc="41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41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United</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Kingdom,</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Sweden,</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Italy</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Portugal</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between</a:t>
            </a:r>
            <a:r>
              <a:rPr lang="en-US" altLang="zh-CN" sz="2400" spc="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1967</a:t>
            </a:r>
            <a:r>
              <a:rPr lang="en-US" altLang="zh-CN" sz="2400" spc="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2007.</a:t>
            </a:r>
            <a:endParaRPr lang="zh-CN" altLang="zh-CN" sz="2400" dirty="0">
              <a:effectLst/>
              <a:latin typeface="Times New Roman" panose="02020603050405020304" pitchFamily="18" charset="0"/>
              <a:ea typeface="Times New Roman" panose="02020603050405020304" pitchFamily="18" charset="0"/>
            </a:endParaRPr>
          </a:p>
          <a:p>
            <a:pPr marL="0" indent="0" algn="just">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8C20E2D9-73DE-B6AE-3DF8-93C7EE6F332F}"/>
              </a:ext>
            </a:extLst>
          </p:cNvPr>
          <p:cNvPicPr>
            <a:picLocks noChangeAspect="1"/>
          </p:cNvPicPr>
          <p:nvPr/>
        </p:nvPicPr>
        <p:blipFill>
          <a:blip r:embed="rId2"/>
          <a:stretch>
            <a:fillRect/>
          </a:stretch>
        </p:blipFill>
        <p:spPr>
          <a:xfrm>
            <a:off x="4382357" y="2499054"/>
            <a:ext cx="6285186" cy="3857296"/>
          </a:xfrm>
          <a:prstGeom prst="rect">
            <a:avLst/>
          </a:prstGeom>
        </p:spPr>
      </p:pic>
    </p:spTree>
    <p:extLst>
      <p:ext uri="{BB962C8B-B14F-4D97-AF65-F5344CB8AC3E}">
        <p14:creationId xmlns:p14="http://schemas.microsoft.com/office/powerpoint/2010/main" val="6896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22</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103242"/>
            <a:ext cx="11151704" cy="5474476"/>
          </a:xfrm>
        </p:spPr>
        <p:txBody>
          <a:bodyPr>
            <a:noAutofit/>
          </a:bodyPr>
          <a:lstStyle/>
          <a:p>
            <a:pPr marL="0" indent="0" algn="just">
              <a:buNone/>
            </a:pPr>
            <a:r>
              <a:rPr lang="en-US" altLang="zh-CN" sz="2600" dirty="0">
                <a:latin typeface="Times New Roman" panose="02020603050405020304" pitchFamily="18" charset="0"/>
              </a:rPr>
              <a:t>Reflected in the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bar</a:t>
            </a:r>
            <a:r>
              <a:rPr lang="en-US" altLang="zh-CN" sz="2600" dirty="0">
                <a:latin typeface="Times New Roman" panose="02020603050405020304" pitchFamily="18" charset="0"/>
              </a:rPr>
              <a:t> chart is the change of average carbon dioxide (CO</a:t>
            </a:r>
            <a:r>
              <a:rPr lang="en-US" altLang="zh-CN" sz="2600" baseline="-25000" dirty="0">
                <a:latin typeface="Times New Roman" panose="02020603050405020304" pitchFamily="18" charset="0"/>
              </a:rPr>
              <a:t>2</a:t>
            </a:r>
            <a:r>
              <a:rPr lang="en-US" altLang="zh-CN" sz="2600" dirty="0">
                <a:latin typeface="Times New Roman" panose="02020603050405020304" pitchFamily="18" charset="0"/>
              </a:rPr>
              <a:t>) emissions per person in four European countries, namely, the United Kingdom, Sweden, Italy and Portugal from 1967 to 2007.</a:t>
            </a:r>
          </a:p>
          <a:p>
            <a:pPr marL="0" indent="0" algn="just">
              <a:buNone/>
            </a:pP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It is clearly indicated that the carbon emissions in Italy and Portugal ascended drastically from 4.2 metric </a:t>
            </a:r>
            <a:r>
              <a:rPr lang="en-US" altLang="zh-CN" sz="26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to 7.8 and from 1.4 to 5.6 respectively, while those in UK and Sweden</a:t>
            </a:r>
            <a:r>
              <a:rPr lang="zh-CN" altLang="en-US" sz="2600" dirty="0">
                <a:latin typeface="Times New Roman" panose="02020603050405020304" pitchFamily="18" charset="0"/>
                <a:ea typeface="华文楷体" panose="02010600040101010101" pitchFamily="2" charset="-122"/>
                <a:cs typeface="Times New Roman" panose="02020603050405020304" pitchFamily="18" charset="0"/>
              </a:rPr>
              <a:t>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underwent a steady decrease from 10.6 metric </a:t>
            </a:r>
            <a:r>
              <a:rPr lang="en-US" altLang="zh-CN" sz="26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to 8.4 and from 8.4 to 5.6 respectively. What is worth mentioning is Sweden, whose production of </a:t>
            </a:r>
            <a:r>
              <a:rPr lang="en-US" altLang="zh-CN" sz="2600" dirty="0">
                <a:latin typeface="Times New Roman" panose="02020603050405020304" pitchFamily="18" charset="0"/>
              </a:rPr>
              <a:t>CO</a:t>
            </a:r>
            <a:r>
              <a:rPr lang="en-US" altLang="zh-CN" sz="2600" baseline="-25000" dirty="0">
                <a:latin typeface="Times New Roman" panose="02020603050405020304" pitchFamily="18" charset="0"/>
              </a:rPr>
              <a:t>2</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rocketed to the peak of 10.2 metric </a:t>
            </a:r>
            <a:r>
              <a:rPr lang="en-US" altLang="zh-CN" sz="2600" dirty="0" err="1">
                <a:latin typeface="Times New Roman" panose="02020603050405020304" pitchFamily="18" charset="0"/>
                <a:ea typeface="华文楷体" panose="02010600040101010101" pitchFamily="2" charset="-122"/>
                <a:cs typeface="Times New Roman" panose="02020603050405020304" pitchFamily="18" charset="0"/>
              </a:rPr>
              <a:t>tonnes</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 in 1977 and stumbled to the bottom of 5.6  in 2007. The significant turning point occurred in 1977, when that number began to fall, reversing its general trend in the past decade. </a:t>
            </a:r>
            <a:endParaRPr lang="zh-CN"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although all the four countries are developed ones in Europe, they differ greatly in average carbon dioxide emissions per person. (157 words)</a:t>
            </a:r>
            <a:endParaRPr lang="zh-CN" altLang="zh-CN"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78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23</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70"/>
            <a:ext cx="11151704" cy="5322680"/>
          </a:xfrm>
        </p:spPr>
        <p:txBody>
          <a:bodyPr>
            <a:normAutofit/>
          </a:bodyPr>
          <a:lstStyle/>
          <a:p>
            <a:pPr marL="0" indent="0" algn="just">
              <a:lnSpc>
                <a:spcPct val="100000"/>
              </a:lnSpc>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bar</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chart</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shows</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percentage</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Australian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men</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women</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different</a:t>
            </a:r>
            <a:r>
              <a:rPr lang="en-US" altLang="zh-CN" sz="2400" spc="1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age</a:t>
            </a:r>
            <a:r>
              <a:rPr lang="en-US" altLang="zh-CN" sz="2400" spc="-24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groups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who</a:t>
            </a:r>
            <a:r>
              <a:rPr lang="en-US" altLang="zh-CN" sz="2400" spc="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did</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regular</a:t>
            </a:r>
            <a:r>
              <a:rPr lang="en-US" altLang="zh-CN" sz="2400" spc="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physical</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activity</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2010.</a:t>
            </a:r>
            <a:endParaRPr lang="zh-CN" altLang="zh-CN"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endParaRPr lang="zh-CN" altLang="en-US" sz="48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C812962F-5852-8C4A-2532-EA3F025C097C}"/>
              </a:ext>
            </a:extLst>
          </p:cNvPr>
          <p:cNvPicPr>
            <a:picLocks noChangeAspect="1"/>
          </p:cNvPicPr>
          <p:nvPr/>
        </p:nvPicPr>
        <p:blipFill>
          <a:blip r:embed="rId2"/>
          <a:stretch>
            <a:fillRect/>
          </a:stretch>
        </p:blipFill>
        <p:spPr>
          <a:xfrm>
            <a:off x="4393094" y="2504661"/>
            <a:ext cx="4750905" cy="4216814"/>
          </a:xfrm>
          <a:prstGeom prst="rect">
            <a:avLst/>
          </a:prstGeom>
        </p:spPr>
      </p:pic>
    </p:spTree>
    <p:extLst>
      <p:ext uri="{BB962C8B-B14F-4D97-AF65-F5344CB8AC3E}">
        <p14:creationId xmlns:p14="http://schemas.microsoft.com/office/powerpoint/2010/main" val="18384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24</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69"/>
            <a:ext cx="11151704" cy="5687805"/>
          </a:xfrm>
        </p:spPr>
        <p:txBody>
          <a:bodyPr>
            <a:normAutofit/>
          </a:bodyPr>
          <a:lstStyle/>
          <a:p>
            <a:pPr marL="0" indent="0" algn="just">
              <a:buNone/>
            </a:pPr>
            <a:r>
              <a:rPr lang="en-US" altLang="zh-CN" sz="2600" b="0" i="0" dirty="0">
                <a:effectLst/>
                <a:latin typeface="Times New Roman" panose="02020603050405020304" pitchFamily="18" charset="0"/>
                <a:cs typeface="Times New Roman" panose="02020603050405020304" pitchFamily="18" charset="0"/>
              </a:rPr>
              <a:t>The following bar graph illustrates the proportions of Australian population in both genders who did exercises regularly in 2010.</a:t>
            </a:r>
          </a:p>
          <a:p>
            <a:pPr marL="0" indent="0" algn="just">
              <a:buNone/>
            </a:pPr>
            <a:r>
              <a:rPr lang="en-US" altLang="zh-CN" sz="2600" b="0" i="0" dirty="0">
                <a:effectLst/>
                <a:latin typeface="Times New Roman" panose="02020603050405020304" pitchFamily="18" charset="0"/>
                <a:cs typeface="Times New Roman" panose="02020603050405020304" pitchFamily="18" charset="0"/>
              </a:rPr>
              <a:t>Overall, females outran males in almost all age groups except for that of 15 to 24. For women, the figure </a:t>
            </a: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rocketed to the peak of 53.3% between 45 and 54 and stumbled to the bottom of 47.1 between 65 and over, while for men, the highest point appeared between 15 and 24 with 52.8% and the lowest between 35 and 44 with only 39.5%. Furthermore, females overtook males most by 13% between 35 and 44 and least by 0.4% between 65 and over. One thing that can’t be ignored is the beginning age group of 15 to 24, in which boys surpassed girls, the only exceptional case among all the age groups listed in the chart. </a:t>
            </a:r>
          </a:p>
          <a:p>
            <a:pPr marL="0" indent="0" algn="just">
              <a:buNone/>
            </a:pPr>
            <a:r>
              <a:rPr lang="en-US" altLang="zh-CN" sz="2600"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men’s physical activities started high in their juvenile period, dropped in their youth and middle age, and finally rose slightly in their senile time, while </a:t>
            </a:r>
            <a:r>
              <a:rPr lang="en-US" altLang="zh-CN" sz="2600" dirty="0">
                <a:latin typeface="Times New Roman" panose="02020603050405020304" pitchFamily="18" charset="0"/>
                <a:cs typeface="Times New Roman" panose="02020603050405020304" pitchFamily="18" charset="0"/>
              </a:rPr>
              <a:t>women experienced a reverse trend. </a:t>
            </a:r>
          </a:p>
          <a:p>
            <a:pPr marL="0" indent="0" algn="just">
              <a:buNone/>
            </a:pPr>
            <a:r>
              <a:rPr lang="en-US" altLang="zh-CN" sz="2600" dirty="0">
                <a:latin typeface="Times New Roman" panose="02020603050405020304" pitchFamily="18" charset="0"/>
                <a:cs typeface="Times New Roman" panose="02020603050405020304" pitchFamily="18" charset="0"/>
              </a:rPr>
              <a:t>(171 words)</a:t>
            </a:r>
            <a:endParaRPr lang="en-US" altLang="zh-CN" sz="2600"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1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70"/>
            <a:ext cx="11151704" cy="5322680"/>
          </a:xfrm>
        </p:spPr>
        <p:txBody>
          <a:bodyPr>
            <a:normAutofit/>
          </a:bodyPr>
          <a:lstStyle/>
          <a:p>
            <a:pPr marL="0" marR="359410" indent="0" algn="just">
              <a:lnSpc>
                <a:spcPct val="100000"/>
              </a:lnSpc>
              <a:spcBef>
                <a:spcPts val="895"/>
              </a:spcBef>
              <a:spcAft>
                <a:spcPts val="0"/>
              </a:spcAf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charts</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give</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on</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ages</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populations</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Yemen</a:t>
            </a:r>
            <a:r>
              <a:rPr lang="en-US" altLang="zh-CN" sz="2400" spc="19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Italy</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2000</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projections</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for</a:t>
            </a:r>
            <a:r>
              <a:rPr lang="en-US" altLang="zh-CN" sz="2400" spc="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2050.</a:t>
            </a:r>
            <a:endParaRPr lang="zh-CN" altLang="zh-CN"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altLang="zh-CN" sz="2400" dirty="0" err="1">
                <a:effectLst/>
                <a:latin typeface="Times New Roman" panose="02020603050405020304" pitchFamily="18" charset="0"/>
                <a:ea typeface="Times New Roman" panose="02020603050405020304" pitchFamily="18" charset="0"/>
              </a:rPr>
              <a:t>Summarise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endParaRPr lang="en-US" altLang="zh-CN" sz="3200" b="0" i="0" dirty="0">
              <a:effectLst/>
              <a:latin typeface="Times New Roman" panose="02020603050405020304" pitchFamily="18" charset="0"/>
              <a:cs typeface="Times New Roman" panose="02020603050405020304" pitchFamily="18" charset="0"/>
            </a:endParaRPr>
          </a:p>
        </p:txBody>
      </p:sp>
      <p:pic>
        <p:nvPicPr>
          <p:cNvPr id="3" name="image11.png">
            <a:extLst>
              <a:ext uri="{FF2B5EF4-FFF2-40B4-BE49-F238E27FC236}">
                <a16:creationId xmlns:a16="http://schemas.microsoft.com/office/drawing/2014/main" id="{9AB238A8-488B-CA66-67C9-C07493D60722}"/>
              </a:ext>
            </a:extLst>
          </p:cNvPr>
          <p:cNvPicPr>
            <a:picLocks noChangeAspect="1"/>
          </p:cNvPicPr>
          <p:nvPr/>
        </p:nvPicPr>
        <p:blipFill>
          <a:blip r:embed="rId2" cstate="print"/>
          <a:stretch>
            <a:fillRect/>
          </a:stretch>
        </p:blipFill>
        <p:spPr>
          <a:xfrm>
            <a:off x="5049078" y="2454965"/>
            <a:ext cx="4273826" cy="4236189"/>
          </a:xfrm>
          <a:prstGeom prst="rect">
            <a:avLst/>
          </a:prstGeom>
        </p:spPr>
      </p:pic>
    </p:spTree>
    <p:extLst>
      <p:ext uri="{BB962C8B-B14F-4D97-AF65-F5344CB8AC3E}">
        <p14:creationId xmlns:p14="http://schemas.microsoft.com/office/powerpoint/2010/main" val="38576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26</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33670"/>
            <a:ext cx="11151704" cy="5322680"/>
          </a:xfrm>
        </p:spPr>
        <p:txBody>
          <a:bodyPr>
            <a:normAutofit/>
          </a:bodyPr>
          <a:lstStyle/>
          <a:p>
            <a:pPr marL="0" marR="143510" indent="0" algn="just">
              <a:lnSpc>
                <a:spcPct val="100000"/>
              </a:lnSpc>
              <a:spcAft>
                <a:spcPts val="0"/>
              </a:spcAf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table</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gives</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on</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consumer</a:t>
            </a:r>
            <a:r>
              <a:rPr lang="en-US" altLang="zh-CN" sz="2400" spc="2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spending</a:t>
            </a:r>
            <a:r>
              <a:rPr lang="en-US" altLang="zh-CN" sz="2400" spc="2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on</a:t>
            </a:r>
            <a:r>
              <a:rPr lang="en-US" altLang="zh-CN" sz="2400" spc="2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different</a:t>
            </a:r>
            <a:r>
              <a:rPr lang="en-US" altLang="zh-CN" sz="2400" spc="2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items</a:t>
            </a:r>
            <a:r>
              <a:rPr lang="en-US" altLang="zh-CN" sz="2400" spc="2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2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five</a:t>
            </a:r>
            <a:r>
              <a:rPr lang="en-US" altLang="zh-CN" sz="2400" spc="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different</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countries</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2002.</a:t>
            </a:r>
            <a:endParaRPr lang="zh-CN" altLang="zh-CN" sz="2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US" altLang="zh-CN" sz="2400" dirty="0" err="1">
                <a:effectLst/>
                <a:latin typeface="Times New Roman" panose="02020603050405020304" pitchFamily="18" charset="0"/>
                <a:ea typeface="Times New Roman" panose="02020603050405020304" pitchFamily="18" charset="0"/>
              </a:rPr>
              <a:t>Summarise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9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endParaRPr lang="en-US" altLang="zh-CN" sz="3200" b="0" i="0" dirty="0">
              <a:effectLst/>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42EC7823-0B78-4010-4781-155A89106075}"/>
              </a:ext>
            </a:extLst>
          </p:cNvPr>
          <p:cNvPicPr>
            <a:picLocks noChangeAspect="1"/>
          </p:cNvPicPr>
          <p:nvPr/>
        </p:nvPicPr>
        <p:blipFill>
          <a:blip r:embed="rId2"/>
          <a:stretch>
            <a:fillRect/>
          </a:stretch>
        </p:blipFill>
        <p:spPr>
          <a:xfrm>
            <a:off x="4273899" y="2530166"/>
            <a:ext cx="6748597" cy="3592337"/>
          </a:xfrm>
          <a:prstGeom prst="rect">
            <a:avLst/>
          </a:prstGeom>
        </p:spPr>
      </p:pic>
    </p:spTree>
    <p:extLst>
      <p:ext uri="{BB962C8B-B14F-4D97-AF65-F5344CB8AC3E}">
        <p14:creationId xmlns:p14="http://schemas.microsoft.com/office/powerpoint/2010/main" val="42369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地图构思</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27</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三段论：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、开头段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地图</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内容进行简单概括</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、主体段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地图</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细节进行详细说明</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、结尾段</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对地图进行简单总结</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642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地图构思</a:t>
            </a:r>
          </a:p>
        </p:txBody>
      </p:sp>
      <p:sp>
        <p:nvSpPr>
          <p:cNvPr id="3" name="内容占位符 2"/>
          <p:cNvSpPr>
            <a:spLocks noGrp="1"/>
          </p:cNvSpPr>
          <p:nvPr>
            <p:ph idx="1"/>
          </p:nvPr>
        </p:nvSpPr>
        <p:spPr>
          <a:xfrm>
            <a:off x="457200" y="1196711"/>
            <a:ext cx="11320670" cy="5524764"/>
          </a:xfrm>
        </p:spPr>
        <p:txBody>
          <a:bodyPr>
            <a:normAutofit/>
          </a:bodyPr>
          <a:lstStyle/>
          <a:p>
            <a:pPr marL="0" lvl="0" indent="0">
              <a:buNone/>
            </a:pPr>
            <a:r>
              <a:rPr lang="zh-CN" altLang="en-US" b="1" u="sng" dirty="0">
                <a:latin typeface="华文楷体" panose="02010600040101010101" pitchFamily="2" charset="-122"/>
                <a:ea typeface="华文楷体" panose="02010600040101010101" pitchFamily="2" charset="-122"/>
              </a:rPr>
              <a:t>开头段</a:t>
            </a:r>
            <a:r>
              <a:rPr lang="zh-CN" altLang="zh-CN" b="1" u="sng" dirty="0">
                <a:latin typeface="华文楷体" panose="02010600040101010101" pitchFamily="2" charset="-122"/>
                <a:ea typeface="华文楷体" panose="02010600040101010101" pitchFamily="2" charset="-122"/>
              </a:rPr>
              <a:t>：概括</a:t>
            </a:r>
            <a:r>
              <a:rPr lang="zh-CN" altLang="en-US" b="1" u="sng" dirty="0">
                <a:latin typeface="华文楷体" panose="02010600040101010101" pitchFamily="2" charset="-122"/>
                <a:ea typeface="华文楷体" panose="02010600040101010101" pitchFamily="2" charset="-122"/>
              </a:rPr>
              <a:t>地图</a:t>
            </a:r>
            <a:r>
              <a:rPr lang="zh-CN" altLang="zh-CN" b="1" u="sng" dirty="0">
                <a:latin typeface="华文楷体" panose="02010600040101010101" pitchFamily="2" charset="-122"/>
                <a:ea typeface="华文楷体" panose="02010600040101010101" pitchFamily="2" charset="-122"/>
              </a:rPr>
              <a:t>主题</a:t>
            </a:r>
          </a:p>
          <a:p>
            <a:r>
              <a:rPr lang="zh-CN" altLang="en-US" dirty="0">
                <a:latin typeface="华文楷体" panose="02010600040101010101" pitchFamily="2" charset="-122"/>
                <a:ea typeface="华文楷体" panose="02010600040101010101" pitchFamily="2" charset="-122"/>
              </a:rPr>
              <a:t>体现表头内容</a:t>
            </a:r>
            <a:r>
              <a:rPr lang="zh-CN" altLang="zh-CN" dirty="0">
                <a:latin typeface="华文楷体" panose="02010600040101010101" pitchFamily="2" charset="-122"/>
                <a:ea typeface="华文楷体" panose="02010600040101010101" pitchFamily="2" charset="-122"/>
              </a:rPr>
              <a:t>。</a:t>
            </a:r>
          </a:p>
          <a:p>
            <a:pPr marL="0" indent="0">
              <a:buNone/>
            </a:pPr>
            <a:r>
              <a:rPr lang="zh-CN" altLang="en-US" b="1" u="sng" dirty="0">
                <a:latin typeface="华文楷体" panose="02010600040101010101" pitchFamily="2" charset="-122"/>
                <a:ea typeface="华文楷体" panose="02010600040101010101" pitchFamily="2" charset="-122"/>
              </a:rPr>
              <a:t>主体段</a:t>
            </a:r>
            <a:r>
              <a:rPr lang="zh-CN" altLang="zh-CN" b="1" u="sng" dirty="0">
                <a:latin typeface="华文楷体" panose="02010600040101010101" pitchFamily="2" charset="-122"/>
                <a:ea typeface="华文楷体" panose="02010600040101010101" pitchFamily="2" charset="-122"/>
              </a:rPr>
              <a:t>：</a:t>
            </a:r>
            <a:r>
              <a:rPr lang="zh-CN" altLang="en-US" b="1" u="sng" dirty="0">
                <a:latin typeface="华文楷体" panose="02010600040101010101" pitchFamily="2" charset="-122"/>
                <a:ea typeface="华文楷体" panose="02010600040101010101" pitchFamily="2" charset="-122"/>
              </a:rPr>
              <a:t>描述图表细节</a:t>
            </a:r>
            <a:endParaRPr lang="zh-CN" altLang="zh-CN" b="1" u="sng"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概括总体特点</a:t>
            </a:r>
            <a:endParaRPr lang="en-US" altLang="zh-CN"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描述异同</a:t>
            </a:r>
            <a:endParaRPr lang="en-US" altLang="zh-CN" dirty="0">
              <a:latin typeface="华文楷体" panose="02010600040101010101" pitchFamily="2" charset="-122"/>
              <a:ea typeface="华文楷体" panose="02010600040101010101" pitchFamily="2" charset="-122"/>
            </a:endParaRPr>
          </a:p>
          <a:p>
            <a:pPr marL="0" indent="0">
              <a:buNone/>
            </a:pPr>
            <a:r>
              <a:rPr lang="zh-CN" altLang="en-US" b="1" u="sng" dirty="0">
                <a:latin typeface="华文楷体" panose="02010600040101010101" pitchFamily="2" charset="-122"/>
                <a:ea typeface="华文楷体" panose="02010600040101010101" pitchFamily="2" charset="-122"/>
              </a:rPr>
              <a:t>结尾段：总结评论图表</a:t>
            </a:r>
            <a:endParaRPr lang="en-US" altLang="zh-CN" b="1" u="sng"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总结</a:t>
            </a:r>
            <a:endParaRPr lang="zh-CN" altLang="zh-CN" dirty="0">
              <a:latin typeface="华文楷体" panose="02010600040101010101" pitchFamily="2" charset="-122"/>
              <a:ea typeface="华文楷体" panose="02010600040101010101" pitchFamily="2" charset="-122"/>
            </a:endParaRPr>
          </a:p>
          <a:p>
            <a:pPr marL="0" indent="0">
              <a:buNone/>
            </a:pPr>
            <a:endParaRPr lang="en-US"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28</a:t>
            </a:fld>
            <a:endParaRPr lang="zh-CN" altLang="en-US">
              <a:solidFill>
                <a:prstClr val="white"/>
              </a:solidFill>
            </a:endParaRPr>
          </a:p>
        </p:txBody>
      </p:sp>
    </p:spTree>
    <p:extLst>
      <p:ext uri="{BB962C8B-B14F-4D97-AF65-F5344CB8AC3E}">
        <p14:creationId xmlns:p14="http://schemas.microsoft.com/office/powerpoint/2010/main" val="37764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zh-CN" altLang="zh-CN" b="1" dirty="0">
                <a:latin typeface="华文楷体" panose="02010600040101010101" pitchFamily="2" charset="-122"/>
                <a:ea typeface="华文楷体" panose="02010600040101010101" pitchFamily="2" charset="-122"/>
              </a:rPr>
              <a:t>写作</a:t>
            </a:r>
            <a:r>
              <a:rPr lang="zh-CN" altLang="en-US" b="1" dirty="0">
                <a:latin typeface="华文楷体" panose="02010600040101010101" pitchFamily="2" charset="-122"/>
                <a:ea typeface="华文楷体" panose="02010600040101010101" pitchFamily="2" charset="-122"/>
              </a:rPr>
              <a:t>句型：</a:t>
            </a:r>
            <a:endParaRPr lang="zh-CN" altLang="zh-CN" dirty="0">
              <a:latin typeface="华文楷体" panose="02010600040101010101" pitchFamily="2" charset="-122"/>
              <a:ea typeface="华文楷体" panose="02010600040101010101" pitchFamily="2" charset="-122"/>
            </a:endParaRPr>
          </a:p>
          <a:p>
            <a:pPr marL="0" indent="0">
              <a:buNone/>
            </a:pPr>
            <a:r>
              <a:rPr lang="en-US" altLang="zh-CN" b="1" dirty="0">
                <a:latin typeface="华文楷体" panose="02010600040101010101" pitchFamily="2" charset="-122"/>
                <a:ea typeface="华文楷体" panose="02010600040101010101" pitchFamily="2" charset="-122"/>
              </a:rPr>
              <a:t>1. </a:t>
            </a:r>
            <a:r>
              <a:rPr lang="zh-CN" altLang="en-US" b="1" dirty="0">
                <a:latin typeface="华文楷体" panose="02010600040101010101" pitchFamily="2" charset="-122"/>
                <a:ea typeface="华文楷体" panose="02010600040101010101" pitchFamily="2" charset="-122"/>
              </a:rPr>
              <a:t>开头</a:t>
            </a:r>
            <a:r>
              <a:rPr lang="zh-CN" altLang="zh-CN" b="1" dirty="0">
                <a:latin typeface="华文楷体" panose="02010600040101010101" pitchFamily="2" charset="-122"/>
                <a:ea typeface="华文楷体" panose="02010600040101010101" pitchFamily="2" charset="-122"/>
              </a:rPr>
              <a:t>段</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maps explicitly display/ demonstrate/ cover the change/ comparison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maps explicitly display/ demonstrate the striking contrast of the present/ existing...</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and the future/ predicted... </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Reflected in the maps is the change/ comparison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p>
          <a:p>
            <a:pPr algn="just"/>
            <a:endParaRPr lang="zh-CN" altLang="zh-CN"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29</a:t>
            </a:fld>
            <a:endParaRPr lang="zh-CN" altLang="en-US">
              <a:solidFill>
                <a:prstClr val="white"/>
              </a:solidFill>
            </a:endParaRPr>
          </a:p>
        </p:txBody>
      </p:sp>
    </p:spTree>
    <p:extLst>
      <p:ext uri="{BB962C8B-B14F-4D97-AF65-F5344CB8AC3E}">
        <p14:creationId xmlns:p14="http://schemas.microsoft.com/office/powerpoint/2010/main" val="281488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大纲要求</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a:t>
            </a:fld>
            <a:endParaRPr lang="zh-CN" altLang="en-US">
              <a:solidFill>
                <a:prstClr val="white"/>
              </a:solidFill>
            </a:endParaRPr>
          </a:p>
        </p:txBody>
      </p:sp>
      <p:pic>
        <p:nvPicPr>
          <p:cNvPr id="5" name="image3.png">
            <a:extLst>
              <a:ext uri="{FF2B5EF4-FFF2-40B4-BE49-F238E27FC236}">
                <a16:creationId xmlns:a16="http://schemas.microsoft.com/office/drawing/2014/main" id="{51321BAF-53F7-631C-FFC7-1B1DFC762A83}"/>
              </a:ext>
            </a:extLst>
          </p:cNvPr>
          <p:cNvPicPr>
            <a:picLocks noGrp="1" noChangeAspect="1"/>
          </p:cNvPicPr>
          <p:nvPr>
            <p:ph idx="1"/>
          </p:nvPr>
        </p:nvPicPr>
        <p:blipFill>
          <a:blip r:embed="rId2" cstate="print"/>
          <a:stretch>
            <a:fillRect/>
          </a:stretch>
        </p:blipFill>
        <p:spPr>
          <a:xfrm>
            <a:off x="457200" y="928354"/>
            <a:ext cx="11171583" cy="5793121"/>
          </a:xfrm>
          <a:prstGeom prst="rect">
            <a:avLst/>
          </a:prstGeom>
        </p:spPr>
      </p:pic>
    </p:spTree>
    <p:extLst>
      <p:ext uri="{BB962C8B-B14F-4D97-AF65-F5344CB8AC3E}">
        <p14:creationId xmlns:p14="http://schemas.microsoft.com/office/powerpoint/2010/main" val="42915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en-US" altLang="zh-CN" b="1" dirty="0">
                <a:latin typeface="华文楷体" panose="02010600040101010101" pitchFamily="2" charset="-122"/>
                <a:ea typeface="华文楷体" panose="02010600040101010101" pitchFamily="2" charset="-122"/>
              </a:rPr>
              <a:t>2. </a:t>
            </a:r>
            <a:r>
              <a:rPr lang="zh-CN" altLang="en-US" b="1" dirty="0">
                <a:latin typeface="华文楷体" panose="02010600040101010101" pitchFamily="2" charset="-122"/>
                <a:ea typeface="华文楷体" panose="02010600040101010101" pitchFamily="2" charset="-122"/>
              </a:rPr>
              <a:t>主体</a:t>
            </a:r>
            <a:r>
              <a:rPr lang="zh-CN" altLang="zh-CN" b="1" dirty="0">
                <a:latin typeface="华文楷体" panose="02010600040101010101" pitchFamily="2" charset="-122"/>
                <a:ea typeface="华文楷体" panose="02010600040101010101" pitchFamily="2" charset="-122"/>
              </a:rPr>
              <a:t>段</a:t>
            </a:r>
            <a:endParaRPr lang="en-US" altLang="zh-CN" b="1" dirty="0">
              <a:latin typeface="华文楷体" panose="02010600040101010101" pitchFamily="2" charset="-122"/>
              <a:ea typeface="华文楷体" panose="02010600040101010101" pitchFamily="2" charset="-122"/>
            </a:endParaRPr>
          </a:p>
          <a:p>
            <a:pPr marL="0" indent="0">
              <a:buNone/>
            </a:pPr>
            <a:r>
              <a:rPr lang="zh-CN" altLang="en-US" b="1" dirty="0">
                <a:latin typeface="华文楷体" panose="02010600040101010101" pitchFamily="2" charset="-122"/>
                <a:ea typeface="华文楷体" panose="02010600040101010101" pitchFamily="2" charset="-122"/>
              </a:rPr>
              <a:t>概括总体特点</a:t>
            </a:r>
            <a:endParaRPr lang="zh-CN" altLang="zh-CN" b="1" dirty="0">
              <a:latin typeface="华文楷体" panose="02010600040101010101" pitchFamily="2" charset="-122"/>
              <a:ea typeface="华文楷体" panose="02010600040101010101" pitchFamily="2" charset="-122"/>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general/ Overall, there is/ will be a significant change/ difference in terms of…</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general/ Overall, … remains almost the same with some minor/ fine changes/ differences.</a:t>
            </a:r>
            <a:endParaRPr lang="zh-CN" altLang="zh-CN"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30</a:t>
            </a:fld>
            <a:endParaRPr lang="zh-CN" altLang="en-US">
              <a:solidFill>
                <a:prstClr val="white"/>
              </a:solidFill>
            </a:endParaRPr>
          </a:p>
        </p:txBody>
      </p:sp>
    </p:spTree>
    <p:extLst>
      <p:ext uri="{BB962C8B-B14F-4D97-AF65-F5344CB8AC3E}">
        <p14:creationId xmlns:p14="http://schemas.microsoft.com/office/powerpoint/2010/main" val="41749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en-US" altLang="zh-CN" b="1" dirty="0">
                <a:latin typeface="华文楷体" panose="02010600040101010101" pitchFamily="2" charset="-122"/>
                <a:ea typeface="华文楷体" panose="02010600040101010101" pitchFamily="2" charset="-122"/>
              </a:rPr>
              <a:t>2. </a:t>
            </a:r>
            <a:r>
              <a:rPr lang="zh-CN" altLang="en-US" b="1" dirty="0">
                <a:latin typeface="华文楷体" panose="02010600040101010101" pitchFamily="2" charset="-122"/>
                <a:ea typeface="华文楷体" panose="02010600040101010101" pitchFamily="2" charset="-122"/>
              </a:rPr>
              <a:t>主体</a:t>
            </a:r>
            <a:r>
              <a:rPr lang="zh-CN" altLang="zh-CN" b="1" dirty="0">
                <a:latin typeface="华文楷体" panose="02010600040101010101" pitchFamily="2" charset="-122"/>
                <a:ea typeface="华文楷体" panose="02010600040101010101" pitchFamily="2" charset="-122"/>
              </a:rPr>
              <a:t>段</a:t>
            </a:r>
            <a:endParaRPr lang="en-US" altLang="zh-CN" b="1" dirty="0">
              <a:latin typeface="华文楷体" panose="02010600040101010101" pitchFamily="2" charset="-122"/>
              <a:ea typeface="华文楷体" panose="02010600040101010101" pitchFamily="2" charset="-122"/>
            </a:endParaRPr>
          </a:p>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描述异同</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is composed of… parts, namely…</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the </a:t>
            </a:r>
            <a:r>
              <a:rPr lang="en-US" altLang="zh-CN" dirty="0" err="1">
                <a:latin typeface="Times New Roman" panose="02020603050405020304" pitchFamily="18" charset="0"/>
                <a:ea typeface="华文楷体" panose="02010600040101010101" pitchFamily="2" charset="-122"/>
                <a:cs typeface="Times New Roman" panose="02020603050405020304" pitchFamily="18" charset="0"/>
              </a:rPr>
              <a:t>centre</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of… lies …, surrounded by… on the west, … on the north, … on the east and … on the south.</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There is a… to the west/ east, which…</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Located to the north/ south is…, which…</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will be replaced by/ give way to…</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will be extended/ expanded/ enlarged by… to include…</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will be relocated to…</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At present, …/ In the future, …/ In contrast, …</a:t>
            </a:r>
          </a:p>
          <a:p>
            <a:pPr algn="just"/>
            <a:endParaRPr lang="zh-CN" altLang="zh-CN" sz="2400"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31</a:t>
            </a:fld>
            <a:endParaRPr lang="zh-CN" altLang="en-US">
              <a:solidFill>
                <a:prstClr val="white"/>
              </a:solidFill>
            </a:endParaRPr>
          </a:p>
        </p:txBody>
      </p:sp>
    </p:spTree>
    <p:extLst>
      <p:ext uri="{BB962C8B-B14F-4D97-AF65-F5344CB8AC3E}">
        <p14:creationId xmlns:p14="http://schemas.microsoft.com/office/powerpoint/2010/main" val="14484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地图写作</a:t>
            </a:r>
          </a:p>
        </p:txBody>
      </p:sp>
      <p:sp>
        <p:nvSpPr>
          <p:cNvPr id="3" name="内容占位符 2"/>
          <p:cNvSpPr>
            <a:spLocks noGrp="1"/>
          </p:cNvSpPr>
          <p:nvPr>
            <p:ph idx="1"/>
          </p:nvPr>
        </p:nvSpPr>
        <p:spPr>
          <a:xfrm>
            <a:off x="457200" y="1023730"/>
            <a:ext cx="11320670" cy="5697745"/>
          </a:xfrm>
        </p:spPr>
        <p:txBody>
          <a:bodyPr>
            <a:normAutofit/>
          </a:bodyPr>
          <a:lstStyle/>
          <a:p>
            <a:pPr marL="0" indent="0">
              <a:buNone/>
            </a:pPr>
            <a:r>
              <a:rPr lang="zh-CN" altLang="en-US" b="1" dirty="0">
                <a:latin typeface="华文楷体" panose="02010600040101010101" pitchFamily="2" charset="-122"/>
                <a:ea typeface="华文楷体" panose="02010600040101010101" pitchFamily="2" charset="-122"/>
              </a:rPr>
              <a:t>主体段衔接手段</a:t>
            </a:r>
            <a:r>
              <a:rPr lang="zh-CN" altLang="zh-CN" b="1" dirty="0">
                <a:latin typeface="华文楷体" panose="02010600040101010101" pitchFamily="2" charset="-122"/>
                <a:ea typeface="华文楷体" panose="02010600040101010101" pitchFamily="2" charset="-122"/>
              </a:rPr>
              <a: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First, above all, first of all</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Then, furthermore, in addition, what’s more</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Finally, at last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arrests my attention most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is worth mentioning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most interesting part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32</a:t>
            </a:fld>
            <a:endParaRPr lang="zh-CN" altLang="en-US">
              <a:solidFill>
                <a:prstClr val="white"/>
              </a:solidFill>
            </a:endParaRPr>
          </a:p>
        </p:txBody>
      </p:sp>
    </p:spTree>
    <p:extLst>
      <p:ext uri="{BB962C8B-B14F-4D97-AF65-F5344CB8AC3E}">
        <p14:creationId xmlns:p14="http://schemas.microsoft.com/office/powerpoint/2010/main" val="257329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81534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023730"/>
            <a:ext cx="11320670" cy="5697745"/>
          </a:xfrm>
        </p:spPr>
        <p:txBody>
          <a:bodyPr>
            <a:normAutofit/>
          </a:bodyPr>
          <a:lstStyle/>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结尾段：</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（结论）</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 sum up, the major difference lies in…While…, …</a:t>
            </a: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514350" indent="-514350" algn="just">
              <a:buFont typeface="+mj-lt"/>
              <a:buAutoNum type="arabicPeriod"/>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33</a:t>
            </a:fld>
            <a:endParaRPr lang="zh-CN" altLang="en-US">
              <a:solidFill>
                <a:prstClr val="white"/>
              </a:solidFill>
            </a:endParaRPr>
          </a:p>
        </p:txBody>
      </p:sp>
    </p:spTree>
    <p:extLst>
      <p:ext uri="{BB962C8B-B14F-4D97-AF65-F5344CB8AC3E}">
        <p14:creationId xmlns:p14="http://schemas.microsoft.com/office/powerpoint/2010/main" val="40776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34</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lgn="just">
              <a:buNone/>
            </a:pPr>
            <a:r>
              <a:rPr lang="en-US" altLang="zh-CN" sz="2400" dirty="0">
                <a:effectLst/>
                <a:latin typeface="Times New Roman" panose="02020603050405020304" pitchFamily="18" charset="0"/>
                <a:ea typeface="Times New Roman" panose="02020603050405020304" pitchFamily="18" charset="0"/>
              </a:rPr>
              <a:t>The</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plans</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below</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show</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layout</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of</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university</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sports</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err="1">
                <a:effectLst/>
                <a:latin typeface="Times New Roman" panose="02020603050405020304" pitchFamily="18" charset="0"/>
                <a:ea typeface="Times New Roman" panose="02020603050405020304" pitchFamily="18" charset="0"/>
              </a:rPr>
              <a:t>centre</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now,</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6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how</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it</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will</a:t>
            </a:r>
            <a:r>
              <a:rPr lang="en-US" altLang="zh-CN" sz="2400" spc="17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look</a:t>
            </a:r>
            <a:r>
              <a:rPr lang="en-US" altLang="zh-CN" sz="2400" spc="-24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after</a:t>
            </a:r>
            <a:r>
              <a:rPr lang="en-US" altLang="zh-CN" sz="2400" spc="5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redevelopment.</a:t>
            </a:r>
            <a:endParaRPr lang="zh-CN" altLang="zh-CN" sz="2400" dirty="0">
              <a:effectLst/>
              <a:latin typeface="Times New Roman" panose="02020603050405020304" pitchFamily="18" charset="0"/>
              <a:ea typeface="Times New Roman" panose="02020603050405020304" pitchFamily="18" charset="0"/>
            </a:endParaRPr>
          </a:p>
          <a:p>
            <a:pPr marL="0" indent="0" algn="just">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p>
          <a:p>
            <a:pPr marL="0" indent="0">
              <a:buNone/>
            </a:pPr>
            <a:endParaRPr lang="zh-CN" altLang="en-US" sz="4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image14.png">
            <a:extLst>
              <a:ext uri="{FF2B5EF4-FFF2-40B4-BE49-F238E27FC236}">
                <a16:creationId xmlns:a16="http://schemas.microsoft.com/office/drawing/2014/main" id="{29672437-7402-AC7C-F9C3-E847D9A86210}"/>
              </a:ext>
            </a:extLst>
          </p:cNvPr>
          <p:cNvPicPr>
            <a:picLocks noChangeAspect="1"/>
          </p:cNvPicPr>
          <p:nvPr/>
        </p:nvPicPr>
        <p:blipFill>
          <a:blip r:embed="rId2" cstate="print"/>
          <a:stretch>
            <a:fillRect/>
          </a:stretch>
        </p:blipFill>
        <p:spPr>
          <a:xfrm>
            <a:off x="4681330" y="2663016"/>
            <a:ext cx="3786809" cy="4058459"/>
          </a:xfrm>
          <a:prstGeom prst="rect">
            <a:avLst/>
          </a:prstGeom>
        </p:spPr>
      </p:pic>
    </p:spTree>
    <p:extLst>
      <p:ext uri="{BB962C8B-B14F-4D97-AF65-F5344CB8AC3E}">
        <p14:creationId xmlns:p14="http://schemas.microsoft.com/office/powerpoint/2010/main" val="12329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88173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流程图构思</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三段论：</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、开头段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流程图</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内容进行简单概括</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、主体段</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对</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流程</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进行详细说明</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、结尾段</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对流程图进行简单总结</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749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81534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zh-CN" altLang="zh-CN" b="1" dirty="0">
                <a:latin typeface="华文楷体" panose="02010600040101010101" pitchFamily="2" charset="-122"/>
                <a:ea typeface="华文楷体" panose="02010600040101010101" pitchFamily="2" charset="-122"/>
              </a:rPr>
              <a:t>写作</a:t>
            </a:r>
            <a:r>
              <a:rPr lang="zh-CN" altLang="en-US" b="1" dirty="0">
                <a:latin typeface="华文楷体" panose="02010600040101010101" pitchFamily="2" charset="-122"/>
                <a:ea typeface="华文楷体" panose="02010600040101010101" pitchFamily="2" charset="-122"/>
              </a:rPr>
              <a:t>句型：</a:t>
            </a:r>
            <a:endParaRPr lang="zh-CN" altLang="zh-CN" dirty="0">
              <a:latin typeface="华文楷体" panose="02010600040101010101" pitchFamily="2" charset="-122"/>
              <a:ea typeface="华文楷体" panose="02010600040101010101" pitchFamily="2" charset="-122"/>
            </a:endParaRPr>
          </a:p>
          <a:p>
            <a:pPr marL="0" indent="0">
              <a:buNone/>
            </a:pPr>
            <a:r>
              <a:rPr lang="en-US" altLang="zh-CN" b="1" dirty="0">
                <a:latin typeface="华文楷体" panose="02010600040101010101" pitchFamily="2" charset="-122"/>
                <a:ea typeface="华文楷体" panose="02010600040101010101" pitchFamily="2" charset="-122"/>
              </a:rPr>
              <a:t>1. </a:t>
            </a:r>
            <a:r>
              <a:rPr lang="zh-CN" altLang="en-US" b="1" dirty="0">
                <a:latin typeface="华文楷体" panose="02010600040101010101" pitchFamily="2" charset="-122"/>
                <a:ea typeface="华文楷体" panose="02010600040101010101" pitchFamily="2" charset="-122"/>
              </a:rPr>
              <a:t>开头</a:t>
            </a:r>
            <a:r>
              <a:rPr lang="zh-CN" altLang="zh-CN" b="1" dirty="0">
                <a:latin typeface="华文楷体" panose="02010600040101010101" pitchFamily="2" charset="-122"/>
                <a:ea typeface="华文楷体" panose="02010600040101010101" pitchFamily="2" charset="-122"/>
              </a:rPr>
              <a:t>段</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diagram/ flow chart explicitly displays/ demonstrates/ covers the process/ steps/ stages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（主题）</a:t>
            </a:r>
            <a:endParaRPr lang="zh-CN"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Reflected in the diagram/ flow chart is the process/ are the steps/ stages 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 （主题）</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 </a:t>
            </a:r>
          </a:p>
          <a:p>
            <a:pPr algn="just"/>
            <a:endParaRPr lang="zh-CN" altLang="zh-CN" sz="2400" dirty="0">
              <a:latin typeface="华文楷体" panose="02010600040101010101" pitchFamily="2" charset="-122"/>
              <a:ea typeface="华文楷体" panose="02010600040101010101" pitchFamily="2" charset="-122"/>
            </a:endParaRPr>
          </a:p>
          <a:p>
            <a:pPr marL="0" indent="0">
              <a:buNone/>
            </a:pPr>
            <a:endParaRPr lang="zh-CN" altLang="zh-CN"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36</a:t>
            </a:fld>
            <a:endParaRPr lang="zh-CN" altLang="en-US">
              <a:solidFill>
                <a:prstClr val="white"/>
              </a:solidFill>
            </a:endParaRPr>
          </a:p>
        </p:txBody>
      </p:sp>
    </p:spTree>
    <p:extLst>
      <p:ext uri="{BB962C8B-B14F-4D97-AF65-F5344CB8AC3E}">
        <p14:creationId xmlns:p14="http://schemas.microsoft.com/office/powerpoint/2010/main" val="10299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981122"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196711"/>
            <a:ext cx="11320670" cy="5524764"/>
          </a:xfrm>
        </p:spPr>
        <p:txBody>
          <a:bodyPr>
            <a:normAutofit/>
          </a:bodyPr>
          <a:lstStyle/>
          <a:p>
            <a:pPr marL="0" indent="0">
              <a:buNone/>
            </a:pPr>
            <a:r>
              <a:rPr lang="en-US" altLang="zh-CN" b="1" dirty="0">
                <a:latin typeface="华文楷体" panose="02010600040101010101" pitchFamily="2" charset="-122"/>
                <a:ea typeface="华文楷体" panose="02010600040101010101" pitchFamily="2" charset="-122"/>
              </a:rPr>
              <a:t>2. </a:t>
            </a:r>
            <a:r>
              <a:rPr lang="zh-CN" altLang="en-US" b="1" dirty="0">
                <a:latin typeface="华文楷体" panose="02010600040101010101" pitchFamily="2" charset="-122"/>
                <a:ea typeface="华文楷体" panose="02010600040101010101" pitchFamily="2" charset="-122"/>
              </a:rPr>
              <a:t>主体</a:t>
            </a:r>
            <a:r>
              <a:rPr lang="zh-CN" altLang="zh-CN" b="1" dirty="0">
                <a:latin typeface="华文楷体" panose="02010600040101010101" pitchFamily="2" charset="-122"/>
                <a:ea typeface="华文楷体" panose="02010600040101010101" pitchFamily="2" charset="-122"/>
              </a:rPr>
              <a:t>段</a:t>
            </a:r>
            <a:endParaRPr lang="en-US" altLang="zh-CN" b="1" dirty="0">
              <a:latin typeface="华文楷体" panose="02010600040101010101" pitchFamily="2" charset="-122"/>
              <a:ea typeface="华文楷体" panose="02010600040101010101" pitchFamily="2" charset="-122"/>
            </a:endParaRPr>
          </a:p>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描述流程</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In general, it is composed of/ involves… major/ significant steps/ stages to...</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First,…</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After…, …</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Then,…</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comes next is…</a:t>
            </a: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Finally,…</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37</a:t>
            </a:fld>
            <a:endParaRPr lang="zh-CN" altLang="en-US">
              <a:solidFill>
                <a:prstClr val="white"/>
              </a:solidFill>
            </a:endParaRPr>
          </a:p>
        </p:txBody>
      </p:sp>
    </p:spTree>
    <p:extLst>
      <p:ext uri="{BB962C8B-B14F-4D97-AF65-F5344CB8AC3E}">
        <p14:creationId xmlns:p14="http://schemas.microsoft.com/office/powerpoint/2010/main" val="37092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951304"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023730"/>
            <a:ext cx="11320670" cy="5697745"/>
          </a:xfrm>
        </p:spPr>
        <p:txBody>
          <a:bodyPr>
            <a:normAutofit/>
          </a:bodyPr>
          <a:lstStyle/>
          <a:p>
            <a:pPr marL="0" indent="0">
              <a:buNone/>
            </a:pPr>
            <a:r>
              <a:rPr lang="zh-CN" altLang="en-US" b="1" dirty="0">
                <a:latin typeface="华文楷体" panose="02010600040101010101" pitchFamily="2" charset="-122"/>
                <a:ea typeface="华文楷体" panose="02010600040101010101" pitchFamily="2" charset="-122"/>
              </a:rPr>
              <a:t>主体段衔接手段</a:t>
            </a:r>
            <a:r>
              <a:rPr lang="zh-CN" altLang="zh-CN" b="1" dirty="0">
                <a:latin typeface="华文楷体" panose="02010600040101010101" pitchFamily="2" charset="-122"/>
                <a:ea typeface="华文楷体" panose="02010600040101010101" pitchFamily="2" charset="-122"/>
              </a:rPr>
              <a: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First, above all, first of all</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Then, furthermore, in addition, what’s more</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Finally, at last</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arrests my attention most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What is worth mentioning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The most interesting part is…</a:t>
            </a:r>
          </a:p>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One thing that can’t be ignored is…</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38</a:t>
            </a:fld>
            <a:endParaRPr lang="zh-CN" altLang="en-US">
              <a:solidFill>
                <a:prstClr val="white"/>
              </a:solidFill>
            </a:endParaRPr>
          </a:p>
        </p:txBody>
      </p:sp>
    </p:spTree>
    <p:extLst>
      <p:ext uri="{BB962C8B-B14F-4D97-AF65-F5344CB8AC3E}">
        <p14:creationId xmlns:p14="http://schemas.microsoft.com/office/powerpoint/2010/main" val="32178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81534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流程图写作</a:t>
            </a:r>
          </a:p>
        </p:txBody>
      </p:sp>
      <p:sp>
        <p:nvSpPr>
          <p:cNvPr id="3" name="内容占位符 2"/>
          <p:cNvSpPr>
            <a:spLocks noGrp="1"/>
          </p:cNvSpPr>
          <p:nvPr>
            <p:ph idx="1"/>
          </p:nvPr>
        </p:nvSpPr>
        <p:spPr>
          <a:xfrm>
            <a:off x="457200" y="1023730"/>
            <a:ext cx="11320670" cy="5697745"/>
          </a:xfrm>
        </p:spPr>
        <p:txBody>
          <a:bodyPr>
            <a:normAutofit/>
          </a:bodyPr>
          <a:lstStyle/>
          <a:p>
            <a:pPr marL="0" indent="0" algn="just">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结尾段：</a:t>
            </a:r>
            <a:endParaRPr lang="en-US" altLang="zh-CN" b="1" dirty="0">
              <a:latin typeface="Times New Roman" panose="02020603050405020304" pitchFamily="18" charset="0"/>
              <a:ea typeface="华文楷体" panose="02010600040101010101" pitchFamily="2" charset="-122"/>
              <a:cs typeface="Times New Roman" panose="02020603050405020304" pitchFamily="18" charset="0"/>
            </a:endParaRPr>
          </a:p>
          <a:p>
            <a:pPr marL="0" indent="0" algn="just">
              <a:buNone/>
            </a:pP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（结论）</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dirty="0">
                <a:latin typeface="Times New Roman" panose="02020603050405020304" pitchFamily="18" charset="0"/>
                <a:ea typeface="华文楷体" panose="02010600040101010101" pitchFamily="2" charset="-122"/>
                <a:cs typeface="Times New Roman" panose="02020603050405020304" pitchFamily="18" charset="0"/>
              </a:rPr>
              <a:t>We can draw a safe conclusion that... </a:t>
            </a:r>
          </a:p>
          <a:p>
            <a:pPr marL="0" indent="0" algn="just">
              <a:buNone/>
            </a:pP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39</a:t>
            </a:fld>
            <a:endParaRPr lang="zh-CN" altLang="en-US">
              <a:solidFill>
                <a:prstClr val="white"/>
              </a:solidFill>
            </a:endParaRPr>
          </a:p>
        </p:txBody>
      </p:sp>
    </p:spTree>
    <p:extLst>
      <p:ext uri="{BB962C8B-B14F-4D97-AF65-F5344CB8AC3E}">
        <p14:creationId xmlns:p14="http://schemas.microsoft.com/office/powerpoint/2010/main" val="35738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大纲要求</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a:t>
            </a:fld>
            <a:endParaRPr lang="zh-CN" altLang="en-US">
              <a:solidFill>
                <a:prstClr val="white"/>
              </a:solidFill>
            </a:endParaRPr>
          </a:p>
        </p:txBody>
      </p:sp>
      <p:pic>
        <p:nvPicPr>
          <p:cNvPr id="7" name="image4.png">
            <a:extLst>
              <a:ext uri="{FF2B5EF4-FFF2-40B4-BE49-F238E27FC236}">
                <a16:creationId xmlns:a16="http://schemas.microsoft.com/office/drawing/2014/main" id="{03516E7D-2379-0F6E-11ED-7A1C6642E9B0}"/>
              </a:ext>
            </a:extLst>
          </p:cNvPr>
          <p:cNvPicPr>
            <a:picLocks noGrp="1" noChangeAspect="1"/>
          </p:cNvPicPr>
          <p:nvPr>
            <p:ph idx="1"/>
          </p:nvPr>
        </p:nvPicPr>
        <p:blipFill>
          <a:blip r:embed="rId2" cstate="print"/>
          <a:stretch>
            <a:fillRect/>
          </a:stretch>
        </p:blipFill>
        <p:spPr>
          <a:xfrm>
            <a:off x="457200" y="1016181"/>
            <a:ext cx="10896600" cy="5705293"/>
          </a:xfrm>
          <a:prstGeom prst="rect">
            <a:avLst/>
          </a:prstGeom>
        </p:spPr>
      </p:pic>
    </p:spTree>
    <p:extLst>
      <p:ext uri="{BB962C8B-B14F-4D97-AF65-F5344CB8AC3E}">
        <p14:creationId xmlns:p14="http://schemas.microsoft.com/office/powerpoint/2010/main" val="13177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280282"/>
            <a:ext cx="7921487"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流程图练习</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40</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103586"/>
            <a:ext cx="11151704" cy="5754414"/>
          </a:xfrm>
        </p:spPr>
        <p:txBody>
          <a:bodyPr>
            <a:normAutofit/>
          </a:bodyPr>
          <a:lstStyle/>
          <a:p>
            <a:pPr marL="0" indent="0">
              <a:spcBef>
                <a:spcPts val="740"/>
              </a:spcBef>
              <a:spcAft>
                <a:spcPts val="0"/>
              </a:spcAft>
              <a:buNone/>
            </a:pPr>
            <a:r>
              <a:rPr lang="en-US" altLang="zh-CN" sz="2400" dirty="0">
                <a:latin typeface="Times New Roman" panose="02020603050405020304" pitchFamily="18" charset="0"/>
                <a:ea typeface="Times New Roman" panose="02020603050405020304" pitchFamily="18" charset="0"/>
              </a:rPr>
              <a:t>The</a:t>
            </a:r>
            <a:r>
              <a:rPr lang="en-US" altLang="zh-CN" sz="2400" spc="155"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diagram</a:t>
            </a:r>
            <a:r>
              <a:rPr lang="en-US" altLang="zh-CN" sz="2400" spc="150"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below</a:t>
            </a:r>
            <a:r>
              <a:rPr lang="en-US" altLang="zh-CN" sz="2400" spc="160"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shows</a:t>
            </a:r>
            <a:r>
              <a:rPr lang="en-US" altLang="zh-CN" sz="2400" spc="155"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how</a:t>
            </a:r>
            <a:r>
              <a:rPr lang="en-US" altLang="zh-CN" sz="2400" spc="160"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geothermal</a:t>
            </a:r>
            <a:r>
              <a:rPr lang="en-US" altLang="zh-CN" sz="2400" spc="155"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energy</a:t>
            </a:r>
            <a:r>
              <a:rPr lang="en-US" altLang="zh-CN" sz="2400" spc="160"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is</a:t>
            </a:r>
            <a:r>
              <a:rPr lang="en-US" altLang="zh-CN" sz="2400" spc="155"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used</a:t>
            </a:r>
            <a:r>
              <a:rPr lang="en-US" altLang="zh-CN" sz="2400" spc="160"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to</a:t>
            </a:r>
            <a:r>
              <a:rPr lang="en-US" altLang="zh-CN" sz="2400" spc="165"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produce</a:t>
            </a:r>
            <a:r>
              <a:rPr lang="en-US" altLang="zh-CN" sz="2400" spc="155" dirty="0">
                <a:latin typeface="Times New Roman" panose="02020603050405020304" pitchFamily="18" charset="0"/>
                <a:ea typeface="Times New Roman" panose="02020603050405020304" pitchFamily="18" charset="0"/>
              </a:rPr>
              <a:t> </a:t>
            </a:r>
            <a:r>
              <a:rPr lang="en-US" altLang="zh-CN" sz="2400" dirty="0">
                <a:latin typeface="Times New Roman" panose="02020603050405020304" pitchFamily="18" charset="0"/>
                <a:ea typeface="Times New Roman" panose="02020603050405020304" pitchFamily="18" charset="0"/>
              </a:rPr>
              <a:t>electricity.</a:t>
            </a:r>
            <a:endParaRPr lang="zh-CN" altLang="zh-CN" sz="2400" dirty="0">
              <a:latin typeface="Times New Roman" panose="02020603050405020304" pitchFamily="18" charset="0"/>
              <a:ea typeface="Times New Roman" panose="02020603050405020304" pitchFamily="18" charset="0"/>
            </a:endParaRPr>
          </a:p>
          <a:p>
            <a:pPr marL="0" indent="0" algn="just">
              <a:buNone/>
            </a:pPr>
            <a:r>
              <a:rPr lang="en-US" altLang="zh-CN" sz="2400" dirty="0">
                <a:effectLst/>
                <a:latin typeface="Times New Roman" panose="02020603050405020304" pitchFamily="18" charset="0"/>
                <a:ea typeface="Times New Roman" panose="02020603050405020304" pitchFamily="18" charset="0"/>
              </a:rPr>
              <a:t>Summarize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information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by</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selecting</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reporting</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the</a:t>
            </a:r>
            <a:r>
              <a:rPr lang="en-US" altLang="zh-CN" sz="2400" spc="18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main</a:t>
            </a:r>
            <a:r>
              <a:rPr lang="en-US" altLang="zh-CN" sz="2400" spc="17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features,</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and</a:t>
            </a:r>
            <a:r>
              <a:rPr lang="en-US" altLang="zh-CN" sz="2400" spc="18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make</a:t>
            </a:r>
            <a:r>
              <a:rPr lang="en-US" altLang="zh-CN" sz="2400" spc="-25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comparisons</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where</a:t>
            </a:r>
            <a:r>
              <a:rPr lang="en-US" altLang="zh-CN" sz="2400" spc="60"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relevant</a:t>
            </a:r>
            <a:r>
              <a:rPr lang="en-US" altLang="zh-CN" sz="2400" dirty="0">
                <a:latin typeface="Times New Roman" panose="02020603050405020304" pitchFamily="18" charset="0"/>
                <a:ea typeface="Times New Roman" panose="02020603050405020304" pitchFamily="18" charset="0"/>
              </a:rPr>
              <a:t>.</a:t>
            </a:r>
          </a:p>
          <a:p>
            <a:pPr marL="0" indent="0">
              <a:buNone/>
            </a:pPr>
            <a:endParaRPr lang="zh-CN" altLang="en-US" sz="4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B141B200-33A6-806A-1771-5EF66C6E9AB7}"/>
              </a:ext>
            </a:extLst>
          </p:cNvPr>
          <p:cNvPicPr>
            <a:picLocks noChangeAspect="1"/>
          </p:cNvPicPr>
          <p:nvPr/>
        </p:nvPicPr>
        <p:blipFill>
          <a:blip r:embed="rId2"/>
          <a:stretch>
            <a:fillRect/>
          </a:stretch>
        </p:blipFill>
        <p:spPr>
          <a:xfrm>
            <a:off x="4641978" y="2176163"/>
            <a:ext cx="5405912" cy="4657924"/>
          </a:xfrm>
          <a:prstGeom prst="rect">
            <a:avLst/>
          </a:prstGeom>
        </p:spPr>
      </p:pic>
    </p:spTree>
    <p:extLst>
      <p:ext uri="{BB962C8B-B14F-4D97-AF65-F5344CB8AC3E}">
        <p14:creationId xmlns:p14="http://schemas.microsoft.com/office/powerpoint/2010/main" val="3637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）类型</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5</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83365"/>
            <a:ext cx="11151704" cy="5272985"/>
          </a:xfrm>
        </p:spPr>
        <p:txBody>
          <a:bodyPr>
            <a:normAutofit/>
          </a:bodyPr>
          <a:lstStyle/>
          <a:p>
            <a:pPr marL="0" indent="0">
              <a:lnSpc>
                <a:spcPct val="200000"/>
              </a:lnSpc>
              <a:buNone/>
            </a:pPr>
            <a:r>
              <a:rPr lang="en-US" altLang="zh-CN" sz="3200" spc="45" dirty="0">
                <a:effectLst/>
                <a:latin typeface="Times New Roman" panose="02020603050405020304" pitchFamily="18" charset="0"/>
                <a:ea typeface="楷体" panose="02010609060101010101" pitchFamily="49" charset="-122"/>
                <a:cs typeface="Times New Roman" panose="02020603050405020304" pitchFamily="18" charset="0"/>
              </a:rPr>
              <a:t>1. </a:t>
            </a:r>
            <a:r>
              <a:rPr lang="zh-CN" altLang="zh-CN" sz="3200" spc="45" dirty="0">
                <a:effectLst/>
                <a:latin typeface="Times New Roman" panose="02020603050405020304" pitchFamily="18" charset="0"/>
                <a:ea typeface="楷体" panose="02010609060101010101" pitchFamily="49" charset="-122"/>
                <a:cs typeface="Times New Roman" panose="02020603050405020304" pitchFamily="18" charset="0"/>
              </a:rPr>
              <a:t>图表</a:t>
            </a:r>
            <a:endParaRPr lang="en-US" altLang="zh-CN" sz="3200"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ct val="200000"/>
              </a:lnSpc>
              <a:buNone/>
            </a:pPr>
            <a:r>
              <a:rPr lang="en-US" altLang="zh-CN" sz="3200" spc="45"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spc="45" dirty="0">
                <a:latin typeface="Times New Roman" panose="02020603050405020304" pitchFamily="18" charset="0"/>
                <a:ea typeface="楷体" panose="02010609060101010101" pitchFamily="49" charset="-122"/>
                <a:cs typeface="Times New Roman" panose="02020603050405020304" pitchFamily="18" charset="0"/>
              </a:rPr>
              <a:t>地图</a:t>
            </a:r>
            <a:endParaRPr lang="en-US" altLang="zh-CN" sz="3200"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lnSpc>
                <a:spcPct val="200000"/>
              </a:lnSpc>
              <a:buNone/>
            </a:pPr>
            <a:r>
              <a:rPr lang="en-US" altLang="zh-CN" sz="3200" spc="45"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3200" spc="45" dirty="0">
                <a:latin typeface="Times New Roman" panose="02020603050405020304" pitchFamily="18" charset="0"/>
                <a:ea typeface="楷体" panose="02010609060101010101" pitchFamily="49" charset="-122"/>
                <a:cs typeface="Times New Roman" panose="02020603050405020304" pitchFamily="18" charset="0"/>
              </a:rPr>
              <a:t>流程图</a:t>
            </a:r>
            <a:endParaRPr lang="zh-CN" altLang="en-US" sz="40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58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图表</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6</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095312"/>
            <a:ext cx="11151704" cy="5762688"/>
          </a:xfrm>
        </p:spPr>
        <p:txBody>
          <a:bodyPr>
            <a:normAutofit/>
          </a:bodyPr>
          <a:lstStyle/>
          <a:p>
            <a:pPr marL="0" indent="0">
              <a:buNone/>
            </a:pP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image7.png">
            <a:extLst>
              <a:ext uri="{FF2B5EF4-FFF2-40B4-BE49-F238E27FC236}">
                <a16:creationId xmlns:a16="http://schemas.microsoft.com/office/drawing/2014/main" id="{92DDD014-22E6-AA97-A048-A1EB154EB450}"/>
              </a:ext>
            </a:extLst>
          </p:cNvPr>
          <p:cNvPicPr>
            <a:picLocks noChangeAspect="1"/>
          </p:cNvPicPr>
          <p:nvPr/>
        </p:nvPicPr>
        <p:blipFill>
          <a:blip r:embed="rId2" cstate="print"/>
          <a:stretch>
            <a:fillRect/>
          </a:stretch>
        </p:blipFill>
        <p:spPr>
          <a:xfrm>
            <a:off x="2050774" y="1458054"/>
            <a:ext cx="3213735" cy="1751330"/>
          </a:xfrm>
          <a:prstGeom prst="rect">
            <a:avLst/>
          </a:prstGeom>
        </p:spPr>
      </p:pic>
      <p:pic>
        <p:nvPicPr>
          <p:cNvPr id="6" name="image10.png">
            <a:extLst>
              <a:ext uri="{FF2B5EF4-FFF2-40B4-BE49-F238E27FC236}">
                <a16:creationId xmlns:a16="http://schemas.microsoft.com/office/drawing/2014/main" id="{14F0A028-F925-7E89-92AF-92AD64B55FB1}"/>
              </a:ext>
            </a:extLst>
          </p:cNvPr>
          <p:cNvPicPr>
            <a:picLocks noChangeAspect="1"/>
          </p:cNvPicPr>
          <p:nvPr/>
        </p:nvPicPr>
        <p:blipFill>
          <a:blip r:embed="rId3" cstate="print"/>
          <a:stretch>
            <a:fillRect/>
          </a:stretch>
        </p:blipFill>
        <p:spPr>
          <a:xfrm>
            <a:off x="2050774" y="3963192"/>
            <a:ext cx="2740660" cy="2755900"/>
          </a:xfrm>
          <a:prstGeom prst="rect">
            <a:avLst/>
          </a:prstGeom>
        </p:spPr>
      </p:pic>
      <p:pic>
        <p:nvPicPr>
          <p:cNvPr id="7" name="image11.png">
            <a:extLst>
              <a:ext uri="{FF2B5EF4-FFF2-40B4-BE49-F238E27FC236}">
                <a16:creationId xmlns:a16="http://schemas.microsoft.com/office/drawing/2014/main" id="{C041480F-AC5D-04BB-EAD2-E818F2421411}"/>
              </a:ext>
            </a:extLst>
          </p:cNvPr>
          <p:cNvPicPr>
            <a:picLocks noChangeAspect="1"/>
          </p:cNvPicPr>
          <p:nvPr/>
        </p:nvPicPr>
        <p:blipFill>
          <a:blip r:embed="rId4" cstate="print"/>
          <a:stretch>
            <a:fillRect/>
          </a:stretch>
        </p:blipFill>
        <p:spPr>
          <a:xfrm>
            <a:off x="7221220" y="1458054"/>
            <a:ext cx="2760980" cy="2989580"/>
          </a:xfrm>
          <a:prstGeom prst="rect">
            <a:avLst/>
          </a:prstGeom>
        </p:spPr>
      </p:pic>
      <p:pic>
        <p:nvPicPr>
          <p:cNvPr id="8" name="image12.png">
            <a:extLst>
              <a:ext uri="{FF2B5EF4-FFF2-40B4-BE49-F238E27FC236}">
                <a16:creationId xmlns:a16="http://schemas.microsoft.com/office/drawing/2014/main" id="{CB5D07FA-7FD6-4FDA-66D0-95A145B0AFE9}"/>
              </a:ext>
            </a:extLst>
          </p:cNvPr>
          <p:cNvPicPr>
            <a:picLocks noChangeAspect="1"/>
          </p:cNvPicPr>
          <p:nvPr/>
        </p:nvPicPr>
        <p:blipFill>
          <a:blip r:embed="rId5" cstate="print"/>
          <a:stretch>
            <a:fillRect/>
          </a:stretch>
        </p:blipFill>
        <p:spPr>
          <a:xfrm>
            <a:off x="6507758" y="4808330"/>
            <a:ext cx="3863340" cy="1574800"/>
          </a:xfrm>
          <a:prstGeom prst="rect">
            <a:avLst/>
          </a:prstGeom>
        </p:spPr>
      </p:pic>
    </p:spTree>
    <p:extLst>
      <p:ext uri="{BB962C8B-B14F-4D97-AF65-F5344CB8AC3E}">
        <p14:creationId xmlns:p14="http://schemas.microsoft.com/office/powerpoint/2010/main" val="29018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地图</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7</a:t>
            </a:fld>
            <a:endParaRPr lang="zh-CN" altLang="en-US">
              <a:solidFill>
                <a:prstClr val="white"/>
              </a:solidFill>
            </a:endParaRPr>
          </a:p>
        </p:txBody>
      </p:sp>
      <p:pic>
        <p:nvPicPr>
          <p:cNvPr id="3" name="内容占位符 2">
            <a:extLst>
              <a:ext uri="{FF2B5EF4-FFF2-40B4-BE49-F238E27FC236}">
                <a16:creationId xmlns:a16="http://schemas.microsoft.com/office/drawing/2014/main" id="{731F19A5-4D82-C18B-2351-44A824BF687F}"/>
              </a:ext>
            </a:extLst>
          </p:cNvPr>
          <p:cNvPicPr>
            <a:picLocks noGrp="1" noChangeAspect="1"/>
          </p:cNvPicPr>
          <p:nvPr>
            <p:ph idx="1"/>
          </p:nvPr>
        </p:nvPicPr>
        <p:blipFill>
          <a:blip r:embed="rId2"/>
          <a:stretch>
            <a:fillRect/>
          </a:stretch>
        </p:blipFill>
        <p:spPr>
          <a:xfrm>
            <a:off x="2753139" y="1123122"/>
            <a:ext cx="6291470" cy="5598352"/>
          </a:xfrm>
          <a:prstGeom prst="rect">
            <a:avLst/>
          </a:prstGeom>
        </p:spPr>
      </p:pic>
    </p:spTree>
    <p:extLst>
      <p:ext uri="{BB962C8B-B14F-4D97-AF65-F5344CB8AC3E}">
        <p14:creationId xmlns:p14="http://schemas.microsoft.com/office/powerpoint/2010/main" val="15238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流程图</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8</a:t>
            </a:fld>
            <a:endParaRPr lang="zh-CN" altLang="en-US">
              <a:solidFill>
                <a:prstClr val="white"/>
              </a:solidFill>
            </a:endParaRPr>
          </a:p>
        </p:txBody>
      </p:sp>
      <p:pic>
        <p:nvPicPr>
          <p:cNvPr id="3" name="内容占位符 2">
            <a:extLst>
              <a:ext uri="{FF2B5EF4-FFF2-40B4-BE49-F238E27FC236}">
                <a16:creationId xmlns:a16="http://schemas.microsoft.com/office/drawing/2014/main" id="{CF01AB6F-9DAD-660E-3C50-DB96AB88ABA0}"/>
              </a:ext>
            </a:extLst>
          </p:cNvPr>
          <p:cNvPicPr>
            <a:picLocks noGrp="1" noChangeAspect="1"/>
          </p:cNvPicPr>
          <p:nvPr>
            <p:ph idx="1"/>
          </p:nvPr>
        </p:nvPicPr>
        <p:blipFill>
          <a:blip r:embed="rId2"/>
          <a:stretch>
            <a:fillRect/>
          </a:stretch>
        </p:blipFill>
        <p:spPr>
          <a:xfrm>
            <a:off x="2544739" y="928354"/>
            <a:ext cx="7102521" cy="5793121"/>
          </a:xfrm>
          <a:prstGeom prst="rect">
            <a:avLst/>
          </a:prstGeom>
        </p:spPr>
      </p:pic>
    </p:spTree>
    <p:extLst>
      <p:ext uri="{BB962C8B-B14F-4D97-AF65-F5344CB8AC3E}">
        <p14:creationId xmlns:p14="http://schemas.microsoft.com/office/powerpoint/2010/main" val="150382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0282"/>
            <a:ext cx="7315200" cy="648072"/>
          </a:xfrm>
        </p:spPr>
        <p:txBody>
          <a:bodyPr>
            <a:normAutofit fontScale="90000"/>
          </a:bodyPr>
          <a:lstStyle/>
          <a:p>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小作文（</a:t>
            </a:r>
            <a:r>
              <a:rPr lang="en-US" altLang="zh-CN"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Task I</a:t>
            </a:r>
            <a:r>
              <a:rPr lang="zh-CN" altLang="en-US" b="1" dirty="0">
                <a:solidFill>
                  <a:srgbClr val="FF7135"/>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）难点及优势</a:t>
            </a:r>
          </a:p>
        </p:txBody>
      </p:sp>
      <p:sp>
        <p:nvSpPr>
          <p:cNvPr id="4" name="灯片编号占位符 3"/>
          <p:cNvSpPr>
            <a:spLocks noGrp="1"/>
          </p:cNvSpPr>
          <p:nvPr>
            <p:ph type="sldNum" sz="quarter" idx="12"/>
          </p:nvPr>
        </p:nvSpPr>
        <p:spPr/>
        <p:txBody>
          <a:bodyPr/>
          <a:lstStyle/>
          <a:p>
            <a:fld id="{E2734601-0A6B-4052-9431-2AA78478AFEF}" type="slidenum">
              <a:rPr lang="zh-CN" altLang="en-US" smtClean="0">
                <a:solidFill>
                  <a:prstClr val="white"/>
                </a:solidFill>
              </a:rPr>
              <a:pPr/>
              <a:t>9</a:t>
            </a:fld>
            <a:endParaRPr lang="zh-CN" altLang="en-US">
              <a:solidFill>
                <a:prstClr val="white"/>
              </a:solidFill>
            </a:endParaRPr>
          </a:p>
        </p:txBody>
      </p:sp>
      <p:sp>
        <p:nvSpPr>
          <p:cNvPr id="5" name="内容占位符 4">
            <a:extLst>
              <a:ext uri="{FF2B5EF4-FFF2-40B4-BE49-F238E27FC236}">
                <a16:creationId xmlns:a16="http://schemas.microsoft.com/office/drawing/2014/main" id="{547EBBDF-C5FF-40D0-0279-B115429CECA5}"/>
              </a:ext>
            </a:extLst>
          </p:cNvPr>
          <p:cNvSpPr>
            <a:spLocks noGrp="1"/>
          </p:cNvSpPr>
          <p:nvPr>
            <p:ph idx="1"/>
          </p:nvPr>
        </p:nvSpPr>
        <p:spPr>
          <a:xfrm>
            <a:off x="457200" y="1262270"/>
            <a:ext cx="11151704" cy="5094080"/>
          </a:xfrm>
        </p:spPr>
        <p:txBody>
          <a:bodyPr>
            <a:normAutofit/>
          </a:bodyPr>
          <a:lstStyle/>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难点：</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、图表信息繁多</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、具有一定专业性</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pc="45" dirty="0">
                <a:latin typeface="Times New Roman" panose="02020603050405020304" pitchFamily="18" charset="0"/>
                <a:ea typeface="楷体" panose="02010609060101010101" pitchFamily="49" charset="-122"/>
                <a:cs typeface="Times New Roman" panose="02020603050405020304" pitchFamily="18" charset="0"/>
              </a:rPr>
              <a:t>、需要合理分析</a:t>
            </a:r>
            <a:endParaRPr lang="en-US" altLang="zh-CN" spc="45"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优势：</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pc="45"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pc="45" dirty="0">
                <a:effectLst/>
                <a:latin typeface="Times New Roman" panose="02020603050405020304" pitchFamily="18" charset="0"/>
                <a:ea typeface="楷体" panose="02010609060101010101" pitchFamily="49" charset="-122"/>
                <a:cs typeface="Times New Roman" panose="02020603050405020304" pitchFamily="18" charset="0"/>
              </a:rPr>
              <a:t>、英语关键信息</a:t>
            </a: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endParaRPr lang="en-US" altLang="zh-CN" spc="45" dirty="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816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4851</TotalTime>
  <Words>3050</Words>
  <Application>Microsoft Office PowerPoint</Application>
  <PresentationFormat>宽屏</PresentationFormat>
  <Paragraphs>258</Paragraphs>
  <Slides>40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40</vt:i4>
      </vt:variant>
    </vt:vector>
  </HeadingPairs>
  <TitlesOfParts>
    <vt:vector size="46" baseType="lpstr">
      <vt:lpstr>华文楷体</vt:lpstr>
      <vt:lpstr>微软雅黑</vt:lpstr>
      <vt:lpstr>Arial</vt:lpstr>
      <vt:lpstr>Arial Black</vt:lpstr>
      <vt:lpstr>Times New Roman</vt:lpstr>
      <vt:lpstr>Office 主题​​</vt:lpstr>
      <vt:lpstr>雅思写作——小作文</vt:lpstr>
      <vt:lpstr>大纲要求</vt:lpstr>
      <vt:lpstr>大纲要求</vt:lpstr>
      <vt:lpstr>大纲要求</vt:lpstr>
      <vt:lpstr>小作文（Task I）类型</vt:lpstr>
      <vt:lpstr>小作文（Task I）——图表</vt:lpstr>
      <vt:lpstr>小作文（Task I）——地图</vt:lpstr>
      <vt:lpstr>小作文（Task I）——流程图</vt:lpstr>
      <vt:lpstr>小作文（Task I）难点及优势</vt:lpstr>
      <vt:lpstr>小作文——图表</vt:lpstr>
      <vt:lpstr>小作文（Task I）——图表构思</vt:lpstr>
      <vt:lpstr>小作文（Task I）——图表构思</vt:lpstr>
      <vt:lpstr>小作文（Task I）——图表写作</vt:lpstr>
      <vt:lpstr>小作文（Task I）——图表写作</vt:lpstr>
      <vt:lpstr>小作文（Task I）——图表写作</vt:lpstr>
      <vt:lpstr>小作文（Task I）——图表写作</vt:lpstr>
      <vt:lpstr>小作文（Task I）——图表写作</vt:lpstr>
      <vt:lpstr>小作文（Task I）——图表写作</vt:lpstr>
      <vt:lpstr>小作文（Task I）——图表写作</vt:lpstr>
      <vt:lpstr>小作文（Task I）——流程图写作</vt:lpstr>
      <vt:lpstr>小作文（Task I）——图表练习</vt:lpstr>
      <vt:lpstr>小作文（Task I）——图表练习</vt:lpstr>
      <vt:lpstr>小作文（Task I）——图表练习</vt:lpstr>
      <vt:lpstr>小作文（Task I）——图表练习</vt:lpstr>
      <vt:lpstr>小作文（Task I）——图表练习</vt:lpstr>
      <vt:lpstr>小作文（Task I）——图表练习</vt:lpstr>
      <vt:lpstr>小作文（Task I）——地图构思</vt:lpstr>
      <vt:lpstr>小作文（Task I）——地图构思</vt:lpstr>
      <vt:lpstr>小作文（Task I）——地图写作</vt:lpstr>
      <vt:lpstr>小作文（Task I）——地图写作</vt:lpstr>
      <vt:lpstr>小作文（Task I）——地图写作</vt:lpstr>
      <vt:lpstr>小作文（Task I）——地图写作</vt:lpstr>
      <vt:lpstr>小作文（Task I）——流程图写作</vt:lpstr>
      <vt:lpstr>小作文（Task I）——地图练习</vt:lpstr>
      <vt:lpstr>小作文（Task I）——流程图构思</vt:lpstr>
      <vt:lpstr>小作文（Task I）——流程图写作</vt:lpstr>
      <vt:lpstr>小作文（Task I）——流程图写作</vt:lpstr>
      <vt:lpstr>小作文（Task I）——流程图写作</vt:lpstr>
      <vt:lpstr>小作文（Task I）——流程图写作</vt:lpstr>
      <vt:lpstr>小作文（Task I）——流程图练习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课程标题</dc:title>
  <dc:creator>Windows 用户</dc:creator>
  <cp:lastModifiedBy>kyla888@163.com</cp:lastModifiedBy>
  <cp:revision>899</cp:revision>
  <dcterms:created xsi:type="dcterms:W3CDTF">2018-09-19T03:50:37Z</dcterms:created>
  <dcterms:modified xsi:type="dcterms:W3CDTF">2023-02-08T13:16:01Z</dcterms:modified>
</cp:coreProperties>
</file>