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613" r:id="rId3"/>
    <p:sldId id="747" r:id="rId4"/>
    <p:sldId id="748" r:id="rId5"/>
    <p:sldId id="751" r:id="rId6"/>
    <p:sldId id="757" r:id="rId7"/>
    <p:sldId id="756" r:id="rId8"/>
    <p:sldId id="755" r:id="rId9"/>
    <p:sldId id="758" r:id="rId10"/>
    <p:sldId id="746" r:id="rId11"/>
    <p:sldId id="881" r:id="rId12"/>
    <p:sldId id="846" r:id="rId13"/>
    <p:sldId id="843" r:id="rId14"/>
    <p:sldId id="808" r:id="rId15"/>
    <p:sldId id="805" r:id="rId16"/>
    <p:sldId id="806" r:id="rId17"/>
    <p:sldId id="638" r:id="rId18"/>
    <p:sldId id="844" r:id="rId19"/>
    <p:sldId id="848" r:id="rId20"/>
    <p:sldId id="880" r:id="rId21"/>
    <p:sldId id="760" r:id="rId22"/>
    <p:sldId id="847" r:id="rId23"/>
    <p:sldId id="883" r:id="rId24"/>
    <p:sldId id="759" r:id="rId25"/>
    <p:sldId id="851" r:id="rId26"/>
    <p:sldId id="85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la888@163.com" initials="k" lastIdx="1" clrIdx="0">
    <p:extLst>
      <p:ext uri="{19B8F6BF-5375-455C-9EA6-DF929625EA0E}">
        <p15:presenceInfo xmlns:p15="http://schemas.microsoft.com/office/powerpoint/2012/main" userId="9e979658af424f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F7135"/>
    <a:srgbClr val="FF8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9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906268" y="2768346"/>
            <a:ext cx="6379464" cy="757619"/>
          </a:xfrm>
          <a:prstGeom prst="rect">
            <a:avLst/>
          </a:prstGeom>
          <a:solidFill>
            <a:srgbClr val="FF7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915412" y="2768346"/>
            <a:ext cx="6379464" cy="757619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课程标题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274564" y="3629470"/>
            <a:ext cx="1661160" cy="31159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FF713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主讲人：</a:t>
            </a:r>
          </a:p>
        </p:txBody>
      </p:sp>
      <p:sp>
        <p:nvSpPr>
          <p:cNvPr id="18" name="任意多边形 17"/>
          <p:cNvSpPr/>
          <p:nvPr userDrawn="1"/>
        </p:nvSpPr>
        <p:spPr>
          <a:xfrm rot="20119839">
            <a:off x="-646395" y="-189523"/>
            <a:ext cx="2667801" cy="2514023"/>
          </a:xfrm>
          <a:custGeom>
            <a:avLst/>
            <a:gdLst>
              <a:gd name="connsiteX0" fmla="*/ 1154692 w 2667801"/>
              <a:gd name="connsiteY0" fmla="*/ 0 h 2514023"/>
              <a:gd name="connsiteX1" fmla="*/ 2667801 w 2667801"/>
              <a:gd name="connsiteY1" fmla="*/ 694972 h 2514023"/>
              <a:gd name="connsiteX2" fmla="*/ 2667801 w 2667801"/>
              <a:gd name="connsiteY2" fmla="*/ 2514023 h 2514023"/>
              <a:gd name="connsiteX3" fmla="*/ 0 w 2667801"/>
              <a:gd name="connsiteY3" fmla="*/ 2514023 h 251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801" h="2514023">
                <a:moveTo>
                  <a:pt x="1154692" y="0"/>
                </a:moveTo>
                <a:lnTo>
                  <a:pt x="2667801" y="694972"/>
                </a:lnTo>
                <a:lnTo>
                  <a:pt x="2667801" y="2514023"/>
                </a:lnTo>
                <a:lnTo>
                  <a:pt x="0" y="2514023"/>
                </a:lnTo>
                <a:close/>
              </a:path>
            </a:pathLst>
          </a:custGeom>
          <a:solidFill>
            <a:srgbClr val="FF7135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 userDrawn="1"/>
        </p:nvSpPr>
        <p:spPr>
          <a:xfrm rot="20110002">
            <a:off x="-183482" y="5064858"/>
            <a:ext cx="2073976" cy="2336689"/>
          </a:xfrm>
          <a:custGeom>
            <a:avLst/>
            <a:gdLst>
              <a:gd name="connsiteX0" fmla="*/ 2073976 w 2073976"/>
              <a:gd name="connsiteY0" fmla="*/ 0 h 2336689"/>
              <a:gd name="connsiteX1" fmla="*/ 2073976 w 2073976"/>
              <a:gd name="connsiteY1" fmla="*/ 2336689 h 2336689"/>
              <a:gd name="connsiteX2" fmla="*/ 0 w 2073976"/>
              <a:gd name="connsiteY2" fmla="*/ 1376915 h 2336689"/>
              <a:gd name="connsiteX3" fmla="*/ 637196 w 2073976"/>
              <a:gd name="connsiteY3" fmla="*/ 0 h 233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3976" h="2336689">
                <a:moveTo>
                  <a:pt x="2073976" y="0"/>
                </a:moveTo>
                <a:lnTo>
                  <a:pt x="2073976" y="2336689"/>
                </a:lnTo>
                <a:lnTo>
                  <a:pt x="0" y="1376915"/>
                </a:lnTo>
                <a:lnTo>
                  <a:pt x="637196" y="0"/>
                </a:lnTo>
                <a:close/>
              </a:path>
            </a:pathLst>
          </a:custGeom>
          <a:solidFill>
            <a:srgbClr val="FF7135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 rot="827395" flipV="1">
            <a:off x="648801" y="4189437"/>
            <a:ext cx="919814" cy="919814"/>
          </a:xfrm>
          <a:prstGeom prst="rect">
            <a:avLst/>
          </a:prstGeom>
          <a:solidFill>
            <a:srgbClr val="FF7135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rot="827395" flipV="1">
            <a:off x="2946831" y="383749"/>
            <a:ext cx="670051" cy="670051"/>
          </a:xfrm>
          <a:prstGeom prst="rect">
            <a:avLst/>
          </a:prstGeom>
          <a:solidFill>
            <a:srgbClr val="FF7135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21185538" flipV="1">
            <a:off x="1799759" y="5930767"/>
            <a:ext cx="304226" cy="304226"/>
          </a:xfrm>
          <a:prstGeom prst="rect">
            <a:avLst/>
          </a:prstGeom>
          <a:solidFill>
            <a:srgbClr val="FF7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 rot="20686961" flipV="1">
            <a:off x="10937173" y="2346329"/>
            <a:ext cx="304226" cy="304226"/>
          </a:xfrm>
          <a:prstGeom prst="rect">
            <a:avLst/>
          </a:prstGeom>
          <a:solidFill>
            <a:srgbClr val="FF7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 rot="18947510" flipV="1">
            <a:off x="11571934" y="3273941"/>
            <a:ext cx="304226" cy="304226"/>
          </a:xfrm>
          <a:prstGeom prst="rect">
            <a:avLst/>
          </a:prstGeom>
          <a:solidFill>
            <a:srgbClr val="FF7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 rot="20008298" flipV="1">
            <a:off x="10312611" y="3721508"/>
            <a:ext cx="304226" cy="304226"/>
          </a:xfrm>
          <a:prstGeom prst="rect">
            <a:avLst/>
          </a:prstGeom>
          <a:solidFill>
            <a:srgbClr val="FF7135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 userDrawn="1"/>
        </p:nvSpPr>
        <p:spPr>
          <a:xfrm>
            <a:off x="9524199" y="4343977"/>
            <a:ext cx="2667801" cy="2514023"/>
          </a:xfrm>
          <a:custGeom>
            <a:avLst/>
            <a:gdLst>
              <a:gd name="connsiteX0" fmla="*/ 1154692 w 2667801"/>
              <a:gd name="connsiteY0" fmla="*/ 0 h 2514023"/>
              <a:gd name="connsiteX1" fmla="*/ 2667801 w 2667801"/>
              <a:gd name="connsiteY1" fmla="*/ 694972 h 2514023"/>
              <a:gd name="connsiteX2" fmla="*/ 2667801 w 2667801"/>
              <a:gd name="connsiteY2" fmla="*/ 2514023 h 2514023"/>
              <a:gd name="connsiteX3" fmla="*/ 0 w 2667801"/>
              <a:gd name="connsiteY3" fmla="*/ 2514023 h 251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801" h="2514023">
                <a:moveTo>
                  <a:pt x="1154692" y="0"/>
                </a:moveTo>
                <a:lnTo>
                  <a:pt x="2667801" y="694972"/>
                </a:lnTo>
                <a:lnTo>
                  <a:pt x="2667801" y="2514023"/>
                </a:lnTo>
                <a:lnTo>
                  <a:pt x="0" y="2514023"/>
                </a:lnTo>
                <a:close/>
              </a:path>
            </a:pathLst>
          </a:custGeom>
          <a:solidFill>
            <a:srgbClr val="FF7135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67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269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3" name="任意多边形 12"/>
          <p:cNvSpPr/>
          <p:nvPr userDrawn="1"/>
        </p:nvSpPr>
        <p:spPr>
          <a:xfrm rot="1799869" flipV="1">
            <a:off x="-179350" y="5328708"/>
            <a:ext cx="665679" cy="665679"/>
          </a:xfrm>
          <a:custGeom>
            <a:avLst/>
            <a:gdLst>
              <a:gd name="connsiteX0" fmla="*/ 0 w 665679"/>
              <a:gd name="connsiteY0" fmla="*/ 665679 h 665679"/>
              <a:gd name="connsiteX1" fmla="*/ 665679 w 665679"/>
              <a:gd name="connsiteY1" fmla="*/ 665679 h 665679"/>
              <a:gd name="connsiteX2" fmla="*/ 665679 w 665679"/>
              <a:gd name="connsiteY2" fmla="*/ 0 h 665679"/>
              <a:gd name="connsiteX3" fmla="*/ 347756 w 665679"/>
              <a:gd name="connsiteY3" fmla="*/ 0 h 665679"/>
              <a:gd name="connsiteX4" fmla="*/ 0 w 665679"/>
              <a:gd name="connsiteY4" fmla="*/ 602384 h 66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679" h="665679">
                <a:moveTo>
                  <a:pt x="0" y="665679"/>
                </a:moveTo>
                <a:lnTo>
                  <a:pt x="665679" y="665679"/>
                </a:lnTo>
                <a:lnTo>
                  <a:pt x="665679" y="0"/>
                </a:lnTo>
                <a:lnTo>
                  <a:pt x="347756" y="0"/>
                </a:lnTo>
                <a:lnTo>
                  <a:pt x="0" y="602384"/>
                </a:lnTo>
                <a:close/>
              </a:path>
            </a:pathLst>
          </a:custGeom>
          <a:solidFill>
            <a:srgbClr val="FF7135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 rot="20484495" flipV="1">
            <a:off x="263367" y="841963"/>
            <a:ext cx="304226" cy="304226"/>
          </a:xfrm>
          <a:prstGeom prst="rect">
            <a:avLst/>
          </a:prstGeom>
          <a:solidFill>
            <a:srgbClr val="FF7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 userDrawn="1"/>
        </p:nvSpPr>
        <p:spPr>
          <a:xfrm rot="20110002">
            <a:off x="-130619" y="5584572"/>
            <a:ext cx="1469769" cy="1658754"/>
          </a:xfrm>
          <a:custGeom>
            <a:avLst/>
            <a:gdLst>
              <a:gd name="connsiteX0" fmla="*/ 1469769 w 1469769"/>
              <a:gd name="connsiteY0" fmla="*/ 0 h 1658754"/>
              <a:gd name="connsiteX1" fmla="*/ 1469769 w 1469769"/>
              <a:gd name="connsiteY1" fmla="*/ 1658754 h 1658754"/>
              <a:gd name="connsiteX2" fmla="*/ 0 w 1469769"/>
              <a:gd name="connsiteY2" fmla="*/ 978589 h 1658754"/>
              <a:gd name="connsiteX3" fmla="*/ 452862 w 1469769"/>
              <a:gd name="connsiteY3" fmla="*/ 0 h 165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9769" h="1658754">
                <a:moveTo>
                  <a:pt x="1469769" y="0"/>
                </a:moveTo>
                <a:lnTo>
                  <a:pt x="1469769" y="1658754"/>
                </a:lnTo>
                <a:lnTo>
                  <a:pt x="0" y="978589"/>
                </a:lnTo>
                <a:lnTo>
                  <a:pt x="452862" y="0"/>
                </a:lnTo>
                <a:close/>
              </a:path>
            </a:pathLst>
          </a:custGeom>
          <a:solidFill>
            <a:srgbClr val="FF7135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848" y="5641848"/>
            <a:ext cx="1216152" cy="12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7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269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3" name="任意多边形 12"/>
          <p:cNvSpPr/>
          <p:nvPr userDrawn="1"/>
        </p:nvSpPr>
        <p:spPr>
          <a:xfrm rot="1799869" flipV="1">
            <a:off x="-179350" y="5328708"/>
            <a:ext cx="665679" cy="665679"/>
          </a:xfrm>
          <a:custGeom>
            <a:avLst/>
            <a:gdLst>
              <a:gd name="connsiteX0" fmla="*/ 0 w 665679"/>
              <a:gd name="connsiteY0" fmla="*/ 665679 h 665679"/>
              <a:gd name="connsiteX1" fmla="*/ 665679 w 665679"/>
              <a:gd name="connsiteY1" fmla="*/ 665679 h 665679"/>
              <a:gd name="connsiteX2" fmla="*/ 665679 w 665679"/>
              <a:gd name="connsiteY2" fmla="*/ 0 h 665679"/>
              <a:gd name="connsiteX3" fmla="*/ 347756 w 665679"/>
              <a:gd name="connsiteY3" fmla="*/ 0 h 665679"/>
              <a:gd name="connsiteX4" fmla="*/ 0 w 665679"/>
              <a:gd name="connsiteY4" fmla="*/ 602384 h 66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679" h="665679">
                <a:moveTo>
                  <a:pt x="0" y="665679"/>
                </a:moveTo>
                <a:lnTo>
                  <a:pt x="665679" y="665679"/>
                </a:lnTo>
                <a:lnTo>
                  <a:pt x="665679" y="0"/>
                </a:lnTo>
                <a:lnTo>
                  <a:pt x="347756" y="0"/>
                </a:lnTo>
                <a:lnTo>
                  <a:pt x="0" y="602384"/>
                </a:lnTo>
                <a:close/>
              </a:path>
            </a:pathLst>
          </a:custGeom>
          <a:solidFill>
            <a:srgbClr val="FF7135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 rot="20484495" flipV="1">
            <a:off x="263367" y="841963"/>
            <a:ext cx="304226" cy="304226"/>
          </a:xfrm>
          <a:prstGeom prst="rect">
            <a:avLst/>
          </a:prstGeom>
          <a:solidFill>
            <a:srgbClr val="FF7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 userDrawn="1"/>
        </p:nvSpPr>
        <p:spPr>
          <a:xfrm rot="20110002">
            <a:off x="-130619" y="5584572"/>
            <a:ext cx="1469769" cy="1658754"/>
          </a:xfrm>
          <a:custGeom>
            <a:avLst/>
            <a:gdLst>
              <a:gd name="connsiteX0" fmla="*/ 1469769 w 1469769"/>
              <a:gd name="connsiteY0" fmla="*/ 0 h 1658754"/>
              <a:gd name="connsiteX1" fmla="*/ 1469769 w 1469769"/>
              <a:gd name="connsiteY1" fmla="*/ 1658754 h 1658754"/>
              <a:gd name="connsiteX2" fmla="*/ 0 w 1469769"/>
              <a:gd name="connsiteY2" fmla="*/ 978589 h 1658754"/>
              <a:gd name="connsiteX3" fmla="*/ 452862 w 1469769"/>
              <a:gd name="connsiteY3" fmla="*/ 0 h 165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9769" h="1658754">
                <a:moveTo>
                  <a:pt x="1469769" y="0"/>
                </a:moveTo>
                <a:lnTo>
                  <a:pt x="1469769" y="1658754"/>
                </a:lnTo>
                <a:lnTo>
                  <a:pt x="0" y="978589"/>
                </a:lnTo>
                <a:lnTo>
                  <a:pt x="452862" y="0"/>
                </a:lnTo>
                <a:close/>
              </a:path>
            </a:pathLst>
          </a:custGeom>
          <a:solidFill>
            <a:srgbClr val="FF7135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10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E41A-6506-421D-A7A1-149363E7D1B9}" type="datetime1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4601-0A6B-4052-9431-2AA78478A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97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D1921-B1B1-4F2F-9E2F-1B0D938208A8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D514B-02ED-4DCB-9CAD-94B6EED5C1B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660" y="294126"/>
            <a:ext cx="2189340" cy="5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9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8400" y="2492896"/>
            <a:ext cx="7315200" cy="1134887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雅思写作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小作文</a:t>
            </a:r>
          </a:p>
        </p:txBody>
      </p:sp>
    </p:spTree>
    <p:extLst>
      <p:ext uri="{BB962C8B-B14F-4D97-AF65-F5344CB8AC3E}">
        <p14:creationId xmlns:p14="http://schemas.microsoft.com/office/powerpoint/2010/main" val="220283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8400" y="2384039"/>
            <a:ext cx="7315200" cy="1134887"/>
          </a:xfrm>
        </p:spPr>
        <p:txBody>
          <a:bodyPr>
            <a:noAutofit/>
          </a:bodyPr>
          <a:lstStyle/>
          <a:p>
            <a:r>
              <a:rPr lang="zh-CN" altLang="en-US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小作文</a:t>
            </a:r>
            <a:r>
              <a:rPr lang="en-US" altLang="zh-CN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图表</a:t>
            </a:r>
          </a:p>
        </p:txBody>
      </p:sp>
    </p:spTree>
    <p:extLst>
      <p:ext uri="{BB962C8B-B14F-4D97-AF65-F5344CB8AC3E}">
        <p14:creationId xmlns:p14="http://schemas.microsoft.com/office/powerpoint/2010/main" val="374998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0282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小作文（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Task I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图表构思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4601-0A6B-4052-9431-2AA78478AFEF}" type="slidenum">
              <a:rPr lang="zh-CN" altLang="en-US" smtClean="0">
                <a:solidFill>
                  <a:prstClr val="white"/>
                </a:solidFill>
              </a:rPr>
              <a:pPr/>
              <a:t>11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47EBBDF-C5FF-40D0-0279-B115429CE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2270"/>
            <a:ext cx="11151704" cy="5094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pc="45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三段论：</a:t>
            </a:r>
            <a:endParaRPr lang="en-US" altLang="zh-CN" spc="45" dirty="0"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pc="45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pc="45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、开头段</a:t>
            </a:r>
            <a:endParaRPr lang="en-US" altLang="zh-CN" spc="45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pc="45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对图表内容进行简单概括</a:t>
            </a:r>
            <a:endParaRPr lang="en-US" altLang="zh-CN" spc="45" dirty="0"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pc="45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pc="45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、主体段</a:t>
            </a:r>
            <a:endParaRPr lang="en-US" altLang="zh-CN" spc="45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pc="45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对图表细节进行详细说明</a:t>
            </a:r>
            <a:endParaRPr lang="en-US" altLang="zh-CN" spc="45" dirty="0"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pc="45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pc="45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、结尾段</a:t>
            </a:r>
            <a:endParaRPr lang="en-US" altLang="zh-CN" spc="45" dirty="0"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pc="45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对图表进行简单总结或评论</a:t>
            </a:r>
            <a:endParaRPr lang="en-US" altLang="zh-CN" spc="45" dirty="0"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8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0282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小作文（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Task I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图表构思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11"/>
            <a:ext cx="11320670" cy="552476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24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开头段</a:t>
            </a:r>
            <a:r>
              <a:rPr lang="zh-CN" altLang="zh-CN" sz="24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：概括图表主题</a:t>
            </a:r>
          </a:p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体现表头内容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  <a:p>
            <a:pPr marL="0" indent="0">
              <a:buNone/>
            </a:pPr>
            <a:r>
              <a:rPr lang="zh-CN" altLang="en-US" sz="24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主体段</a:t>
            </a:r>
            <a:r>
              <a:rPr lang="zh-CN" altLang="zh-CN" sz="24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sz="24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描述图表细节</a:t>
            </a:r>
            <a:endParaRPr lang="zh-CN" altLang="zh-CN" sz="2400" b="1" u="sng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概括总体特点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动态图：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先指出总体趋势（上升、下降、平稳），再挑出极值（最高、最低）描写，如果可能，还应指出转折点。</a:t>
            </a:r>
          </a:p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静态图</a:t>
            </a:r>
            <a:r>
              <a:rPr lang="zh-CN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：先指出包含项目，再挑出极值（最高、最低）描写，如项目不多，也可按降序逐一描写。</a:t>
            </a:r>
          </a:p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比较异同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24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结尾段：总结评论图表</a:t>
            </a:r>
            <a:endParaRPr lang="en-US" altLang="zh-CN" sz="2400" b="1" u="sng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总结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endParaRPr lang="zh-CN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4601-0A6B-4052-9431-2AA78478AFEF}" type="slidenum">
              <a:rPr lang="zh-CN" altLang="en-US" smtClean="0">
                <a:solidFill>
                  <a:prstClr val="white"/>
                </a:solidFill>
              </a:rPr>
              <a:pPr/>
              <a:t>12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7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0282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小作文（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Task I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图表写作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11"/>
            <a:ext cx="11320670" cy="5524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写作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句型：</a:t>
            </a:r>
            <a:endParaRPr lang="zh-CN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开头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段</a:t>
            </a:r>
          </a:p>
          <a:p>
            <a:pPr algn="just"/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The bar chart/ line chart/ pie chart/ table explicitly displays/ demonstrates/ covers the change/ fluctuation/ proportion/ ratio/ statistics of...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（主题）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of ... and...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（对象）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in/ during...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（持续时间）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from... to...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（始终时间）</a:t>
            </a:r>
            <a:endParaRPr lang="zh-CN" altLang="zh-CN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The bar chart/ line chart/ pie chart/ table explicitly displays/ demonstrates the striking contrast of...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（主题）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between... and...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（比较对象）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from... to...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（始终时间）</a:t>
            </a:r>
            <a:endParaRPr lang="zh-CN" altLang="zh-CN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Reflected in the bar chart/ line chart/ pie chart/ table is the change/ fluctuation/ proportion of...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（主题）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from... to...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（始终时间） 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/ between... and...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（比较对象）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zh-CN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4601-0A6B-4052-9431-2AA78478AFEF}" type="slidenum">
              <a:rPr lang="zh-CN" altLang="en-US" smtClean="0">
                <a:solidFill>
                  <a:prstClr val="white"/>
                </a:solidFill>
              </a:rPr>
              <a:pPr/>
              <a:t>13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2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0282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小作文（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Task I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图表写作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28355"/>
            <a:ext cx="11277600" cy="564936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主体段</a:t>
            </a:r>
            <a:r>
              <a:rPr lang="zh-CN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： </a:t>
            </a:r>
          </a:p>
          <a:p>
            <a:pPr marL="0" indent="0" algn="just">
              <a:buNone/>
            </a:pPr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先指出总体趋势（上升、下降、平稳），再挑出极值（最高、最低）描写。</a:t>
            </a:r>
          </a:p>
          <a:p>
            <a:pPr marL="0" indent="0" algn="just">
              <a:buNone/>
            </a:pPr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趋势：</a:t>
            </a: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It is clearly indicated that...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（主题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对象）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ascended/ descended steeply/ mildly/ steadily from…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（起始值）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to…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（最终值）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during this period of time. </a:t>
            </a: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The past... 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（时间段）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years/ months witnessed the rapid/ mild/ steady increase/ decrease of... 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（主题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对象） 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from... 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（起始值）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to...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（最终值）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during this period of time.</a:t>
            </a:r>
          </a:p>
          <a:p>
            <a:pPr algn="just"/>
            <a:endParaRPr lang="en-US" altLang="zh-CN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It is clearly indicated that...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（主题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对象）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remained stable/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fluctuated drastically during this period of time. </a:t>
            </a: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The past... 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（时间段）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years/ months witnessed the relative stability/ the drastic fluctuation  of... 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（主题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对象） 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during this period of time.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34601-0A6B-4052-9431-2AA78478AF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3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0282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小作文（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Task I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图表写作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1034"/>
            <a:ext cx="11156731" cy="567044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如需表示两个或两个以上同时增加或减少：</a:t>
            </a:r>
            <a:endParaRPr lang="zh-CN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It is clearly indicated that...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（主题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对象）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ascended/ descended steeply/ mildly/ steadily </a:t>
            </a:r>
            <a:r>
              <a:rPr lang="en-US" altLang="zh-CN" u="sng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respectively from...</a:t>
            </a:r>
            <a:r>
              <a:rPr lang="zh-CN" altLang="en-US" u="sng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（起始值）</a:t>
            </a:r>
            <a:r>
              <a:rPr lang="en-US" altLang="zh-CN" u="sng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to...</a:t>
            </a:r>
            <a:r>
              <a:rPr lang="zh-CN" altLang="en-US" u="sng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（最终值）</a:t>
            </a:r>
            <a:r>
              <a:rPr lang="en-US" altLang="zh-CN" u="sng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and from...</a:t>
            </a:r>
            <a:r>
              <a:rPr lang="zh-CN" altLang="en-US" u="sng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（起始值）</a:t>
            </a:r>
            <a:r>
              <a:rPr lang="en-US" altLang="zh-CN" u="sng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to...</a:t>
            </a:r>
            <a:r>
              <a:rPr lang="zh-CN" altLang="en-US" u="sng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（最终值） 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during this period of time. </a:t>
            </a:r>
            <a:endParaRPr lang="zh-CN" altLang="zh-CN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The past... 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（时间段）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years/ months witnessed the rapid/ mild/ steady increase/ decrease of... 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（主题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对象）</a:t>
            </a:r>
            <a:r>
              <a:rPr lang="en-US" altLang="zh-CN" u="sng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respectively </a:t>
            </a:r>
            <a:r>
              <a:rPr lang="zh-CN" altLang="en-US" u="sng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u="sng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from... </a:t>
            </a:r>
            <a:r>
              <a:rPr lang="zh-CN" altLang="en-US" u="sng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（起始值）</a:t>
            </a:r>
            <a:r>
              <a:rPr lang="en-US" altLang="zh-CN" u="sng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to...</a:t>
            </a:r>
            <a:r>
              <a:rPr lang="zh-CN" altLang="en-US" u="sng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（最终值）</a:t>
            </a:r>
            <a:r>
              <a:rPr lang="en-US" altLang="zh-CN" u="sng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and from...</a:t>
            </a:r>
            <a:r>
              <a:rPr lang="zh-CN" altLang="en-US" u="sng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（起始值）</a:t>
            </a:r>
            <a:r>
              <a:rPr lang="en-US" altLang="zh-CN" u="sng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to...</a:t>
            </a:r>
            <a:r>
              <a:rPr lang="zh-CN" altLang="en-US" u="sng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（最终值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altLang="zh-CN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zh-CN" altLang="zh-CN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如需表示具体增加或减少的比例：</a:t>
            </a: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It is clearly indicated that... 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（主题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对象） 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ascended/ descended steeply/ mildly/ steadily </a:t>
            </a:r>
            <a:r>
              <a:rPr lang="en-US" altLang="zh-CN" u="sng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by...%</a:t>
            </a:r>
            <a:r>
              <a:rPr lang="zh-CN" altLang="en-US" u="sng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（增加或减少的百分比）</a:t>
            </a:r>
            <a:r>
              <a:rPr lang="en-US" altLang="zh-CN" u="sng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from...to...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（起始值）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to...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（最终值）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during this period of time. </a:t>
            </a:r>
            <a:endParaRPr lang="zh-CN" altLang="zh-CN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It is clearly indicated that...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（主题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对象）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u="sng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doubled/ tripled/ quadrupled 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from...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（起始值）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to...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（最终值）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during this period of time. </a:t>
            </a:r>
            <a:endParaRPr lang="zh-CN" altLang="zh-CN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34601-0A6B-4052-9431-2AA78478AF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75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0282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小作文（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Task I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图表写作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93076"/>
            <a:ext cx="11167241" cy="5628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2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对比：</a:t>
            </a:r>
          </a:p>
          <a:p>
            <a:pPr algn="just"/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…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（主题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对象）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outran/ overtook/ surpassed/ exceeded…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（另一主题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对象）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in…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（时间） 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by…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（超过的幅度）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It is clearly indicated that...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（主题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对象）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ascended/ descended steeply/ mildly/ fluctuated drastically from...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（起始值）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to...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（最终值） 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/ remained stable/ levelled off, while/ whereas ...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（另一主题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对象）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underwent/ experienced a rapid/ mild increase/ decrease/ relative stability/ drastic fluctuation from...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（起始值）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to...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（最终值）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It is clearly indicated that...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（主题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对象）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ascended/ descended steeply/ mildly/ fluctuated drastically from...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（起始值）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to...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（最终值） 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/ remained stable during this period of time, which, on the contrary, witnessed the rapid/ mild increase/ decrease/ relative stability/ drastic fluctuation of...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（另一主题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对象）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from...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（起始值）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to...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（最终值）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altLang="zh-CN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34601-0A6B-4052-9431-2AA78478AF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4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0282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小作文（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Task I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图表写作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43609"/>
            <a:ext cx="11320670" cy="54367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CN" altLang="zh-CN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极值：</a:t>
            </a: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The number/ percentage of...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（主题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对象）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rocketed to the highest point/ peak of ...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（最高值）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in...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（时间）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and stumbled to the bottom of...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（最低值）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in...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（时间）</a:t>
            </a:r>
            <a:endParaRPr lang="zh-CN" altLang="zh-CN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zh-CN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转折点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zh-CN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The significant turning point occurred in...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（时间点）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 when ...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（主题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对象）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began to rise/ fall/ level off, reversing its general trend in the past... years/ months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（时间段）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 </a:t>
            </a:r>
            <a:endParaRPr lang="zh-CN" altLang="zh-CN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...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（时间点）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witnessed the significant turning point, at which ...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（主题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对象）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began to rise/ fall/ level off, reversing its general trend in the past... years/ months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（时间段）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 </a:t>
            </a:r>
            <a:endParaRPr lang="zh-CN" altLang="zh-CN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4601-0A6B-4052-9431-2AA78478AFEF}" type="slidenum">
              <a:rPr lang="zh-CN" altLang="en-US" smtClean="0">
                <a:solidFill>
                  <a:prstClr val="white"/>
                </a:solidFill>
              </a:rPr>
              <a:pPr/>
              <a:t>17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8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0282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小作文（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Task I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图表写作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23730"/>
            <a:ext cx="11320670" cy="56977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百分比、排序：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先指出包含项目，再挑出极值（最高、最低）描写，如项目不多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（五个以内）</a:t>
            </a:r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，也可按降序逐一描写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（如项目太多，“其他”项可以忽略）</a:t>
            </a:r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Among all the...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（项目数量）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items included in the survey, ...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（最多项）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outran the others/ took the lead, with ...%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（百分比）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 while …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（最少项）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ranked the last/ lay at the bottom, making up only ...%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（百分比）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endParaRPr lang="zh-CN" altLang="zh-CN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Among all the...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（项目数量）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items included in the survey, ...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（最多项）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outran the others, with ...%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（百分比）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（次多项）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came as the runner-up, which occupied ...%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（百分比）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 followed by 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（第三多项）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and 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（第四多项）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 which accounted for ...% 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（百分比） 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and ...% 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（百分比） 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respectively. …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（最少项）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ranked the last, making up only ...%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（百分比）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As is clearly indicated in the graph, ...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（最多项）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made up…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（百分比）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 topping the survey. What came next was ...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（次项）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 which accounted for ...%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（百分比）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 Minor ...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（小项）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included ...(...%), ...(...%) and other ... (...%)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（小项罗列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百分比）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4601-0A6B-4052-9431-2AA78478AFEF}" type="slidenum">
              <a:rPr lang="zh-CN" altLang="en-US" smtClean="0">
                <a:solidFill>
                  <a:prstClr val="white"/>
                </a:solidFill>
              </a:rPr>
              <a:pPr/>
              <a:t>18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5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0282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小作文（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Task I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图表写作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23730"/>
            <a:ext cx="11320670" cy="5697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主体段衔接手段</a:t>
            </a:r>
            <a:r>
              <a:rPr lang="zh-CN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First, above all, first of all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Then, furthermore, in addition, what’s more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Finally, at last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What arrests my attention most is…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What is worth mentioning is…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The most interesting part is…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One thing that can’t be ignored is…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4601-0A6B-4052-9431-2AA78478AFEF}" type="slidenum">
              <a:rPr lang="zh-CN" altLang="en-US" smtClean="0">
                <a:solidFill>
                  <a:prstClr val="white"/>
                </a:solidFill>
              </a:rPr>
              <a:pPr/>
              <a:t>19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3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991" y="235916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大纲要求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7991" y="1023730"/>
            <a:ext cx="11658600" cy="56977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作文一 </a:t>
            </a:r>
          </a:p>
          <a:p>
            <a:pPr marL="0" indent="0">
              <a:buNone/>
            </a:pP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题型要求：作文一中会给出一些视觉性的信息，如一个或多个互相关联的图表、图解或表格，考生需对这些信息或数据进行描述。需要运用学术写作的文体。</a:t>
            </a:r>
          </a:p>
          <a:p>
            <a:pPr marL="0" indent="0">
              <a:buNone/>
            </a:pP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评分标准：作文一考察的是考生在图表或表格中选择最重要和最相关的信息（一些次要的信息则可忽略）、并对这些信息进行清晰描述的能力，考官将对考生组织这些信息的能力以及语言使用的准确性进行评分。字数至少达到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150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字，否则将会被扣分。</a:t>
            </a:r>
          </a:p>
          <a:p>
            <a:pPr marL="0" indent="0">
              <a:buNone/>
            </a:pPr>
            <a:endParaRPr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考官将从以下方面对作文进行评分：</a:t>
            </a:r>
          </a:p>
          <a:p>
            <a:pPr marL="0" indent="0">
              <a:buNone/>
            </a:pP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、是否完成写作要求，能否有效地找到信息中关键的内容并对之进行描述和写作；</a:t>
            </a:r>
          </a:p>
          <a:p>
            <a:pPr marL="0" indent="0">
              <a:buNone/>
            </a:pP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、连贯性和结构层次，能否将信息和要点进行组织，信息和要点之间的联系是否清晰；</a:t>
            </a:r>
          </a:p>
          <a:p>
            <a:pPr marL="0" indent="0">
              <a:buNone/>
            </a:pP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、词汇来源是否广泛、准确且适合这一部分写作的要求；</a:t>
            </a:r>
          </a:p>
          <a:p>
            <a:pPr marL="0" indent="0">
              <a:buNone/>
            </a:pP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、语法结构是否多样、准确且适合这一部分写作的要求。</a:t>
            </a:r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4601-0A6B-4052-9431-2AA78478AFEF}" type="slidenum">
              <a:rPr lang="zh-CN" altLang="en-US" smtClean="0">
                <a:solidFill>
                  <a:prstClr val="white"/>
                </a:solidFill>
              </a:rPr>
              <a:pPr/>
              <a:t>2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5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0282"/>
            <a:ext cx="8153400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小作文（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Task I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流程图写作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82757"/>
            <a:ext cx="11320670" cy="55387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结尾段：</a:t>
            </a:r>
            <a:endParaRPr lang="en-US" altLang="zh-CN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We can draw a safe conclusion that...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To sum up, the major difference lies in…While…, …</a:t>
            </a:r>
          </a:p>
          <a:p>
            <a:pPr marL="0" indent="0" algn="just">
              <a:buNone/>
            </a:pPr>
            <a:endParaRPr lang="en-US" altLang="zh-CN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altLang="zh-CN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altLang="zh-CN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4601-0A6B-4052-9431-2AA78478AFEF}" type="slidenum">
              <a:rPr lang="zh-CN" altLang="en-US" smtClean="0">
                <a:solidFill>
                  <a:prstClr val="white"/>
                </a:solidFill>
              </a:rPr>
              <a:pPr/>
              <a:t>20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3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0282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小作文（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Task I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图表练习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4601-0A6B-4052-9431-2AA78478AFEF}" type="slidenum">
              <a:rPr lang="zh-CN" altLang="en-US" smtClean="0">
                <a:solidFill>
                  <a:prstClr val="white"/>
                </a:solidFill>
              </a:rPr>
              <a:pPr/>
              <a:t>21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47EBBDF-C5FF-40D0-0279-B115429CE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8354"/>
            <a:ext cx="11151704" cy="59296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altLang="zh-CN" sz="2400" spc="1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graph</a:t>
            </a:r>
            <a:r>
              <a:rPr lang="en-US" altLang="zh-CN" sz="2400" spc="1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below</a:t>
            </a:r>
            <a:r>
              <a:rPr lang="en-US" altLang="zh-CN" sz="240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shows</a:t>
            </a:r>
            <a:r>
              <a:rPr lang="en-US" altLang="zh-CN" sz="240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average</a:t>
            </a:r>
            <a:r>
              <a:rPr lang="en-US" altLang="zh-CN" sz="2400" spc="1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carbon</a:t>
            </a:r>
            <a:r>
              <a:rPr lang="en-US" altLang="zh-CN" sz="2400" spc="1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dioxide</a:t>
            </a:r>
            <a:r>
              <a:rPr lang="en-US" altLang="zh-CN" sz="240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(CO</a:t>
            </a:r>
            <a:r>
              <a:rPr lang="en-US" altLang="zh-CN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altLang="zh-CN" sz="2400" spc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emissions</a:t>
            </a:r>
            <a:r>
              <a:rPr lang="en-US" altLang="zh-CN" sz="2400" spc="1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</a:t>
            </a:r>
            <a:r>
              <a:rPr lang="en-US" altLang="zh-CN" sz="2400" spc="1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</a:t>
            </a:r>
            <a:r>
              <a:rPr lang="en-US" altLang="zh-CN" sz="2400" spc="4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altLang="zh-CN" sz="2400" spc="4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altLang="zh-CN" sz="2400" spc="-2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United</a:t>
            </a:r>
            <a:r>
              <a:rPr lang="en-US" altLang="zh-CN" sz="2400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Kingdom,</a:t>
            </a:r>
            <a:r>
              <a:rPr lang="en-US" altLang="zh-CN" sz="2400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Sweden,</a:t>
            </a:r>
            <a:r>
              <a:rPr lang="en-US" altLang="zh-CN" sz="24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Italy</a:t>
            </a:r>
            <a:r>
              <a:rPr lang="en-US" altLang="zh-CN" sz="2400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altLang="zh-CN" sz="24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Portugal</a:t>
            </a:r>
            <a:r>
              <a:rPr lang="en-US" altLang="zh-CN" sz="24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between</a:t>
            </a:r>
            <a:r>
              <a:rPr lang="en-US" altLang="zh-CN" sz="2400" spc="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1967</a:t>
            </a:r>
            <a:r>
              <a:rPr lang="en-US" altLang="zh-CN" sz="2400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altLang="zh-CN" sz="24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2007.</a:t>
            </a:r>
            <a:endParaRPr lang="zh-CN" altLang="zh-C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Summarize</a:t>
            </a:r>
            <a:r>
              <a:rPr lang="en-US" altLang="zh-CN" sz="24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altLang="zh-CN" sz="24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information</a:t>
            </a:r>
            <a:r>
              <a:rPr lang="en-US" altLang="zh-CN" sz="24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en-US" altLang="zh-CN" sz="24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selecting</a:t>
            </a:r>
            <a:r>
              <a:rPr lang="en-US" altLang="zh-CN" sz="24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altLang="zh-CN" sz="24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reporting</a:t>
            </a:r>
            <a:r>
              <a:rPr lang="en-US" altLang="zh-CN" sz="24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altLang="zh-CN" sz="24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main</a:t>
            </a:r>
            <a:r>
              <a:rPr lang="en-US" altLang="zh-CN" sz="24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features,</a:t>
            </a:r>
            <a:r>
              <a:rPr lang="en-US" altLang="zh-CN" sz="24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altLang="zh-CN" sz="24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make</a:t>
            </a:r>
            <a:r>
              <a:rPr lang="en-US" altLang="zh-CN" sz="2400" spc="-2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comparisons</a:t>
            </a:r>
            <a:r>
              <a:rPr lang="en-US" altLang="zh-CN" sz="24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  <a:r>
              <a:rPr lang="en-US" altLang="zh-CN" sz="24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relevant.</a:t>
            </a:r>
            <a:endParaRPr lang="en-US" altLang="zh-CN" spc="45" dirty="0"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C20E2D9-73DE-B6AE-3DF8-93C7EE6F3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357" y="2499054"/>
            <a:ext cx="6285186" cy="385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0282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小作文（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Task I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图表练习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4601-0A6B-4052-9431-2AA78478AFEF}" type="slidenum">
              <a:rPr lang="zh-CN" altLang="en-US" smtClean="0">
                <a:solidFill>
                  <a:prstClr val="white"/>
                </a:solidFill>
              </a:rPr>
              <a:pPr/>
              <a:t>22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47EBBDF-C5FF-40D0-0279-B115429CE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3242"/>
            <a:ext cx="11151704" cy="52531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开头段：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/>
            <a:r>
              <a:rPr lang="en-US" altLang="zh-CN" dirty="0">
                <a:latin typeface="Times New Roman" panose="02020603050405020304" pitchFamily="18" charset="0"/>
              </a:rPr>
              <a:t>Reflected in the line chart is the change of … from …to …</a:t>
            </a:r>
          </a:p>
          <a:p>
            <a:pPr marL="0" indent="0" algn="just"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Reflected in the line chart is the change of average carbon dioxide (CO</a:t>
            </a:r>
            <a:r>
              <a:rPr lang="en-US" altLang="zh-CN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</a:rPr>
              <a:t>) emissions per person in four European countries, namely, the United Kingdom, Sweden, Italy and Portugal from 1967 to 2007.</a:t>
            </a:r>
          </a:p>
          <a:p>
            <a:pPr marL="0" indent="0" algn="just">
              <a:buNone/>
            </a:pPr>
            <a:endParaRPr lang="en-US" altLang="zh-CN" sz="240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zh-CN" altLang="zh-CN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altLang="zh-CN" sz="240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zh-CN" altLang="zh-C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2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0282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小作文（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Task I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图表练习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4601-0A6B-4052-9431-2AA78478AFEF}" type="slidenum">
              <a:rPr lang="zh-CN" altLang="en-US" smtClean="0">
                <a:solidFill>
                  <a:prstClr val="white"/>
                </a:solidFill>
              </a:rPr>
              <a:pPr/>
              <a:t>23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47EBBDF-C5FF-40D0-0279-B115429CE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3730"/>
            <a:ext cx="11151704" cy="55539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主体段：</a:t>
            </a:r>
            <a:endParaRPr lang="en-US" altLang="zh-CN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It is clearly indicated that …, while .... </a:t>
            </a:r>
          </a:p>
          <a:p>
            <a:pPr marL="0" indent="0" algn="just"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It is clearly indicated that the carbon emissions in Italy and Portugal ascended drastically from 4.2 metric </a:t>
            </a:r>
            <a:r>
              <a:rPr lang="en-US" altLang="zh-CN" sz="2400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tonnes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to 7.8 and from 1.4 to 5.6 respectively, while those in UK and Sweden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underwent a steady decrease from 10.6 metric </a:t>
            </a:r>
            <a:r>
              <a:rPr lang="en-US" altLang="zh-CN" sz="2400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tonnes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to 8.4 and from 8.4 to 5.6 respectively. </a:t>
            </a:r>
          </a:p>
          <a:p>
            <a:pPr marL="0" indent="0" algn="just">
              <a:buNone/>
            </a:pPr>
            <a:endParaRPr lang="en-US" altLang="zh-CN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What is worth mentioning is ... </a:t>
            </a:r>
          </a:p>
          <a:p>
            <a:pPr marL="0" indent="0" algn="just"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What is worth mentioning is Sweden, whose production of </a:t>
            </a:r>
            <a:r>
              <a:rPr lang="en-US" altLang="zh-CN" sz="2400" dirty="0">
                <a:latin typeface="Times New Roman" panose="02020603050405020304" pitchFamily="18" charset="0"/>
              </a:rPr>
              <a:t>CO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rocketed to the peak of 10.2 metric </a:t>
            </a:r>
            <a:r>
              <a:rPr lang="en-US" altLang="zh-CN" sz="2400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tonnes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in 1977 and stumbled to the bottom of 5.6  in 2007. </a:t>
            </a:r>
          </a:p>
          <a:p>
            <a:pPr marL="0" indent="0" algn="just">
              <a:buNone/>
            </a:pPr>
            <a:endParaRPr lang="en-US" altLang="zh-CN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The significant turning point occurred in …, when … </a:t>
            </a:r>
            <a:endParaRPr lang="zh-CN" altLang="zh-CN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The significant turning point occurred in 1977, when that number began to fall, reversing its general trend in the past decade. </a:t>
            </a:r>
            <a:endParaRPr lang="zh-CN" altLang="zh-CN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zh-CN" altLang="zh-CN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altLang="zh-CN" sz="240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zh-CN" altLang="zh-C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13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0282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小作文（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Task I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图表练习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4601-0A6B-4052-9431-2AA78478AFEF}" type="slidenum">
              <a:rPr lang="zh-CN" altLang="en-US" smtClean="0">
                <a:solidFill>
                  <a:prstClr val="white"/>
                </a:solidFill>
              </a:rPr>
              <a:pPr/>
              <a:t>24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47EBBDF-C5FF-40D0-0279-B115429CE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3670"/>
            <a:ext cx="11151704" cy="53226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altLang="zh-CN" sz="240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</a:t>
            </a:r>
            <a:r>
              <a:rPr lang="en-US" altLang="zh-CN" sz="240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chart</a:t>
            </a:r>
            <a:r>
              <a:rPr lang="en-US" altLang="zh-CN" sz="24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below</a:t>
            </a:r>
            <a:r>
              <a:rPr lang="en-US" altLang="zh-CN" sz="2400" spc="1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shows</a:t>
            </a:r>
            <a:r>
              <a:rPr lang="en-US" altLang="zh-CN" sz="2400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altLang="zh-CN" sz="240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percentage</a:t>
            </a:r>
            <a:r>
              <a:rPr lang="en-US" altLang="zh-CN" sz="2400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altLang="zh-CN" sz="240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Australian</a:t>
            </a:r>
            <a:r>
              <a:rPr lang="en-US" altLang="zh-CN" sz="24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</a:t>
            </a:r>
            <a:r>
              <a:rPr lang="en-US" altLang="zh-CN" sz="2400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altLang="zh-CN" sz="24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women</a:t>
            </a:r>
            <a:r>
              <a:rPr lang="en-US" altLang="zh-CN" sz="240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altLang="zh-CN" sz="2400" spc="1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different</a:t>
            </a:r>
            <a:r>
              <a:rPr lang="en-US" altLang="zh-CN" sz="240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age</a:t>
            </a:r>
            <a:r>
              <a:rPr lang="en-US" altLang="zh-CN" sz="2400" spc="-2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groups</a:t>
            </a:r>
            <a:r>
              <a:rPr lang="en-US" altLang="zh-CN" sz="24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who</a:t>
            </a:r>
            <a:r>
              <a:rPr lang="en-US" altLang="zh-CN" sz="24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did</a:t>
            </a:r>
            <a:r>
              <a:rPr lang="en-US" altLang="zh-CN" sz="24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regular</a:t>
            </a:r>
            <a:r>
              <a:rPr lang="en-US" altLang="zh-CN" sz="24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physical</a:t>
            </a:r>
            <a:r>
              <a:rPr lang="en-US" altLang="zh-CN" sz="24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activity</a:t>
            </a:r>
            <a:r>
              <a:rPr lang="en-US" altLang="zh-CN" sz="24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altLang="zh-CN" sz="24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2010.</a:t>
            </a:r>
            <a:endParaRPr lang="zh-CN" altLang="zh-C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Summarize</a:t>
            </a:r>
            <a:r>
              <a:rPr lang="en-US" altLang="zh-CN" sz="24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altLang="zh-CN" sz="24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information</a:t>
            </a:r>
            <a:r>
              <a:rPr lang="en-US" altLang="zh-CN" sz="24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en-US" altLang="zh-CN" sz="24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selecting</a:t>
            </a:r>
            <a:r>
              <a:rPr lang="en-US" altLang="zh-CN" sz="24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altLang="zh-CN" sz="24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reporting</a:t>
            </a:r>
            <a:r>
              <a:rPr lang="en-US" altLang="zh-CN" sz="24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altLang="zh-CN" sz="24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main</a:t>
            </a:r>
            <a:r>
              <a:rPr lang="en-US" altLang="zh-CN" sz="24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features,</a:t>
            </a:r>
            <a:r>
              <a:rPr lang="en-US" altLang="zh-CN" sz="24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altLang="zh-CN" sz="24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make</a:t>
            </a:r>
            <a:r>
              <a:rPr lang="en-US" altLang="zh-CN" sz="2400" spc="-2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comparisons</a:t>
            </a:r>
            <a:r>
              <a:rPr lang="en-US" altLang="zh-CN" sz="24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  <a:r>
              <a:rPr lang="en-US" altLang="zh-CN" sz="24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relevant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zh-CN" altLang="en-US" sz="4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812962F-5852-8C4A-2532-EA3F025C0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094" y="2504661"/>
            <a:ext cx="4750905" cy="421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6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0282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小作文（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Task I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图表练习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4601-0A6B-4052-9431-2AA78478AFEF}" type="slidenum">
              <a:rPr lang="zh-CN" altLang="en-US" smtClean="0">
                <a:solidFill>
                  <a:prstClr val="white"/>
                </a:solidFill>
              </a:rPr>
              <a:pPr/>
              <a:t>25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47EBBDF-C5FF-40D0-0279-B115429CE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3670"/>
            <a:ext cx="11151704" cy="5322680"/>
          </a:xfrm>
        </p:spPr>
        <p:txBody>
          <a:bodyPr>
            <a:normAutofit/>
          </a:bodyPr>
          <a:lstStyle/>
          <a:p>
            <a:pPr marL="0" marR="359410" indent="0" algn="just">
              <a:lnSpc>
                <a:spcPct val="100000"/>
              </a:lnSpc>
              <a:spcBef>
                <a:spcPts val="895"/>
              </a:spcBef>
              <a:spcAft>
                <a:spcPts val="0"/>
              </a:spcAft>
              <a:buNone/>
            </a:pP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altLang="zh-CN" sz="240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charts</a:t>
            </a:r>
            <a:r>
              <a:rPr lang="en-US" altLang="zh-CN" sz="240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below</a:t>
            </a:r>
            <a:r>
              <a:rPr lang="en-US" altLang="zh-CN" sz="240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give</a:t>
            </a:r>
            <a:r>
              <a:rPr lang="en-US" altLang="zh-CN" sz="240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information</a:t>
            </a:r>
            <a:r>
              <a:rPr lang="en-US" altLang="zh-CN" sz="240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en-US" altLang="zh-CN" sz="240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altLang="zh-CN" sz="240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ages</a:t>
            </a:r>
            <a:r>
              <a:rPr lang="en-US" altLang="zh-CN" sz="240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altLang="zh-CN" sz="240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altLang="zh-CN" sz="2400" spc="1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populations</a:t>
            </a:r>
            <a:r>
              <a:rPr lang="en-US" altLang="zh-CN" sz="24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altLang="zh-CN" sz="240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Yemen</a:t>
            </a:r>
            <a:r>
              <a:rPr lang="en-US" altLang="zh-CN" sz="240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altLang="zh-CN" sz="2400" spc="1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Italy</a:t>
            </a:r>
            <a:r>
              <a:rPr lang="en-US" altLang="zh-CN" sz="24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altLang="zh-CN" sz="2400" spc="-2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2000</a:t>
            </a:r>
            <a:r>
              <a:rPr lang="en-US" altLang="zh-CN" sz="24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altLang="zh-CN" sz="24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projections</a:t>
            </a:r>
            <a:r>
              <a:rPr lang="en-US" altLang="zh-CN" sz="24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en-US" altLang="zh-CN" sz="24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2050.</a:t>
            </a:r>
            <a:endParaRPr lang="zh-CN" altLang="zh-C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Summarise</a:t>
            </a:r>
            <a:r>
              <a:rPr lang="en-US" altLang="zh-CN" sz="24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altLang="zh-CN" sz="24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information</a:t>
            </a:r>
            <a:r>
              <a:rPr lang="en-US" altLang="zh-CN" sz="24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en-US" altLang="zh-CN" sz="24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selecting</a:t>
            </a:r>
            <a:r>
              <a:rPr lang="en-US" altLang="zh-CN" sz="24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altLang="zh-CN" sz="24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reporting</a:t>
            </a:r>
            <a:r>
              <a:rPr lang="en-US" altLang="zh-CN" sz="24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altLang="zh-CN" sz="2400" spc="1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main</a:t>
            </a:r>
            <a:r>
              <a:rPr lang="en-US" altLang="zh-CN" sz="24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features,</a:t>
            </a:r>
            <a:r>
              <a:rPr lang="en-US" altLang="zh-CN" sz="24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altLang="zh-CN" sz="24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make</a:t>
            </a:r>
            <a:r>
              <a:rPr lang="en-US" altLang="zh-CN" sz="2400" spc="-2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comparisons</a:t>
            </a:r>
            <a:r>
              <a:rPr lang="en-US" altLang="zh-CN" sz="24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  <a:r>
              <a:rPr lang="en-US" altLang="zh-CN" sz="24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relevant.</a:t>
            </a:r>
            <a:endParaRPr lang="en-US" altLang="zh-CN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11.png">
            <a:extLst>
              <a:ext uri="{FF2B5EF4-FFF2-40B4-BE49-F238E27FC236}">
                <a16:creationId xmlns:a16="http://schemas.microsoft.com/office/drawing/2014/main" id="{9AB238A8-488B-CA66-67C9-C07493D607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9078" y="2454965"/>
            <a:ext cx="4273826" cy="423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9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0282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小作文（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Task I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图表练习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4601-0A6B-4052-9431-2AA78478AFEF}" type="slidenum">
              <a:rPr lang="zh-CN" altLang="en-US" smtClean="0">
                <a:solidFill>
                  <a:prstClr val="white"/>
                </a:solidFill>
              </a:rPr>
              <a:pPr/>
              <a:t>26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47EBBDF-C5FF-40D0-0279-B115429CE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3670"/>
            <a:ext cx="11151704" cy="5322680"/>
          </a:xfrm>
        </p:spPr>
        <p:txBody>
          <a:bodyPr>
            <a:normAutofit/>
          </a:bodyPr>
          <a:lstStyle/>
          <a:p>
            <a:pPr marL="0" marR="14351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altLang="zh-CN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table</a:t>
            </a:r>
            <a:r>
              <a:rPr lang="en-US" altLang="zh-CN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below</a:t>
            </a:r>
            <a:r>
              <a:rPr lang="en-US" altLang="zh-CN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gives</a:t>
            </a:r>
            <a:r>
              <a:rPr lang="en-US" altLang="zh-CN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information</a:t>
            </a:r>
            <a:r>
              <a:rPr lang="en-US" altLang="zh-CN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en-US" altLang="zh-CN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consumer</a:t>
            </a:r>
            <a:r>
              <a:rPr lang="en-US" altLang="zh-CN" sz="2400" spc="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spending</a:t>
            </a:r>
            <a:r>
              <a:rPr lang="en-US" altLang="zh-CN" sz="2400" spc="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en-US" altLang="zh-CN" sz="2400" spc="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different</a:t>
            </a:r>
            <a:r>
              <a:rPr lang="en-US" altLang="zh-CN" sz="2400" spc="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items</a:t>
            </a:r>
            <a:r>
              <a:rPr lang="en-US" altLang="zh-CN" sz="2400" spc="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altLang="zh-CN" sz="2400" spc="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five</a:t>
            </a:r>
            <a:r>
              <a:rPr lang="en-US" altLang="zh-CN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different</a:t>
            </a:r>
            <a:r>
              <a:rPr lang="en-US" altLang="zh-CN" sz="24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countries</a:t>
            </a:r>
            <a:r>
              <a:rPr lang="en-US" altLang="zh-CN" sz="24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altLang="zh-CN" sz="24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2002.</a:t>
            </a:r>
            <a:endParaRPr lang="zh-CN" altLang="zh-C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Summarise</a:t>
            </a:r>
            <a:r>
              <a:rPr lang="en-US" altLang="zh-CN" sz="24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altLang="zh-CN" sz="24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information</a:t>
            </a:r>
            <a:r>
              <a:rPr lang="en-US" altLang="zh-CN" sz="24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en-US" altLang="zh-CN" sz="24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selecting</a:t>
            </a:r>
            <a:r>
              <a:rPr lang="en-US" altLang="zh-CN" sz="24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altLang="zh-CN" sz="24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reporting</a:t>
            </a:r>
            <a:r>
              <a:rPr lang="en-US" altLang="zh-CN" sz="24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altLang="zh-CN" sz="2400" spc="1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main</a:t>
            </a:r>
            <a:r>
              <a:rPr lang="en-US" altLang="zh-CN" sz="24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features,</a:t>
            </a:r>
            <a:r>
              <a:rPr lang="en-US" altLang="zh-CN" sz="24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altLang="zh-CN" sz="24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make</a:t>
            </a:r>
            <a:r>
              <a:rPr lang="en-US" altLang="zh-CN" sz="2400" spc="-2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comparisons</a:t>
            </a:r>
            <a:r>
              <a:rPr lang="en-US" altLang="zh-CN" sz="24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  <a:r>
              <a:rPr lang="en-US" altLang="zh-CN" sz="24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relevant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altLang="zh-CN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2EC7823-0B78-4010-4781-155A89106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899" y="2530166"/>
            <a:ext cx="6748597" cy="35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0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0282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大纲要求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4601-0A6B-4052-9431-2AA78478AFEF}" type="slidenum">
              <a:rPr lang="zh-CN" altLang="en-US" smtClean="0">
                <a:solidFill>
                  <a:prstClr val="white"/>
                </a:solidFill>
              </a:rPr>
              <a:pPr/>
              <a:t>3</a:t>
            </a:fld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image3.png">
            <a:extLst>
              <a:ext uri="{FF2B5EF4-FFF2-40B4-BE49-F238E27FC236}">
                <a16:creationId xmlns:a16="http://schemas.microsoft.com/office/drawing/2014/main" id="{51321BAF-53F7-631C-FFC7-1B1DFC762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28354"/>
            <a:ext cx="11171583" cy="579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8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0282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大纲要求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4601-0A6B-4052-9431-2AA78478AFEF}" type="slidenum">
              <a:rPr lang="zh-CN" altLang="en-US" smtClean="0">
                <a:solidFill>
                  <a:prstClr val="white"/>
                </a:solidFill>
              </a:rPr>
              <a:pPr/>
              <a:t>4</a:t>
            </a:fld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image4.png">
            <a:extLst>
              <a:ext uri="{FF2B5EF4-FFF2-40B4-BE49-F238E27FC236}">
                <a16:creationId xmlns:a16="http://schemas.microsoft.com/office/drawing/2014/main" id="{03516E7D-2379-0F6E-11ED-7A1C6642E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16181"/>
            <a:ext cx="10896600" cy="570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3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0282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小作文（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Task I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）类型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4601-0A6B-4052-9431-2AA78478AFEF}" type="slidenum">
              <a:rPr lang="zh-CN" altLang="en-US" smtClean="0">
                <a:solidFill>
                  <a:prstClr val="white"/>
                </a:solidFill>
              </a:rPr>
              <a:pPr/>
              <a:t>5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47EBBDF-C5FF-40D0-0279-B115429CE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3365"/>
            <a:ext cx="11151704" cy="5272985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CN" sz="3200" spc="45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zh-CN" sz="3200" spc="45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图表</a:t>
            </a:r>
            <a:endParaRPr lang="en-US" altLang="zh-CN" sz="3200" spc="45" dirty="0"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3200" spc="45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3200" spc="45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地图</a:t>
            </a:r>
            <a:endParaRPr lang="en-US" altLang="zh-CN" sz="3200" spc="45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3200" spc="45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zh-CN" altLang="en-US" sz="3200" spc="45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流程图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0282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小作文（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Task I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图表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4601-0A6B-4052-9431-2AA78478AFEF}" type="slidenum">
              <a:rPr lang="zh-CN" altLang="en-US" smtClean="0">
                <a:solidFill>
                  <a:prstClr val="white"/>
                </a:solidFill>
              </a:rPr>
              <a:pPr/>
              <a:t>6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47EBBDF-C5FF-40D0-0279-B115429CE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5312"/>
            <a:ext cx="11151704" cy="576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pc="45" dirty="0"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image7.png">
            <a:extLst>
              <a:ext uri="{FF2B5EF4-FFF2-40B4-BE49-F238E27FC236}">
                <a16:creationId xmlns:a16="http://schemas.microsoft.com/office/drawing/2014/main" id="{92DDD014-22E6-AA97-A048-A1EB154EB4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0774" y="1458054"/>
            <a:ext cx="3213735" cy="1751330"/>
          </a:xfrm>
          <a:prstGeom prst="rect">
            <a:avLst/>
          </a:prstGeom>
        </p:spPr>
      </p:pic>
      <p:pic>
        <p:nvPicPr>
          <p:cNvPr id="6" name="image10.png">
            <a:extLst>
              <a:ext uri="{FF2B5EF4-FFF2-40B4-BE49-F238E27FC236}">
                <a16:creationId xmlns:a16="http://schemas.microsoft.com/office/drawing/2014/main" id="{14F0A028-F925-7E89-92AF-92AD64B55F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0774" y="3963192"/>
            <a:ext cx="2740660" cy="2755900"/>
          </a:xfrm>
          <a:prstGeom prst="rect">
            <a:avLst/>
          </a:prstGeom>
        </p:spPr>
      </p:pic>
      <p:pic>
        <p:nvPicPr>
          <p:cNvPr id="7" name="image11.png">
            <a:extLst>
              <a:ext uri="{FF2B5EF4-FFF2-40B4-BE49-F238E27FC236}">
                <a16:creationId xmlns:a16="http://schemas.microsoft.com/office/drawing/2014/main" id="{C041480F-AC5D-04BB-EAD2-E818F242141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1220" y="1458054"/>
            <a:ext cx="2760980" cy="2989580"/>
          </a:xfrm>
          <a:prstGeom prst="rect">
            <a:avLst/>
          </a:prstGeom>
        </p:spPr>
      </p:pic>
      <p:pic>
        <p:nvPicPr>
          <p:cNvPr id="8" name="image12.png">
            <a:extLst>
              <a:ext uri="{FF2B5EF4-FFF2-40B4-BE49-F238E27FC236}">
                <a16:creationId xmlns:a16="http://schemas.microsoft.com/office/drawing/2014/main" id="{CB5D07FA-7FD6-4FDA-66D0-95A145B0AFE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7758" y="4808330"/>
            <a:ext cx="386334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4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0282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小作文（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Task I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地图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4601-0A6B-4052-9431-2AA78478AFEF}" type="slidenum">
              <a:rPr lang="zh-CN" altLang="en-US" smtClean="0">
                <a:solidFill>
                  <a:prstClr val="white"/>
                </a:solidFill>
              </a:rPr>
              <a:pPr/>
              <a:t>7</a:t>
            </a:fld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内容占位符 2">
            <a:extLst>
              <a:ext uri="{FF2B5EF4-FFF2-40B4-BE49-F238E27FC236}">
                <a16:creationId xmlns:a16="http://schemas.microsoft.com/office/drawing/2014/main" id="{731F19A5-4D82-C18B-2351-44A824BF6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3139" y="1123122"/>
            <a:ext cx="6291470" cy="559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2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0282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小作文（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Task I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流程图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4601-0A6B-4052-9431-2AA78478AFEF}" type="slidenum">
              <a:rPr lang="zh-CN" altLang="en-US" smtClean="0">
                <a:solidFill>
                  <a:prstClr val="white"/>
                </a:solidFill>
              </a:rPr>
              <a:pPr/>
              <a:t>8</a:t>
            </a:fld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内容占位符 2">
            <a:extLst>
              <a:ext uri="{FF2B5EF4-FFF2-40B4-BE49-F238E27FC236}">
                <a16:creationId xmlns:a16="http://schemas.microsoft.com/office/drawing/2014/main" id="{CF01AB6F-9DAD-660E-3C50-DB96AB88A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4739" y="928354"/>
            <a:ext cx="7102521" cy="579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2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0282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小作文（</a:t>
            </a:r>
            <a:r>
              <a:rPr lang="en-US" altLang="zh-CN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Task I</a:t>
            </a:r>
            <a:r>
              <a:rPr lang="zh-CN" altLang="en-US" b="1" dirty="0">
                <a:solidFill>
                  <a:srgbClr val="FF7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）难点及优势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4601-0A6B-4052-9431-2AA78478AFEF}" type="slidenum">
              <a:rPr lang="zh-CN" altLang="en-US" smtClean="0">
                <a:solidFill>
                  <a:prstClr val="white"/>
                </a:solidFill>
              </a:rPr>
              <a:pPr/>
              <a:t>9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47EBBDF-C5FF-40D0-0279-B115429CE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2270"/>
            <a:ext cx="11151704" cy="5094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pc="45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难点：</a:t>
            </a:r>
            <a:endParaRPr lang="en-US" altLang="zh-CN" spc="45" dirty="0"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pc="45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pc="45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、图表信息繁多</a:t>
            </a:r>
            <a:endParaRPr lang="en-US" altLang="zh-CN" spc="45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pc="45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pc="45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、具有一定专业性</a:t>
            </a:r>
            <a:endParaRPr lang="en-US" altLang="zh-CN" spc="45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pc="45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pc="45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、需要合理分析</a:t>
            </a:r>
            <a:endParaRPr lang="en-US" altLang="zh-CN" spc="45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pc="45" dirty="0"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pc="45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优势：</a:t>
            </a:r>
            <a:endParaRPr lang="en-US" altLang="zh-CN" spc="45" dirty="0"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pc="45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pc="45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、英语关键信息</a:t>
            </a:r>
            <a:endParaRPr lang="en-US" altLang="zh-CN" spc="45" dirty="0"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pc="45" dirty="0"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3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4814</TotalTime>
  <Words>2118</Words>
  <Application>Microsoft Office PowerPoint</Application>
  <PresentationFormat>宽屏</PresentationFormat>
  <Paragraphs>156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华文楷体</vt:lpstr>
      <vt:lpstr>微软雅黑</vt:lpstr>
      <vt:lpstr>Arial</vt:lpstr>
      <vt:lpstr>Arial Black</vt:lpstr>
      <vt:lpstr>Times New Roman</vt:lpstr>
      <vt:lpstr>Office 主题​​</vt:lpstr>
      <vt:lpstr>雅思写作——小作文</vt:lpstr>
      <vt:lpstr>大纲要求</vt:lpstr>
      <vt:lpstr>大纲要求</vt:lpstr>
      <vt:lpstr>大纲要求</vt:lpstr>
      <vt:lpstr>小作文（Task I）类型</vt:lpstr>
      <vt:lpstr>小作文（Task I）——图表</vt:lpstr>
      <vt:lpstr>小作文（Task I）——地图</vt:lpstr>
      <vt:lpstr>小作文（Task I）——流程图</vt:lpstr>
      <vt:lpstr>小作文（Task I）难点及优势</vt:lpstr>
      <vt:lpstr>小作文——图表</vt:lpstr>
      <vt:lpstr>小作文（Task I）——图表构思</vt:lpstr>
      <vt:lpstr>小作文（Task I）——图表构思</vt:lpstr>
      <vt:lpstr>小作文（Task I）——图表写作</vt:lpstr>
      <vt:lpstr>小作文（Task I）——图表写作</vt:lpstr>
      <vt:lpstr>小作文（Task I）——图表写作</vt:lpstr>
      <vt:lpstr>小作文（Task I）——图表写作</vt:lpstr>
      <vt:lpstr>小作文（Task I）——图表写作</vt:lpstr>
      <vt:lpstr>小作文（Task I）——图表写作</vt:lpstr>
      <vt:lpstr>小作文（Task I）——图表写作</vt:lpstr>
      <vt:lpstr>小作文（Task I）——流程图写作</vt:lpstr>
      <vt:lpstr>小作文（Task I）——图表练习</vt:lpstr>
      <vt:lpstr>小作文（Task I）——图表练习</vt:lpstr>
      <vt:lpstr>小作文（Task I）——图表练习</vt:lpstr>
      <vt:lpstr>小作文（Task I）——图表练习</vt:lpstr>
      <vt:lpstr>小作文（Task I）——图表练习</vt:lpstr>
      <vt:lpstr>小作文（Task I）——图表练习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课程标题</dc:title>
  <dc:creator>Windows 用户</dc:creator>
  <cp:lastModifiedBy>kyla888@163.com</cp:lastModifiedBy>
  <cp:revision>875</cp:revision>
  <dcterms:created xsi:type="dcterms:W3CDTF">2018-09-19T03:50:37Z</dcterms:created>
  <dcterms:modified xsi:type="dcterms:W3CDTF">2023-02-03T13:07:23Z</dcterms:modified>
</cp:coreProperties>
</file>