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67" r:id="rId4"/>
    <p:sldMasterId id="2147483679" r:id="rId5"/>
  </p:sldMasterIdLst>
  <p:notesMasterIdLst>
    <p:notesMasterId r:id="rId8"/>
  </p:notesMasterIdLst>
  <p:handoutMasterIdLst>
    <p:handoutMasterId r:id="rId73"/>
  </p:handoutMasterIdLst>
  <p:sldIdLst>
    <p:sldId id="279" r:id="rId6"/>
    <p:sldId id="362" r:id="rId7"/>
    <p:sldId id="935" r:id="rId9"/>
    <p:sldId id="936" r:id="rId10"/>
    <p:sldId id="821" r:id="rId11"/>
    <p:sldId id="822" r:id="rId12"/>
    <p:sldId id="876" r:id="rId13"/>
    <p:sldId id="823" r:id="rId14"/>
    <p:sldId id="816" r:id="rId15"/>
    <p:sldId id="824" r:id="rId16"/>
    <p:sldId id="764" r:id="rId17"/>
    <p:sldId id="765" r:id="rId18"/>
    <p:sldId id="766" r:id="rId19"/>
    <p:sldId id="634" r:id="rId20"/>
    <p:sldId id="638" r:id="rId21"/>
    <p:sldId id="1003" r:id="rId22"/>
    <p:sldId id="635" r:id="rId23"/>
    <p:sldId id="636" r:id="rId24"/>
    <p:sldId id="637" r:id="rId25"/>
    <p:sldId id="931" r:id="rId26"/>
    <p:sldId id="550" r:id="rId27"/>
    <p:sldId id="549" r:id="rId28"/>
    <p:sldId id="365" r:id="rId29"/>
    <p:sldId id="468" r:id="rId30"/>
    <p:sldId id="469" r:id="rId31"/>
    <p:sldId id="364" r:id="rId32"/>
    <p:sldId id="934" r:id="rId33"/>
    <p:sldId id="933" r:id="rId34"/>
    <p:sldId id="878" r:id="rId35"/>
    <p:sldId id="825" r:id="rId36"/>
    <p:sldId id="682" r:id="rId37"/>
    <p:sldId id="499" r:id="rId38"/>
    <p:sldId id="500" r:id="rId39"/>
    <p:sldId id="393" r:id="rId40"/>
    <p:sldId id="416" r:id="rId41"/>
    <p:sldId id="417" r:id="rId42"/>
    <p:sldId id="1001" r:id="rId43"/>
    <p:sldId id="369" r:id="rId44"/>
    <p:sldId id="467" r:id="rId45"/>
    <p:sldId id="466" r:id="rId46"/>
    <p:sldId id="340" r:id="rId47"/>
    <p:sldId id="503" r:id="rId48"/>
    <p:sldId id="504" r:id="rId49"/>
    <p:sldId id="472" r:id="rId50"/>
    <p:sldId id="471" r:id="rId51"/>
    <p:sldId id="474" r:id="rId52"/>
    <p:sldId id="475" r:id="rId53"/>
    <p:sldId id="555" r:id="rId54"/>
    <p:sldId id="553" r:id="rId55"/>
    <p:sldId id="554" r:id="rId56"/>
    <p:sldId id="260" r:id="rId57"/>
    <p:sldId id="270" r:id="rId58"/>
    <p:sldId id="269" r:id="rId59"/>
    <p:sldId id="267" r:id="rId60"/>
    <p:sldId id="268" r:id="rId61"/>
    <p:sldId id="265" r:id="rId62"/>
    <p:sldId id="261" r:id="rId63"/>
    <p:sldId id="278" r:id="rId64"/>
    <p:sldId id="258" r:id="rId65"/>
    <p:sldId id="284" r:id="rId66"/>
    <p:sldId id="285" r:id="rId67"/>
    <p:sldId id="266" r:id="rId68"/>
    <p:sldId id="298" r:id="rId69"/>
    <p:sldId id="259" r:id="rId70"/>
    <p:sldId id="281" r:id="rId71"/>
    <p:sldId id="538" r:id="rId72"/>
  </p:sldIdLst>
  <p:sldSz cx="12192000" cy="6858000"/>
  <p:notesSz cx="7104380" cy="10234930"/>
  <p:custDataLst>
    <p:tags r:id="rId7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云轩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78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150"/>
        <p:guide pos="3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8" Type="http://schemas.openxmlformats.org/officeDocument/2006/relationships/tags" Target="tags/tag31.xml"/><Relationship Id="rId77" Type="http://schemas.openxmlformats.org/officeDocument/2006/relationships/commentAuthors" Target="commentAuthors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handoutMaster" Target="handoutMasters/handoutMaster1.xml"/><Relationship Id="rId72" Type="http://schemas.openxmlformats.org/officeDocument/2006/relationships/slide" Target="slides/slide66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7" Type="http://schemas.openxmlformats.org/officeDocument/2006/relationships/slide" Target="slides/slide2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8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等线" charset="0"/>
                <a:cs typeface="等线" charset="0"/>
              </a:rPr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等线" charset="0"/>
                <a:cs typeface="等线" charset="0"/>
              </a:rPr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94B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063" y="238125"/>
            <a:ext cx="1057275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2977616">
            <a:off x="9920288" y="5457825"/>
            <a:ext cx="758825" cy="104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37665">
            <a:off x="7823200" y="6130925"/>
            <a:ext cx="5429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37665">
            <a:off x="10715625" y="6207125"/>
            <a:ext cx="541338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8815388" y="6132513"/>
            <a:ext cx="541337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11591925" y="5837238"/>
            <a:ext cx="542925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121525" y="5891213"/>
            <a:ext cx="336550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156450" y="6232525"/>
            <a:ext cx="334963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667625" y="5991225"/>
            <a:ext cx="336550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1044128">
            <a:off x="8443913" y="5945188"/>
            <a:ext cx="54292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9875" y="5980113"/>
            <a:ext cx="920750" cy="93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3538" y="5621338"/>
            <a:ext cx="1057275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2375" y="6226175"/>
            <a:ext cx="920750" cy="93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2655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fontAlgn="auto"/>
            <a:fld id="{D2E042B1-D278-4E51-A271-6D683C34216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 fontAlgn="auto"/>
            <a:r>
              <a:rPr kumimoji="1" lang="en-US" altLang="zh-CN" strike="noStrike" noProof="1" dirty="0" smtClean="0"/>
              <a:t>CLICK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HERE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TO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ADD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YOUR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TITLE</a:t>
            </a:r>
            <a:endParaRPr kumimoji="1" lang="zh-CN" altLang="en-US" strike="noStrike" noProof="1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pPr fontAlgn="auto"/>
            <a:r>
              <a:rPr kumimoji="1" lang="en-US" altLang="zh-CN" sz="1600" b="1" strike="noStrike" noProof="1" dirty="0" smtClean="0"/>
              <a:t>LOGO&amp;PIC</a:t>
            </a:r>
            <a:r>
              <a:rPr kumimoji="1" lang="zh-CN" altLang="en-US" sz="1600" b="1" strike="noStrike" noProof="1" dirty="0" smtClean="0"/>
              <a:t> </a:t>
            </a:r>
            <a:r>
              <a:rPr kumimoji="1" lang="en-US" altLang="zh-CN" sz="1600" b="1" strike="noStrike" noProof="1" dirty="0" smtClean="0"/>
              <a:t>HERE</a:t>
            </a:r>
            <a:endParaRPr kumimoji="1" lang="zh-CN" altLang="en-US" strike="noStrike" noProof="1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1638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fontAlgn="auto"/>
            <a:fld id="{D2E042B1-D278-4E51-A271-6D683C34216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rgbClr val="87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267226">
            <a:off x="2451100" y="377825"/>
            <a:ext cx="582613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燕尾形 13"/>
          <p:cNvSpPr/>
          <p:nvPr userDrawn="1"/>
        </p:nvSpPr>
        <p:spPr>
          <a:xfrm>
            <a:off x="10775950" y="5692775"/>
            <a:ext cx="192088" cy="192088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400" strike="noStrike" noProof="1">
              <a:solidFill>
                <a:schemeClr val="tx1"/>
              </a:solidFill>
            </a:endParaRPr>
          </a:p>
        </p:txBody>
      </p:sp>
      <p:pic>
        <p:nvPicPr>
          <p:cNvPr id="9220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1638" y="5921375"/>
            <a:ext cx="652462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0488" y="5770563"/>
            <a:ext cx="922337" cy="935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7775" y="6289675"/>
            <a:ext cx="469900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1550" y="5486400"/>
            <a:ext cx="7461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-3743498">
            <a:off x="9990138" y="6283325"/>
            <a:ext cx="376237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-2595079">
            <a:off x="11839575" y="5997575"/>
            <a:ext cx="374650" cy="51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38" y="590550"/>
            <a:ext cx="650875" cy="65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875" y="1338263"/>
            <a:ext cx="469900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图片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4338" y="-4762"/>
            <a:ext cx="922337" cy="93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9" name="图片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2938" y="831850"/>
            <a:ext cx="469900" cy="47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0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88" y="314325"/>
            <a:ext cx="744537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1" name="图片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409616">
            <a:off x="747713" y="925513"/>
            <a:ext cx="376237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图片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409616">
            <a:off x="471488" y="222250"/>
            <a:ext cx="376237" cy="51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1805" y="427269"/>
            <a:ext cx="11896856" cy="46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65" b="1" i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z="1865" strike="noStrike" noProof="1" dirty="0" smtClean="0"/>
              <a:t>第一部分  点击此处输入您的标题</a:t>
            </a:r>
            <a:endParaRPr lang="zh-CN" altLang="en-US" strike="noStrike" noProof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1413" y="6248400"/>
            <a:ext cx="471488" cy="420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fld id="{15E71900-10A2-4CC6-8A82-1659C4480C15}" type="slidenum">
              <a:rPr lang="zh-CN" altLang="en-US" sz="2135" strike="noStrike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fld>
            <a:endParaRPr lang="zh-CN" altLang="en-US" sz="2135" strike="noStrike" noProof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623888" y="669925"/>
            <a:ext cx="40068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7654925" y="669925"/>
            <a:ext cx="40068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4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400" strike="noStrike" noProof="1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400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2274D81-BE9C-4C9D-8371-8BC208C7A87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ED5F6FF-76A1-4CE1-A727-BAA53E4938F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8" name="Freeform 7"/>
          <p:cNvSpPr/>
          <p:nvPr/>
        </p:nvSpPr>
        <p:spPr>
          <a:xfrm>
            <a:off x="-3175" y="-1587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3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69" y="2470925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单击此处编辑母版副标题样式</a:t>
            </a:r>
            <a:endParaRPr lang="en-US" strike="noStrike" noProof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5" y="-1587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7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8" name="Right Triangle 17"/>
          <p:cNvSpPr/>
          <p:nvPr/>
        </p:nvSpPr>
        <p:spPr>
          <a:xfrm rot="5400000">
            <a:off x="577850" y="-433387"/>
            <a:ext cx="9144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fontAlgn="auto" latinLnBrk="0" hangingPunct="1"/>
            <a:endParaRPr lang="en-US" sz="1800" strike="noStrike" kern="1200" noProof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3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6" y="2618912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endParaRPr lang="en-GB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0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 hidden="1"/>
          <p:cNvCxnSpPr/>
          <p:nvPr userDrawn="1"/>
        </p:nvCxnSpPr>
        <p:spPr>
          <a:xfrm>
            <a:off x="742950" y="434975"/>
            <a:ext cx="0" cy="139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ransition spd="med">
    <p:random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7" name="Freeform 6"/>
          <p:cNvSpPr/>
          <p:nvPr/>
        </p:nvSpPr>
        <p:spPr>
          <a:xfrm>
            <a:off x="-3175" y="5051425"/>
            <a:ext cx="4765675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8" name="Freeform 7"/>
          <p:cNvSpPr/>
          <p:nvPr/>
        </p:nvSpPr>
        <p:spPr>
          <a:xfrm>
            <a:off x="-3175" y="5051425"/>
            <a:ext cx="12195175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/>
          </p:nvPr>
        </p:nvSpPr>
        <p:spPr>
          <a:xfrm>
            <a:off x="1096963" y="1100138"/>
            <a:ext cx="10028237" cy="3579812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 indent="-164465"/>
            <a:r>
              <a:rPr lang="zh-CN" altLang="en-US"/>
              <a:t>第三级</a:t>
            </a:r>
            <a:endParaRPr lang="zh-CN" altLang="en-US"/>
          </a:p>
          <a:p>
            <a:pPr lvl="3" indent="-164465"/>
            <a:r>
              <a:rPr lang="zh-CN" altLang="en-US"/>
              <a:t>第四级</a:t>
            </a:r>
            <a:endParaRPr lang="zh-CN" altLang="en-US"/>
          </a:p>
          <a:p>
            <a:pPr lvl="4" indent="-173990"/>
            <a:r>
              <a:rPr lang="zh-CN" altLang="en-US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>
    <p:random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 advTm="0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8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35.xml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tags" Target="../tags/tag13.xml"/><Relationship Id="rId12" Type="http://schemas.openxmlformats.org/officeDocument/2006/relationships/image" Target="../media/image9.png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34.png"/><Relationship Id="rId3" Type="http://schemas.openxmlformats.org/officeDocument/2006/relationships/tags" Target="../tags/tag16.xml"/><Relationship Id="rId2" Type="http://schemas.openxmlformats.org/officeDocument/2006/relationships/image" Target="../media/image33.png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../media/image8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7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35.xml"/><Relationship Id="rId16" Type="http://schemas.openxmlformats.org/officeDocument/2006/relationships/tags" Target="../tags/tag28.xml"/><Relationship Id="rId15" Type="http://schemas.openxmlformats.org/officeDocument/2006/relationships/image" Target="../media/image41.png"/><Relationship Id="rId14" Type="http://schemas.openxmlformats.org/officeDocument/2006/relationships/tags" Target="../tags/tag27.xml"/><Relationship Id="rId13" Type="http://schemas.openxmlformats.org/officeDocument/2006/relationships/image" Target="../media/image10.png"/><Relationship Id="rId12" Type="http://schemas.openxmlformats.org/officeDocument/2006/relationships/tags" Target="../tags/tag26.xml"/><Relationship Id="rId11" Type="http://schemas.openxmlformats.org/officeDocument/2006/relationships/image" Target="../media/image9.png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71.png"/><Relationship Id="rId3" Type="http://schemas.openxmlformats.org/officeDocument/2006/relationships/tags" Target="../tags/tag30.xml"/><Relationship Id="rId2" Type="http://schemas.openxmlformats.org/officeDocument/2006/relationships/image" Target="../media/image70.png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4.pn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4762"/>
            <a:ext cx="12217400" cy="6872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8665" cy="678561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"/>
          <p:cNvPicPr>
            <a:picLocks noChangeAspect="1"/>
          </p:cNvPicPr>
          <p:nvPr/>
        </p:nvPicPr>
        <p:blipFill>
          <a:blip r:embed="rId1"/>
          <a:srcRect b="29462"/>
          <a:stretch>
            <a:fillRect/>
          </a:stretch>
        </p:blipFill>
        <p:spPr>
          <a:xfrm>
            <a:off x="0" y="0"/>
            <a:ext cx="5849938" cy="693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2"/>
          <p:cNvPicPr>
            <a:picLocks noChangeAspect="1"/>
          </p:cNvPicPr>
          <p:nvPr/>
        </p:nvPicPr>
        <p:blipFill>
          <a:blip r:embed="rId2"/>
          <a:srcRect b="5577"/>
          <a:stretch>
            <a:fillRect/>
          </a:stretch>
        </p:blipFill>
        <p:spPr>
          <a:xfrm>
            <a:off x="5937250" y="25400"/>
            <a:ext cx="6254750" cy="6923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3"/>
          <p:cNvPicPr>
            <a:picLocks noChangeAspect="1"/>
          </p:cNvPicPr>
          <p:nvPr/>
        </p:nvPicPr>
        <p:blipFill>
          <a:blip r:embed="rId1"/>
          <a:srcRect r="10826"/>
          <a:stretch>
            <a:fillRect/>
          </a:stretch>
        </p:blipFill>
        <p:spPr>
          <a:xfrm>
            <a:off x="0" y="-723900"/>
            <a:ext cx="5021263" cy="878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63" y="-539750"/>
            <a:ext cx="5456237" cy="793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786938" y="860425"/>
            <a:ext cx="2874963" cy="4214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2020.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10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机考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首考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8.5</a:t>
            </a:r>
            <a:endParaRPr lang="zh-CN" altLang="en-US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超详细经验</a:t>
            </a:r>
            <a:endParaRPr lang="en-US" altLang="zh-CN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2" descr="4720b9b7ac2143313d9793aaa4df84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7162"/>
            <a:ext cx="4625975" cy="7402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图片 4" descr="b8bb894c99129867940f89d856c83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0" y="-284162"/>
            <a:ext cx="4848225" cy="7529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578975" y="668338"/>
            <a:ext cx="2413000" cy="52006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2020.8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机考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首考</a:t>
            </a:r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8.5</a:t>
            </a:r>
            <a:endParaRPr lang="zh-CN" altLang="en-US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（成绩单在下页）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她反馈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4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听力是</a:t>
            </a:r>
            <a:endParaRPr lang="zh-CN" altLang="en-US" sz="24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4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不能高亮的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（其他同学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反馈是可以）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建议练习时</a:t>
            </a:r>
            <a:endParaRPr lang="zh-CN" altLang="en-US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不要依赖高亮。</a:t>
            </a:r>
            <a:endParaRPr lang="zh-CN" altLang="en-US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25604" name="文本框 6"/>
          <p:cNvSpPr txBox="1"/>
          <p:nvPr/>
        </p:nvSpPr>
        <p:spPr>
          <a:xfrm>
            <a:off x="5357813" y="1684338"/>
            <a:ext cx="2795587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u="sng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反馈：填空题一定要看清是填几个词</a:t>
            </a:r>
            <a:endParaRPr lang="zh-CN" altLang="en-US" sz="2400" b="1" u="sng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2" descr="17f0727fe88eabe755c3c435964fec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359525" y="2306638"/>
            <a:ext cx="3757613" cy="70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上页反馈的同学</a:t>
            </a:r>
            <a:endParaRPr lang="zh-CN" altLang="en-US" sz="4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" y="33020"/>
            <a:ext cx="12011025" cy="6791325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1"/>
          <p:cNvPicPr>
            <a:picLocks noChangeAspect="1"/>
          </p:cNvPicPr>
          <p:nvPr/>
        </p:nvPicPr>
        <p:blipFill>
          <a:blip r:embed="rId2"/>
          <a:srcRect t="41957"/>
          <a:stretch>
            <a:fillRect/>
          </a:stretch>
        </p:blipFill>
        <p:spPr>
          <a:xfrm>
            <a:off x="0" y="0"/>
            <a:ext cx="56975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75" y="-20637"/>
            <a:ext cx="8096250" cy="703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735012"/>
            <a:ext cx="4083050" cy="7596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" y="-6350"/>
            <a:ext cx="12098338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368675" y="1875155"/>
            <a:ext cx="7660640" cy="31076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注意：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机考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配对题是拖动选项！</a:t>
            </a:r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就是把选项拖到题号后。</a:t>
            </a:r>
            <a:endParaRPr lang="zh-CN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  <a:p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而且，（比如说）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如果选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，拖到了第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题题号后，要更改时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，必须把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A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拖回到原位，才能继续拖动其它选项到第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题的题号后！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所以最好不要瞎选，改来改去很麻烦。也可以考虑先在草稿纸上选。考试开始前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问下考官哪里可以打草稿！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1" name="PA_组合 78"/>
          <p:cNvGrpSpPr/>
          <p:nvPr/>
        </p:nvGrpSpPr>
        <p:grpSpPr>
          <a:xfrm>
            <a:off x="469900" y="-5672137"/>
            <a:ext cx="11922125" cy="20380325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20506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20543" name="PA_图片 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78925" y="2746375"/>
            <a:ext cx="3095625" cy="179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" name="PA_任意多边形 73"/>
          <p:cNvSpPr/>
          <p:nvPr>
            <p:custDataLst>
              <p:tags r:id="rId3"/>
            </p:custDataLst>
          </p:nvPr>
        </p:nvSpPr>
        <p:spPr>
          <a:xfrm>
            <a:off x="-2209800" y="3865563"/>
            <a:ext cx="15357475" cy="654526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5" name="PA_任意多边形 74"/>
          <p:cNvSpPr/>
          <p:nvPr>
            <p:custDataLst>
              <p:tags r:id="rId4"/>
            </p:custDataLst>
          </p:nvPr>
        </p:nvSpPr>
        <p:spPr>
          <a:xfrm>
            <a:off x="-2192337" y="4016375"/>
            <a:ext cx="15357475" cy="6546850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88" name="PA_组合 87"/>
          <p:cNvGrpSpPr/>
          <p:nvPr>
            <p:custDataLst>
              <p:tags r:id="rId5"/>
            </p:custDataLst>
          </p:nvPr>
        </p:nvGrpSpPr>
        <p:grpSpPr>
          <a:xfrm rot="234299">
            <a:off x="-3513022" y="-3236764"/>
            <a:ext cx="21002412" cy="6808941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20547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06813" y="-1074737"/>
            <a:ext cx="4437062" cy="7839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" name="PA_组合 75"/>
          <p:cNvGrpSpPr/>
          <p:nvPr>
            <p:custDataLst>
              <p:tags r:id="rId8"/>
            </p:custDataLst>
          </p:nvPr>
        </p:nvGrpSpPr>
        <p:grpSpPr>
          <a:xfrm>
            <a:off x="-3320052" y="464491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82" name="PA_任意多边形 81"/>
          <p:cNvSpPr/>
          <p:nvPr>
            <p:custDataLst>
              <p:tags r:id="rId9"/>
            </p:custDataLst>
          </p:nvPr>
        </p:nvSpPr>
        <p:spPr>
          <a:xfrm rot="234299">
            <a:off x="-3579812" y="4943475"/>
            <a:ext cx="19073813" cy="6772275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PA_文本框 4"/>
          <p:cNvSpPr txBox="1"/>
          <p:nvPr>
            <p:custDataLst>
              <p:tags r:id="rId10"/>
            </p:custDataLst>
          </p:nvPr>
        </p:nvSpPr>
        <p:spPr>
          <a:xfrm>
            <a:off x="3479800" y="4586288"/>
            <a:ext cx="6478588" cy="1128712"/>
          </a:xfrm>
          <a:prstGeom prst="rect">
            <a:avLst/>
          </a:prstGeom>
          <a:noFill/>
          <a:ln w="9525" cap="flat" cmpd="sng">
            <a:solidFill>
              <a:srgbClr val="67F1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机考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2187575" y="1176338"/>
            <a:ext cx="1892300" cy="2551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480550" y="284163"/>
            <a:ext cx="2149475" cy="202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3" name="图片 63" descr="第三个微信号"/>
          <p:cNvPicPr>
            <a:picLocks noChangeAspect="1"/>
          </p:cNvPicPr>
          <p:nvPr/>
        </p:nvPicPr>
        <p:blipFill>
          <a:blip r:embed="rId15"/>
          <a:srcRect l="9697" t="35600" r="10686" b="14943"/>
          <a:stretch>
            <a:fillRect/>
          </a:stretch>
        </p:blipFill>
        <p:spPr>
          <a:xfrm>
            <a:off x="96838" y="466725"/>
            <a:ext cx="1887537" cy="2087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657860" y="567055"/>
            <a:ext cx="11485880" cy="47999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特别提醒：</a:t>
            </a:r>
            <a:endParaRPr lang="zh-CN" altLang="en-US" sz="6600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选择题的排列也可能是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上一页</a:t>
            </a:r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ppt</a:t>
            </a:r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提到的样子！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机考别人打字的声音可能很吵，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考前最好提前适应一下噪音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263650"/>
            <a:ext cx="4997450" cy="1007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14900" y="7938"/>
            <a:ext cx="7277100" cy="685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0220000">
            <a:off x="9027160" y="3043555"/>
            <a:ext cx="3561080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sz="48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2020.5.2.</a:t>
            </a:r>
            <a:r>
              <a:rPr lang="zh-CN" altLang="en-US" sz="48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考</a:t>
            </a:r>
            <a:endParaRPr lang="zh-CN" altLang="en-US" sz="48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en-US" sz="60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4--7</a:t>
            </a:r>
            <a:endParaRPr lang="en-US" sz="60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endParaRPr lang="en-US" altLang="en-US" sz="60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426325" y="3863975"/>
            <a:ext cx="147955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010275" y="4149725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791325" y="4468813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789613" y="4776788"/>
            <a:ext cx="3157538" cy="158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789613" y="5075238"/>
            <a:ext cx="3144838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4525" y="5372100"/>
            <a:ext cx="316706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789613" y="5691188"/>
            <a:ext cx="3101975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18188" y="6005513"/>
            <a:ext cx="3100388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803900" y="6302375"/>
            <a:ext cx="1644650" cy="476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3050" cy="856615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</p:pic>
      <p:pic>
        <p:nvPicPr>
          <p:cNvPr id="317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0" y="0"/>
            <a:ext cx="6934200" cy="8972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008313" y="4233863"/>
            <a:ext cx="6175375" cy="144621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2020.4.12.</a:t>
            </a:r>
            <a:endParaRPr lang="zh-CN" altLang="en-US" sz="4400" b="1" strike="noStrike" noProof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  <a:p>
            <a:pPr algn="ctr" fontAlgn="auto"/>
            <a:r>
              <a:rPr lang="zh-CN" alt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首考听力</a:t>
            </a:r>
            <a:r>
              <a:rPr lang="en-US" altLang="zh-CN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8</a:t>
            </a:r>
            <a:r>
              <a:rPr lang="zh-CN" alt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分，机考经验</a:t>
            </a:r>
            <a:endParaRPr lang="zh-CN" altLang="en-US" sz="4400" b="1" strike="noStrike" noProof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60400" y="6197600"/>
            <a:ext cx="226695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60400" y="6599238"/>
            <a:ext cx="439738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60400" y="6403975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391275" y="3424238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793038" y="3654425"/>
            <a:ext cx="1341438" cy="1587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059488" y="3890963"/>
            <a:ext cx="3076575" cy="476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059488" y="4105275"/>
            <a:ext cx="1601788" cy="63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9525"/>
            <a:ext cx="6781800" cy="683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-400050"/>
            <a:ext cx="6724650" cy="769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241040" y="3705860"/>
            <a:ext cx="62052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zh-CN" altLang="en-US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二十天</a:t>
            </a:r>
            <a:r>
              <a:rPr lang="en-US" altLang="zh-CN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6.5--8</a:t>
            </a:r>
            <a:r>
              <a:rPr lang="zh-CN" altLang="en-US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，机考经验</a:t>
            </a:r>
            <a:endParaRPr lang="zh-CN" altLang="en-US" sz="44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387" y="-85725"/>
            <a:ext cx="12296775" cy="714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192087"/>
            <a:ext cx="12249150" cy="7316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1" name="PA_组合 78"/>
          <p:cNvGrpSpPr/>
          <p:nvPr/>
        </p:nvGrpSpPr>
        <p:grpSpPr>
          <a:xfrm>
            <a:off x="469900" y="-5672137"/>
            <a:ext cx="11922125" cy="20380325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35866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35903" name="PA_图片 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78925" y="2746375"/>
            <a:ext cx="3095625" cy="179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" name="PA_任意多边形 73"/>
          <p:cNvSpPr/>
          <p:nvPr>
            <p:custDataLst>
              <p:tags r:id="rId3"/>
            </p:custDataLst>
          </p:nvPr>
        </p:nvSpPr>
        <p:spPr>
          <a:xfrm>
            <a:off x="-2209800" y="3865563"/>
            <a:ext cx="15357475" cy="654526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5" name="PA_任意多边形 74"/>
          <p:cNvSpPr/>
          <p:nvPr>
            <p:custDataLst>
              <p:tags r:id="rId4"/>
            </p:custDataLst>
          </p:nvPr>
        </p:nvSpPr>
        <p:spPr>
          <a:xfrm>
            <a:off x="-2192337" y="4016375"/>
            <a:ext cx="15357475" cy="6546850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88" name="PA_组合 87"/>
          <p:cNvGrpSpPr/>
          <p:nvPr>
            <p:custDataLst>
              <p:tags r:id="rId5"/>
            </p:custDataLst>
          </p:nvPr>
        </p:nvGrpSpPr>
        <p:grpSpPr>
          <a:xfrm rot="234299">
            <a:off x="-3513022" y="-3236764"/>
            <a:ext cx="21002412" cy="6808941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35907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06813" y="-1074737"/>
            <a:ext cx="4437062" cy="7839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" name="PA_组合 75"/>
          <p:cNvGrpSpPr/>
          <p:nvPr>
            <p:custDataLst>
              <p:tags r:id="rId8"/>
            </p:custDataLst>
          </p:nvPr>
        </p:nvGrpSpPr>
        <p:grpSpPr>
          <a:xfrm>
            <a:off x="-3320052" y="464491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82" name="PA_任意多边形 81"/>
          <p:cNvSpPr/>
          <p:nvPr>
            <p:custDataLst>
              <p:tags r:id="rId9"/>
            </p:custDataLst>
          </p:nvPr>
        </p:nvSpPr>
        <p:spPr>
          <a:xfrm rot="234299">
            <a:off x="-3579812" y="4943475"/>
            <a:ext cx="19073813" cy="6772275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2187575" y="1176338"/>
            <a:ext cx="1892300" cy="2551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480550" y="284163"/>
            <a:ext cx="2149475" cy="202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71805" y="118110"/>
            <a:ext cx="1621155" cy="1570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PA_文本框 4"/>
          <p:cNvSpPr txBox="1"/>
          <p:nvPr>
            <p:custDataLst>
              <p:tags r:id="rId16"/>
            </p:custDataLst>
          </p:nvPr>
        </p:nvSpPr>
        <p:spPr>
          <a:xfrm>
            <a:off x="2441575" y="4586605"/>
            <a:ext cx="9071610" cy="2168525"/>
          </a:xfrm>
          <a:prstGeom prst="rect">
            <a:avLst/>
          </a:prstGeom>
          <a:noFill/>
          <a:ln w="9525" cap="flat" cmpd="sng">
            <a:solidFill>
              <a:srgbClr val="67F1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笔试经验</a:t>
            </a:r>
            <a:r>
              <a:rPr lang="en-US" altLang="zh-CN" sz="5400" b="1" dirty="0">
                <a:latin typeface="MYuppy-KR-Bold-DDC" charset="0"/>
                <a:ea typeface="宋体" panose="02010600030101010101" pitchFamily="2" charset="-122"/>
              </a:rPr>
              <a:t> </a:t>
            </a: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或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机考笔试都可以参考的经验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6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3425" cy="685800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4752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5122545"/>
            <a:ext cx="1219263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这是上述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20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天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7-8.5 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的同学参考群文件五的《错题分析样本》，自己做的错题分析</a:t>
            </a:r>
            <a:endParaRPr lang="zh-CN" altLang="en-US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2277725" cy="693420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1010" y="716915"/>
            <a:ext cx="11612880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机考同学必须注意：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如果</a:t>
            </a:r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P1</a:t>
            </a:r>
            <a:r>
              <a:rPr lang="zh-CN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是填空，</a:t>
            </a:r>
            <a:endParaRPr lang="zh-CN" altLang="en-US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第一空要点击一下来激活输入框</a:t>
            </a:r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不然你输入时，</a:t>
            </a:r>
            <a:b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那个空是不显示内容的，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就会错过第一题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" y="0"/>
            <a:ext cx="12031980" cy="6857365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2" descr="f0161084c43a4cb178fcbdad7207d5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765550" cy="679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4" descr="7bf24f4d55e07252145fb2db151eb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50" y="0"/>
            <a:ext cx="4794250" cy="8523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图片 6" descr="f7c8e29efa7eb9242e9530f7ef52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38" y="-90487"/>
            <a:ext cx="4270375" cy="7434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264819" y="3573463"/>
            <a:ext cx="3794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笔试进步</a:t>
            </a:r>
            <a:r>
              <a:rPr lang="en-US" altLang="zh-CN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2.5</a:t>
            </a:r>
            <a:r>
              <a:rPr lang="zh-CN" altLang="en-US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分</a:t>
            </a:r>
            <a:endParaRPr lang="zh-CN" altLang="en-US" sz="44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1270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" y="-41275"/>
            <a:ext cx="12171362" cy="694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578735" y="18415"/>
            <a:ext cx="7528560" cy="460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2400" b="1" u="sng" strike="noStrike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她打卡高级一的情况见</a:t>
            </a:r>
            <a:r>
              <a:rPr lang="zh-CN" altLang="en-US" sz="2400" b="1" u="sng" strike="noStrike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群文件六</a:t>
            </a:r>
            <a:r>
              <a:rPr lang="zh-CN" altLang="en-US" sz="2400" b="1" u="sng" strike="noStrike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《九分的高级听力一》</a:t>
            </a:r>
            <a:endParaRPr lang="zh-CN" altLang="en-US" sz="2400" b="1" u="sng" strike="noStrike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1"/>
          <p:cNvPicPr>
            <a:picLocks noChangeAspect="1"/>
          </p:cNvPicPr>
          <p:nvPr/>
        </p:nvPicPr>
        <p:blipFill>
          <a:blip r:embed="rId1"/>
          <a:srcRect l="5600"/>
          <a:stretch>
            <a:fillRect/>
          </a:stretch>
        </p:blipFill>
        <p:spPr>
          <a:xfrm>
            <a:off x="11113" y="-11112"/>
            <a:ext cx="12184062" cy="7145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图片 3"/>
          <p:cNvPicPr>
            <a:picLocks noChangeAspect="1"/>
          </p:cNvPicPr>
          <p:nvPr/>
        </p:nvPicPr>
        <p:blipFill>
          <a:blip r:embed="rId1"/>
          <a:srcRect l="11314"/>
          <a:stretch>
            <a:fillRect/>
          </a:stretch>
        </p:blipFill>
        <p:spPr>
          <a:xfrm>
            <a:off x="7938" y="-312737"/>
            <a:ext cx="6494462" cy="765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163" y="1588"/>
            <a:ext cx="6742112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-14287"/>
            <a:ext cx="12218987" cy="6862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" y="33020"/>
            <a:ext cx="12011025" cy="6791325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9525"/>
            <a:ext cx="12209463" cy="6834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23813"/>
            <a:ext cx="12249150" cy="681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366010" y="716915"/>
            <a:ext cx="7802880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机考字体是可以调节的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但是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还是有同学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因为没戴眼镜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觉得最大的字体也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看不清！！！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3" y="3175"/>
            <a:ext cx="12157075" cy="685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 rot="20280000">
            <a:off x="2976563" y="3663315"/>
            <a:ext cx="31934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考前两天抄写</a:t>
            </a:r>
            <a:endParaRPr lang="zh-CN" altLang="en-US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Bell MT" panose="02020503060305020303" charset="0"/>
                <a:ea typeface="+mn-ea"/>
                <a:cs typeface="Bell MT" panose="02020503060305020303" charset="0"/>
              </a:rPr>
              <a:t>Amanda</a:t>
            </a:r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答案词</a:t>
            </a:r>
            <a:endParaRPr lang="zh-CN" altLang="en-US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42863"/>
            <a:ext cx="12169775" cy="677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-98425"/>
            <a:ext cx="6208713" cy="745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0" y="-3497262"/>
            <a:ext cx="6894513" cy="10787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210435" y="1313180"/>
            <a:ext cx="373888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7--8.5</a:t>
            </a:r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报课两周，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八篇高级听力，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经验在下一页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图片 2"/>
          <p:cNvPicPr>
            <a:picLocks noChangeAspect="1"/>
          </p:cNvPicPr>
          <p:nvPr/>
        </p:nvPicPr>
        <p:blipFill>
          <a:blip r:embed="rId1"/>
          <a:srcRect l="3758" t="35799" b="18846"/>
          <a:stretch>
            <a:fillRect/>
          </a:stretch>
        </p:blipFill>
        <p:spPr>
          <a:xfrm>
            <a:off x="-14287" y="-577850"/>
            <a:ext cx="5608637" cy="746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8" y="4763"/>
            <a:ext cx="6648450" cy="6859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23812"/>
            <a:ext cx="12203113" cy="6926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26987"/>
            <a:ext cx="5775325" cy="685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-26987"/>
            <a:ext cx="6419850" cy="687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5400000">
            <a:off x="4812030" y="2803525"/>
            <a:ext cx="27203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altLang="zh-CN" sz="72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6--8.5</a:t>
            </a:r>
            <a:endParaRPr lang="en-US" altLang="zh-CN" sz="72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-23812"/>
            <a:ext cx="12166600" cy="6862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0"/>
            <a:ext cx="5175250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75" y="-1092200"/>
            <a:ext cx="7024688" cy="1012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右箭头 3"/>
          <p:cNvSpPr/>
          <p:nvPr/>
        </p:nvSpPr>
        <p:spPr>
          <a:xfrm>
            <a:off x="1028700" y="5289550"/>
            <a:ext cx="4241800" cy="355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1456690" y="4520565"/>
            <a:ext cx="312420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首考</a:t>
            </a:r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8.5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136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79738" y="1543050"/>
            <a:ext cx="6232525" cy="377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8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8360"/>
          <a:stretch>
            <a:fillRect/>
          </a:stretch>
        </p:blipFill>
        <p:spPr>
          <a:xfrm>
            <a:off x="0" y="0"/>
            <a:ext cx="12192000" cy="6932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473065" y="5081905"/>
            <a:ext cx="5087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上面那位</a:t>
            </a:r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5--8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的经验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79831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0" y="-271462"/>
            <a:ext cx="5514975" cy="7399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3275"/>
            <a:ext cx="6775450" cy="766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右箭头 3"/>
          <p:cNvSpPr/>
          <p:nvPr/>
        </p:nvSpPr>
        <p:spPr>
          <a:xfrm>
            <a:off x="2900363" y="4375150"/>
            <a:ext cx="4241800" cy="355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3790633" y="3606800"/>
            <a:ext cx="273367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+3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分 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391400" y="5200650"/>
            <a:ext cx="238601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7391400" y="5365750"/>
            <a:ext cx="273050" cy="63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图片 1" descr="左岸 3.5-5.5 进步两分 十二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9525"/>
            <a:ext cx="12203113" cy="689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8354060" y="2308860"/>
            <a:ext cx="3383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altLang="zh-CN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3.5-5.5,</a:t>
            </a:r>
            <a:endParaRPr lang="en-US" altLang="zh-CN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主要背记</a:t>
            </a:r>
            <a:r>
              <a:rPr lang="zh-CN" altLang="zh-CN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答案词</a:t>
            </a:r>
            <a:endParaRPr lang="zh-CN" altLang="zh-CN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69" name="图片 1" descr="cherr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17462"/>
            <a:ext cx="12158663" cy="6958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-44450"/>
            <a:ext cx="12182475" cy="7116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3" y="-327025"/>
            <a:ext cx="5624512" cy="794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-774700"/>
            <a:ext cx="6591300" cy="858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-136525"/>
            <a:ext cx="5281613" cy="772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2" name="图片 2" descr="5-7一个月经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75" y="33338"/>
            <a:ext cx="10058400" cy="6781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直接连接符 8"/>
          <p:cNvCxnSpPr/>
          <p:nvPr/>
        </p:nvCxnSpPr>
        <p:spPr>
          <a:xfrm flipV="1">
            <a:off x="3290888" y="5880100"/>
            <a:ext cx="7642225" cy="317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3290888" y="6000750"/>
            <a:ext cx="7642225" cy="2063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pic>
        <p:nvPicPr>
          <p:cNvPr id="4" name="邓天才1 进群">
            <a:hlinkClick r:id="" action="ppaction://media"/>
          </p:cNvPr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13" y="7938"/>
            <a:ext cx="12169775" cy="6850062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标题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7" cy="5492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/>
          </a:p>
        </p:txBody>
      </p:sp>
      <p:pic>
        <p:nvPicPr>
          <p:cNvPr id="63490" name="内容占位符 3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4886325" y="-2927350"/>
            <a:ext cx="7312025" cy="1065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-196850"/>
            <a:ext cx="4887912" cy="798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856230" y="595630"/>
            <a:ext cx="490347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十天打卡，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高级、高难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en-US" altLang="zh-CN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5.5-8.5</a:t>
            </a:r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经验。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上个</a:t>
            </a:r>
            <a:r>
              <a:rPr lang="en-US" altLang="zh-CN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ppt</a:t>
            </a:r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是视频记录。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101600"/>
            <a:ext cx="12249150" cy="7345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0" y="-850900"/>
            <a:ext cx="6113463" cy="813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13" y="-98425"/>
            <a:ext cx="6116637" cy="7386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321425" y="5852794"/>
            <a:ext cx="453263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fontAlgn="auto"/>
            <a:r>
              <a:rPr lang="en-US" altLang="zh-CN" sz="5400" b="1" strike="noStrike" noProof="1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6-8</a:t>
            </a:r>
            <a:r>
              <a:rPr lang="en-US" altLang="zh-CN" sz="4400" b="1" strike="noStrike" noProof="1"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  </a:t>
            </a:r>
            <a:r>
              <a:rPr lang="zh-CN" altLang="zh-CN" sz="4400" b="1" strike="noStrike" noProof="1"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红色字笔误</a:t>
            </a:r>
            <a:endParaRPr lang="zh-CN" altLang="zh-CN" sz="4400" b="1" strike="noStrike" noProof="1">
              <a:solidFill>
                <a:schemeClr val="accent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5720"/>
            <a:ext cx="12276455" cy="694944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1588"/>
            <a:ext cx="12287250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9525"/>
            <a:ext cx="12199938" cy="6856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1"/>
          <p:cNvPicPr>
            <a:picLocks noChangeAspect="1"/>
          </p:cNvPicPr>
          <p:nvPr/>
        </p:nvPicPr>
        <p:blipFill>
          <a:blip r:embed="rId1"/>
          <a:srcRect t="17113"/>
          <a:stretch>
            <a:fillRect/>
          </a:stretch>
        </p:blipFill>
        <p:spPr>
          <a:xfrm>
            <a:off x="-88900" y="-123825"/>
            <a:ext cx="10287000" cy="892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0" name="图片 2"/>
          <p:cNvPicPr>
            <a:picLocks noChangeAspect="1"/>
          </p:cNvPicPr>
          <p:nvPr/>
        </p:nvPicPr>
        <p:blipFill>
          <a:blip r:embed="rId2"/>
          <a:srcRect t="13849" b="21072"/>
          <a:stretch>
            <a:fillRect/>
          </a:stretch>
        </p:blipFill>
        <p:spPr>
          <a:xfrm>
            <a:off x="6421438" y="-20637"/>
            <a:ext cx="5743575" cy="6878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" y="0"/>
            <a:ext cx="122205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1" descr="b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" y="-387350"/>
            <a:ext cx="5954712" cy="727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58" name="图片 2" descr="bh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-452437"/>
            <a:ext cx="6240463" cy="733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2875"/>
            <a:ext cx="12192000" cy="714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4762"/>
            <a:ext cx="12217400" cy="6872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7814310" cy="685736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814312" y="3688715"/>
            <a:ext cx="41821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关于</a:t>
            </a:r>
            <a:endParaRPr lang="zh-CN" altLang="en-US" sz="3600" b="1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  <a:p>
            <a:pPr algn="ctr"/>
            <a:r>
              <a:rPr lang="zh-CN" altLang="en-US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机考</a:t>
            </a:r>
            <a:r>
              <a:rPr lang="en-US" altLang="zh-CN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Review</a:t>
            </a:r>
            <a:r>
              <a:rPr lang="zh-CN" altLang="en-US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的功能</a:t>
            </a:r>
            <a:endParaRPr lang="zh-CN" altLang="en-US" sz="3600" b="1" u="sng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5226050" y="4412615"/>
            <a:ext cx="2588260" cy="26035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184401" y="4412298"/>
            <a:ext cx="236474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Amanda</a:t>
            </a:r>
            <a:r>
              <a:rPr lang="zh-CN" altLang="en-US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学生经验</a:t>
            </a: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 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3755" cy="692023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4444" b="16239"/>
          <a:stretch>
            <a:fillRect/>
          </a:stretch>
        </p:blipFill>
        <p:spPr>
          <a:xfrm>
            <a:off x="0" y="635"/>
            <a:ext cx="5339715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583" b="35208"/>
          <a:stretch>
            <a:fillRect/>
          </a:stretch>
        </p:blipFill>
        <p:spPr>
          <a:xfrm>
            <a:off x="5339080" y="-62230"/>
            <a:ext cx="6464935" cy="692023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250124" y="2773045"/>
            <a:ext cx="308927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黑体" panose="02010609060101010101" charset="-122"/>
                <a:cs typeface="Arial Black" panose="020B0A04020102020204" charset="0"/>
              </a:rPr>
              <a:t>14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天时间分配</a:t>
            </a:r>
            <a:endParaRPr lang="zh-CN" altLang="zh-CN" sz="3600" b="1" u="sng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46696" y="4287203"/>
            <a:ext cx="242443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Amanda</a:t>
            </a:r>
            <a:r>
              <a:rPr lang="zh-CN" altLang="en-US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学生经验</a:t>
            </a: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1 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1607" y="6212840"/>
            <a:ext cx="29375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机考练习网站</a:t>
            </a:r>
            <a:endParaRPr lang="zh-CN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KSO_WM_UNIT_PLACING_PICTURE_USER_VIEWPORT" val="{&quot;height&quot;:7950,&quot;width&quot;:9060}"/>
</p:tagLst>
</file>

<file path=ppt/tags/tag15.xml><?xml version="1.0" encoding="utf-8"?>
<p:tagLst xmlns:p="http://schemas.openxmlformats.org/presentationml/2006/main">
  <p:tag name="KSO_WM_UNIT_PLACING_PICTURE_USER_VIEWPORT" val="{&quot;height&quot;:15871,&quot;width&quot;:7333}"/>
</p:tagLst>
</file>

<file path=ppt/tags/tag16.xml><?xml version="1.0" encoding="utf-8"?>
<p:tagLst xmlns:p="http://schemas.openxmlformats.org/presentationml/2006/main">
  <p:tag name="REFSHAPE" val="227502684"/>
  <p:tag name="KSO_WM_UNIT_PLACING_PICTURE_USER_VIEWPORT" val="{&quot;height&quot;:8585,&quot;width&quot;:9121}"/>
</p:tagLst>
</file>

<file path=ppt/tags/tag17.xml><?xml version="1.0" encoding="utf-8"?>
<p:tagLst xmlns:p="http://schemas.openxmlformats.org/presentationml/2006/main">
  <p:tag name="REFSHAPE" val="-2102325876"/>
  <p:tag name="KSO_WM_UNIT_PLACING_PICTURE_USER_VIEWPORT" val="{&quot;height&quot;:13975,&quot;width&quot;:8734}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KSO_WM_UNIT_PLACING_PICTURE_USER_VIEWPORT" val="{&quot;height&quot;:3022.4755905511811,&quot;width&quot;:3121}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KSO_WM_UNIT_PLACING_PICTURE_USER_VIEWPORT" val="{&quot;height&quot;:5940,&quot;width&quot;:9816}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REFSHAPE" val="369429380"/>
  <p:tag name="KSO_WM_UNIT_PLACING_PICTURE_USER_VIEWPORT" val="{&quot;height&quot;:26496,&quot;width&quot;:14904}"/>
</p:tagLst>
</file>

<file path=ppt/tags/tag31.xml><?xml version="1.0" encoding="utf-8"?>
<p:tagLst xmlns:p="http://schemas.openxmlformats.org/presentationml/2006/main">
  <p:tag name="KSO_WM_DOC_GUID" val="{2360dc84-2388-428c-aaec-062b52519c1c}"/>
  <p:tag name="COMMONDATA" val="eyJoZGlkIjoiNzE3MmJiMjllYzI3ZjA0N2U3YzVkMGE0MDhiMWU1YjUifQ==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Temp">
      <a:majorFont>
        <a:latin typeface="方正姚体"/>
        <a:ea typeface="微软雅黑"/>
        <a:cs typeface=""/>
      </a:majorFont>
      <a:minorFont>
        <a:latin typeface="方正姚体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27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0-淡雅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AE7"/>
      </a:accent1>
      <a:accent2>
        <a:srgbClr val="DEFCFF"/>
      </a:accent2>
      <a:accent3>
        <a:srgbClr val="E2F3E0"/>
      </a:accent3>
      <a:accent4>
        <a:srgbClr val="FFFCCD"/>
      </a:accent4>
      <a:accent5>
        <a:srgbClr val="F9F7EF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正常卡通">
      <a:majorFont>
        <a:latin typeface="Helvetica"/>
        <a:ea typeface="MYuppy-KR-Bold-DDC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WPS 演示</Application>
  <PresentationFormat>宽屏</PresentationFormat>
  <Paragraphs>103</Paragraphs>
  <Slides>66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66</vt:i4>
      </vt:variant>
    </vt:vector>
  </HeadingPairs>
  <TitlesOfParts>
    <vt:vector size="90" baseType="lpstr">
      <vt:lpstr>Arial</vt:lpstr>
      <vt:lpstr>宋体</vt:lpstr>
      <vt:lpstr>Wingdings</vt:lpstr>
      <vt:lpstr>微软雅黑</vt:lpstr>
      <vt:lpstr>Tunga</vt:lpstr>
      <vt:lpstr>MYuppy-KR-Bold-DDC</vt:lpstr>
      <vt:lpstr>Segoe Print</vt:lpstr>
      <vt:lpstr>等线</vt:lpstr>
      <vt:lpstr>Georgia</vt:lpstr>
      <vt:lpstr>黑体</vt:lpstr>
      <vt:lpstr>Arial Black</vt:lpstr>
      <vt:lpstr>Arial Unicode MS</vt:lpstr>
      <vt:lpstr>方正粗黑宋简体</vt:lpstr>
      <vt:lpstr>Cambria</vt:lpstr>
      <vt:lpstr>Algerian</vt:lpstr>
      <vt:lpstr>Bell MT</vt:lpstr>
      <vt:lpstr>Times New Roman</vt:lpstr>
      <vt:lpstr>微软雅黑 Light</vt:lpstr>
      <vt:lpstr>Helvetica</vt:lpstr>
      <vt:lpstr>方正姚体</vt:lpstr>
      <vt:lpstr>Office 主题​​</vt:lpstr>
      <vt:lpstr>Office 主题</vt:lpstr>
      <vt:lpstr>角度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A</cp:lastModifiedBy>
  <cp:revision>553</cp:revision>
  <dcterms:created xsi:type="dcterms:W3CDTF">2017-08-03T09:01:00Z</dcterms:created>
  <dcterms:modified xsi:type="dcterms:W3CDTF">2022-08-10T17:03:14Z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32272B5FA09A45FFB5CDEEE221A249F5</vt:lpwstr>
  </property>
</Properties>
</file>