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61" r:id="rId2"/>
    <p:sldId id="264" r:id="rId3"/>
    <p:sldId id="272" r:id="rId4"/>
    <p:sldId id="267" r:id="rId5"/>
    <p:sldId id="268" r:id="rId6"/>
    <p:sldId id="269" r:id="rId7"/>
    <p:sldId id="273" r:id="rId8"/>
    <p:sldId id="274" r:id="rId9"/>
    <p:sldId id="287" r:id="rId10"/>
    <p:sldId id="275" r:id="rId11"/>
    <p:sldId id="276" r:id="rId12"/>
    <p:sldId id="270" r:id="rId13"/>
    <p:sldId id="279" r:id="rId14"/>
    <p:sldId id="278" r:id="rId15"/>
    <p:sldId id="277" r:id="rId16"/>
    <p:sldId id="271" r:id="rId17"/>
    <p:sldId id="265" r:id="rId18"/>
    <p:sldId id="282" r:id="rId19"/>
    <p:sldId id="280" r:id="rId20"/>
    <p:sldId id="284" r:id="rId21"/>
    <p:sldId id="285" r:id="rId22"/>
    <p:sldId id="286" r:id="rId23"/>
    <p:sldId id="257" r:id="rId24"/>
    <p:sldId id="266" r:id="rId25"/>
    <p:sldId id="258" r:id="rId26"/>
    <p:sldId id="259" r:id="rId27"/>
    <p:sldId id="288" r:id="rId2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 lei" initials="yl" lastIdx="2" clrIdx="0">
    <p:extLst>
      <p:ext uri="{19B8F6BF-5375-455C-9EA6-DF929625EA0E}">
        <p15:presenceInfo xmlns:p15="http://schemas.microsoft.com/office/powerpoint/2012/main" userId="866f90478106f3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9DCCFD"/>
    <a:srgbClr val="999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2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1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0D482-DA58-49EA-BBED-90C25926B083}" type="datetimeFigureOut">
              <a:rPr lang="zh-CN" altLang="en-US" smtClean="0"/>
              <a:t>2022/5/11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85784-B9CE-4F23-9A08-4E34BDB067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500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封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90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E2839237-9E67-0C25-320A-B4EC8C8EE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800492"/>
              </p:ext>
            </p:extLst>
          </p:nvPr>
        </p:nvGraphicFramePr>
        <p:xfrm>
          <a:off x="53788" y="699546"/>
          <a:ext cx="12209930" cy="6333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4965">
                  <a:extLst>
                    <a:ext uri="{9D8B030D-6E8A-4147-A177-3AD203B41FA5}">
                      <a16:colId xmlns:a16="http://schemas.microsoft.com/office/drawing/2014/main" val="687359493"/>
                    </a:ext>
                  </a:extLst>
                </a:gridCol>
                <a:gridCol w="6104965">
                  <a:extLst>
                    <a:ext uri="{9D8B030D-6E8A-4147-A177-3AD203B41FA5}">
                      <a16:colId xmlns:a16="http://schemas.microsoft.com/office/drawing/2014/main" val="3541034636"/>
                    </a:ext>
                  </a:extLst>
                </a:gridCol>
              </a:tblGrid>
              <a:tr h="769807"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二级准备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一级准备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668644"/>
                  </a:ext>
                </a:extLst>
              </a:tr>
              <a:tr h="769807"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组织过的快乐活动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庆祝过的活动</a:t>
                      </a:r>
                      <a:r>
                        <a:rPr lang="en-US" altLang="zh-CN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</a:t>
                      </a:r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一次忙碌的经历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751789"/>
                  </a:ext>
                </a:extLst>
              </a:tr>
              <a:tr h="769807"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收到免费物品的经历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花费不多的一天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046242"/>
                  </a:ext>
                </a:extLst>
              </a:tr>
              <a:tr h="769807"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让你印象深刻的课程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生活中的积极改变</a:t>
                      </a:r>
                      <a:r>
                        <a:rPr lang="en-US" altLang="zh-CN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</a:t>
                      </a:r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帮助你集中精力的方式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394686"/>
                  </a:ext>
                </a:extLst>
              </a:tr>
              <a:tr h="769807"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给别人建议的经历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帮助小孩的经历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44267"/>
                  </a:ext>
                </a:extLst>
              </a:tr>
              <a:tr h="769807"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对社会有用的人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你想共事的家人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419138"/>
                  </a:ext>
                </a:extLst>
              </a:tr>
              <a:tr h="769807"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想共度时光的人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有趣的邻居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7076"/>
                  </a:ext>
                </a:extLst>
              </a:tr>
              <a:tr h="769807"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社交媒体关注的人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我国名人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055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062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E2839237-9E67-0C25-320A-B4EC8C8EE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740500"/>
              </p:ext>
            </p:extLst>
          </p:nvPr>
        </p:nvGraphicFramePr>
        <p:xfrm>
          <a:off x="53788" y="699546"/>
          <a:ext cx="12209930" cy="6333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4965">
                  <a:extLst>
                    <a:ext uri="{9D8B030D-6E8A-4147-A177-3AD203B41FA5}">
                      <a16:colId xmlns:a16="http://schemas.microsoft.com/office/drawing/2014/main" val="687359493"/>
                    </a:ext>
                  </a:extLst>
                </a:gridCol>
                <a:gridCol w="6104965">
                  <a:extLst>
                    <a:ext uri="{9D8B030D-6E8A-4147-A177-3AD203B41FA5}">
                      <a16:colId xmlns:a16="http://schemas.microsoft.com/office/drawing/2014/main" val="3541034636"/>
                    </a:ext>
                  </a:extLst>
                </a:gridCol>
              </a:tblGrid>
              <a:tr h="769807"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二级准备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一级准备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668644"/>
                  </a:ext>
                </a:extLst>
              </a:tr>
              <a:tr h="769807"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经历过的远足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保健的方式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751789"/>
                  </a:ext>
                </a:extLst>
              </a:tr>
              <a:tr h="769807"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乡村一隅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安静的地方</a:t>
                      </a:r>
                      <a:r>
                        <a:rPr lang="en-US" altLang="zh-CN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</a:t>
                      </a:r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想推荐给别人的一个地方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046242"/>
                  </a:ext>
                </a:extLst>
              </a:tr>
              <a:tr h="769807"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生活中离不开的东西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带来积极改变的发明</a:t>
                      </a:r>
                      <a:r>
                        <a:rPr lang="en-US" altLang="zh-CN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</a:t>
                      </a:r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你们国家的传统产品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394686"/>
                  </a:ext>
                </a:extLst>
              </a:tr>
              <a:tr h="769807"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收到的特别蛋糕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让你感到惊讶的事情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44267"/>
                  </a:ext>
                </a:extLst>
              </a:tr>
              <a:tr h="769807"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壮志未酬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想参加的比赛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419138"/>
                  </a:ext>
                </a:extLst>
              </a:tr>
              <a:tr h="769807"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坏了又修好的经历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丢东西的经历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7076"/>
                  </a:ext>
                </a:extLst>
              </a:tr>
              <a:tr h="769807"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经历过的远足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交通堵塞的经历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055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310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39E5027-1950-A44B-53B7-D5621EEEB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89" y="986116"/>
            <a:ext cx="10123809" cy="52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05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C989D8F-2AB3-E24F-10D2-1CA8215A7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139" y="688398"/>
            <a:ext cx="9714286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52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86E7A7-867A-F5C8-A7E4-6BE26A25E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306" y="0"/>
            <a:ext cx="6427694" cy="66952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6599BF0-4D2B-3408-3DE2-800C2D14C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938" y="0"/>
            <a:ext cx="5786244" cy="6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78C09DE-8577-B3EA-DC72-A06423390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953" y="125506"/>
            <a:ext cx="9816353" cy="673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63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A6767095-F47C-469E-504D-C67859517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708836"/>
              </p:ext>
            </p:extLst>
          </p:nvPr>
        </p:nvGraphicFramePr>
        <p:xfrm>
          <a:off x="1228163" y="851647"/>
          <a:ext cx="9807389" cy="5288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7584">
                  <a:extLst>
                    <a:ext uri="{9D8B030D-6E8A-4147-A177-3AD203B41FA5}">
                      <a16:colId xmlns:a16="http://schemas.microsoft.com/office/drawing/2014/main" val="1117641096"/>
                    </a:ext>
                  </a:extLst>
                </a:gridCol>
                <a:gridCol w="5849805">
                  <a:extLst>
                    <a:ext uri="{9D8B030D-6E8A-4147-A177-3AD203B41FA5}">
                      <a16:colId xmlns:a16="http://schemas.microsoft.com/office/drawing/2014/main" val="1285065627"/>
                    </a:ext>
                  </a:extLst>
                </a:gridCol>
              </a:tblGrid>
              <a:tr h="485784">
                <a:tc>
                  <a:txBody>
                    <a:bodyPr/>
                    <a:lstStyle/>
                    <a:p>
                      <a:r>
                        <a:rPr lang="en-US" altLang="zh-CN" dirty="0"/>
                        <a:t>POINT OF VIEW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观点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613207"/>
                  </a:ext>
                </a:extLst>
              </a:tr>
              <a:tr h="665917">
                <a:tc>
                  <a:txBody>
                    <a:bodyPr/>
                    <a:lstStyle/>
                    <a:p>
                      <a:r>
                        <a:rPr lang="en-US" altLang="zh-CN" dirty="0"/>
                        <a:t>Emotion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Fun way to kill time/fill up spare time 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04793189"/>
                  </a:ext>
                </a:extLst>
              </a:tr>
              <a:tr h="426087">
                <a:tc>
                  <a:txBody>
                    <a:bodyPr/>
                    <a:lstStyle/>
                    <a:p>
                      <a:r>
                        <a:rPr lang="en-US" altLang="zh-CN" dirty="0"/>
                        <a:t>Health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13454358"/>
                  </a:ext>
                </a:extLst>
              </a:tr>
              <a:tr h="621094">
                <a:tc>
                  <a:txBody>
                    <a:bodyPr/>
                    <a:lstStyle/>
                    <a:p>
                      <a:r>
                        <a:rPr lang="en-US" altLang="zh-CN" dirty="0"/>
                        <a:t>Person to person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Enjoy with each other’s company and grow friendship 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41871593"/>
                  </a:ext>
                </a:extLst>
              </a:tr>
              <a:tr h="389804">
                <a:tc>
                  <a:txBody>
                    <a:bodyPr/>
                    <a:lstStyle/>
                    <a:p>
                      <a:r>
                        <a:rPr lang="en-US" altLang="zh-CN" dirty="0"/>
                        <a:t>Career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A little girl who is interested in barbie doll might become a fashion designer when she grows up </a:t>
                      </a:r>
                      <a:endParaRPr lang="zh-CN" altLang="en-US" dirty="0"/>
                    </a:p>
                    <a:p>
                      <a:endParaRPr lang="zh-CN" alt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72573547"/>
                  </a:ext>
                </a:extLst>
              </a:tr>
              <a:tr h="458619">
                <a:tc>
                  <a:txBody>
                    <a:bodyPr/>
                    <a:lstStyle/>
                    <a:p>
                      <a:r>
                        <a:rPr lang="en-US" altLang="zh-CN" dirty="0"/>
                        <a:t>Cost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06509672"/>
                  </a:ext>
                </a:extLst>
              </a:tr>
              <a:tr h="665917">
                <a:tc>
                  <a:txBody>
                    <a:bodyPr/>
                    <a:lstStyle/>
                    <a:p>
                      <a:r>
                        <a:rPr lang="en-US" altLang="zh-CN" dirty="0"/>
                        <a:t>Efficiency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very easy and straightforward to play </a:t>
                      </a:r>
                      <a:endParaRPr lang="zh-CN" alt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4964887"/>
                  </a:ext>
                </a:extLst>
              </a:tr>
              <a:tr h="665917">
                <a:tc>
                  <a:txBody>
                    <a:bodyPr/>
                    <a:lstStyle/>
                    <a:p>
                      <a:r>
                        <a:rPr lang="en-US" altLang="zh-CN" dirty="0"/>
                        <a:t>Quality/personality: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hone my capabilities and personality </a:t>
                      </a:r>
                      <a:endParaRPr lang="zh-CN" alt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6346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dirty="0"/>
                        <a:t>Safety/stability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83954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996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39B124E-0933-6D80-F3F5-C225CDB6D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428" y="0"/>
            <a:ext cx="906914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F578298-8C04-7004-4A98-B19648C38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33" y="0"/>
            <a:ext cx="9238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43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C33EA9B-15B7-7FBD-0125-B34BC74F4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19" y="55436"/>
            <a:ext cx="4733363" cy="674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1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187370A-EC75-CAE4-B4E7-DC98B94AD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60" y="693704"/>
            <a:ext cx="12003740" cy="609202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EBD265D-2D40-4FCF-ED1E-6DAC392D1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260" y="421547"/>
            <a:ext cx="8466000" cy="601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29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FAF4D96-E96A-77F2-F97C-575943883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09" y="205190"/>
            <a:ext cx="10152381" cy="6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84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D69AD9D6-CBE4-586B-C3CC-FE8DD625D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228093"/>
              </p:ext>
            </p:extLst>
          </p:nvPr>
        </p:nvGraphicFramePr>
        <p:xfrm>
          <a:off x="3837539" y="668492"/>
          <a:ext cx="8128000" cy="5863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01853541"/>
                    </a:ext>
                  </a:extLst>
                </a:gridCol>
              </a:tblGrid>
              <a:tr h="864098">
                <a:tc>
                  <a:txBody>
                    <a:bodyPr/>
                    <a:lstStyle/>
                    <a:p>
                      <a:r>
                        <a:rPr lang="zh-CN" altLang="en-US" dirty="0"/>
                        <a:t>加我微信之后的福利文件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885003"/>
                  </a:ext>
                </a:extLst>
              </a:tr>
              <a:tr h="864098">
                <a:tc>
                  <a:txBody>
                    <a:bodyPr/>
                    <a:lstStyle/>
                    <a:p>
                      <a:r>
                        <a:rPr lang="zh-CN" altLang="en-US" dirty="0"/>
                        <a:t>雅思口语母题维度词汇表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1454"/>
                  </a:ext>
                </a:extLst>
              </a:tr>
              <a:tr h="864098">
                <a:tc>
                  <a:txBody>
                    <a:bodyPr/>
                    <a:lstStyle/>
                    <a:p>
                      <a:r>
                        <a:rPr lang="zh-CN" altLang="en-US" dirty="0"/>
                        <a:t>口语思说一致表达句型大全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173273"/>
                  </a:ext>
                </a:extLst>
              </a:tr>
              <a:tr h="864098">
                <a:tc>
                  <a:txBody>
                    <a:bodyPr/>
                    <a:lstStyle/>
                    <a:p>
                      <a:r>
                        <a:rPr lang="zh-CN" altLang="en-US" dirty="0"/>
                        <a:t>口语的实战高分俚语大全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105429"/>
                  </a:ext>
                </a:extLst>
              </a:tr>
              <a:tr h="864098">
                <a:tc>
                  <a:txBody>
                    <a:bodyPr/>
                    <a:lstStyle/>
                    <a:p>
                      <a:r>
                        <a:rPr lang="zh-CN" altLang="en-US" dirty="0"/>
                        <a:t>今天的口语题库总结</a:t>
                      </a:r>
                      <a:r>
                        <a:rPr lang="en-US" altLang="zh-CN" dirty="0"/>
                        <a:t>ppt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81356"/>
                  </a:ext>
                </a:extLst>
              </a:tr>
              <a:tr h="679327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Mindmap</a:t>
                      </a:r>
                      <a:r>
                        <a:rPr lang="zh-CN" altLang="en-US" dirty="0"/>
                        <a:t>的文件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899305"/>
                  </a:ext>
                </a:extLst>
              </a:tr>
              <a:tr h="864098">
                <a:tc>
                  <a:txBody>
                    <a:bodyPr/>
                    <a:lstStyle/>
                    <a:p>
                      <a:r>
                        <a:rPr lang="en-US" altLang="zh-CN" dirty="0"/>
                        <a:t>SIMON</a:t>
                      </a:r>
                      <a:r>
                        <a:rPr lang="zh-CN" altLang="en-US" dirty="0"/>
                        <a:t>的高分学员经验分享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718938"/>
                  </a:ext>
                </a:extLst>
              </a:tr>
            </a:tbl>
          </a:graphicData>
        </a:graphic>
      </p:graphicFrame>
      <p:pic>
        <p:nvPicPr>
          <p:cNvPr id="6" name="图片 5" descr="5.11新题解析-添加于磊">
            <a:extLst>
              <a:ext uri="{FF2B5EF4-FFF2-40B4-BE49-F238E27FC236}">
                <a16:creationId xmlns:a16="http://schemas.microsoft.com/office/drawing/2014/main" id="{64051B3A-5782-9931-299F-62C6BCC28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18" y="1515035"/>
            <a:ext cx="3558677" cy="355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95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直播流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7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于磊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价格页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三等奖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90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75BF4FF-D4AA-4696-8919-784EF28E5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524" y="1309952"/>
            <a:ext cx="7580952" cy="4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3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6B31E63-1263-1EBA-CA01-2B3704A0B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9247"/>
            <a:ext cx="12192000" cy="510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5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156D341-C2FF-410E-1C6D-7EC218BD4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59" y="1392532"/>
            <a:ext cx="11967882" cy="44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55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CB19B94-7A64-CA1C-DA3F-AE0BF53A4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72" y="0"/>
            <a:ext cx="11352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8DF6E5-D362-B2E7-05A7-2E45A7A03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952" y="697362"/>
            <a:ext cx="8838095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49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30129C6-7C2E-990B-2108-646328E5A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190" y="590905"/>
            <a:ext cx="8647619" cy="5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30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80C72B2-0D48-BA34-8667-4AFEC6C7F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547" y="818898"/>
            <a:ext cx="10094805" cy="542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68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B212BD5-8C61-5698-0339-8446DE5A3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0282"/>
            <a:ext cx="12192000" cy="593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39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266</Words>
  <Application>Microsoft Office PowerPoint</Application>
  <PresentationFormat>宽屏</PresentationFormat>
  <Paragraphs>54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1" baseType="lpstr">
      <vt:lpstr>等线</vt:lpstr>
      <vt:lpstr>黑体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zhangjunpu</dc:creator>
  <cp:lastModifiedBy>yu lei</cp:lastModifiedBy>
  <cp:revision>10</cp:revision>
  <dcterms:created xsi:type="dcterms:W3CDTF">2022-05-07T09:59:11Z</dcterms:created>
  <dcterms:modified xsi:type="dcterms:W3CDTF">2022-05-11T12:53:07Z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2052-3.3.1.5149</vt:lpwstr>
  </property>
</Properties>
</file>