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4" r:id="rId2"/>
    <p:sldId id="257" r:id="rId3"/>
    <p:sldId id="984" r:id="rId4"/>
    <p:sldId id="258" r:id="rId5"/>
    <p:sldId id="985" r:id="rId6"/>
    <p:sldId id="259" r:id="rId7"/>
    <p:sldId id="986" r:id="rId8"/>
    <p:sldId id="260" r:id="rId9"/>
    <p:sldId id="987" r:id="rId10"/>
    <p:sldId id="261" r:id="rId11"/>
    <p:sldId id="988" r:id="rId12"/>
    <p:sldId id="262" r:id="rId13"/>
    <p:sldId id="989" r:id="rId14"/>
    <p:sldId id="983" r:id="rId15"/>
    <p:sldId id="99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4"/>
    <p:restoredTop sz="95781"/>
  </p:normalViewPr>
  <p:slideViewPr>
    <p:cSldViewPr snapToGrid="0" snapToObjects="1">
      <p:cViewPr varScale="1">
        <p:scale>
          <a:sx n="121" d="100"/>
          <a:sy n="121" d="100"/>
        </p:scale>
        <p:origin x="4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Daily domestic water use (per person)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Daily domestic water use (per person)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France</c:v>
                </c:pt>
                <c:pt idx="1">
                  <c:v>Germany</c:v>
                </c:pt>
                <c:pt idx="2">
                  <c:v>Italy</c:v>
                </c:pt>
                <c:pt idx="3">
                  <c:v>Canada</c:v>
                </c:pt>
                <c:pt idx="4">
                  <c:v>the United States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150</c:v>
                </c:pt>
                <c:pt idx="1">
                  <c:v>200</c:v>
                </c:pt>
                <c:pt idx="2">
                  <c:v>250</c:v>
                </c:pt>
                <c:pt idx="3">
                  <c:v>340</c:v>
                </c:pt>
                <c:pt idx="4">
                  <c:v>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9F-594B-87CA-A7EE5762D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48170111"/>
        <c:axId val="1248171743"/>
      </c:barChart>
      <c:catAx>
        <c:axId val="1248170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8171743"/>
        <c:crosses val="autoZero"/>
        <c:auto val="1"/>
        <c:lblAlgn val="ctr"/>
        <c:lblOffset val="100"/>
        <c:noMultiLvlLbl val="0"/>
      </c:catAx>
      <c:valAx>
        <c:axId val="12481717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8170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Daily domestic water use (per person)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Daily domestic water use (per person)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France</c:v>
                </c:pt>
                <c:pt idx="1">
                  <c:v>Germany</c:v>
                </c:pt>
                <c:pt idx="2">
                  <c:v>Italy</c:v>
                </c:pt>
                <c:pt idx="3">
                  <c:v>Canada</c:v>
                </c:pt>
                <c:pt idx="4">
                  <c:v>the United States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150</c:v>
                </c:pt>
                <c:pt idx="1">
                  <c:v>200</c:v>
                </c:pt>
                <c:pt idx="2">
                  <c:v>250</c:v>
                </c:pt>
                <c:pt idx="3">
                  <c:v>340</c:v>
                </c:pt>
                <c:pt idx="4">
                  <c:v>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9F-594B-87CA-A7EE5762D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48170111"/>
        <c:axId val="1248171743"/>
      </c:barChart>
      <c:catAx>
        <c:axId val="1248170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8171743"/>
        <c:crosses val="autoZero"/>
        <c:auto val="1"/>
        <c:lblAlgn val="ctr"/>
        <c:lblOffset val="100"/>
        <c:noMultiLvlLbl val="0"/>
      </c:catAx>
      <c:valAx>
        <c:axId val="12481717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8170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712276-DF22-B145-A24E-84B829346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8EAA5A5-849D-3F47-B969-2D6100934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536306-72B3-6843-B43D-0658528E1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2371-7086-EC49-9D91-541502C568A4}" type="datetimeFigureOut">
              <a:rPr kumimoji="1" lang="zh-CN" altLang="en-US" smtClean="0"/>
              <a:t>2022/2/23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E9C4CA-1856-4945-AEC3-DBC3E0EBF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DD7990-DC9A-D24D-9842-744FB5E8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3DCD-7458-DE40-8460-3B820C92CD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379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2C847C-7286-0540-83A0-4CE4FB44F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F5249C8-AC4B-F843-A1E9-2BFF3D0B6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AACDA6-2046-3A41-B154-1C2ABF46E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2371-7086-EC49-9D91-541502C568A4}" type="datetimeFigureOut">
              <a:rPr kumimoji="1" lang="zh-CN" altLang="en-US" smtClean="0"/>
              <a:t>2022/2/23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747442-CBE6-5D4D-8989-4C352EB7D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BF61E4-FAF7-4F42-96C0-E312FFB8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3DCD-7458-DE40-8460-3B820C92CD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3787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56C000-A027-4746-9923-387D083B8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EE3A39E-AC08-D94B-BE8A-E41395D01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50BC85-C630-5042-BAC7-DFF994348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2371-7086-EC49-9D91-541502C568A4}" type="datetimeFigureOut">
              <a:rPr kumimoji="1" lang="zh-CN" altLang="en-US" smtClean="0"/>
              <a:t>2022/2/23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C33D01-5BB4-3048-B70A-636A6DB0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9CEC44-404F-2B43-8205-A3685CEDE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3DCD-7458-DE40-8460-3B820C92CD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34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2EB30C-C47B-DA47-B56A-B1F94540F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4B7BBB-89C1-714C-92C6-F1D762F36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087B9E-EDB1-AF43-9A23-D1A857437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2371-7086-EC49-9D91-541502C568A4}" type="datetimeFigureOut">
              <a:rPr kumimoji="1" lang="zh-CN" altLang="en-US" smtClean="0"/>
              <a:t>2022/2/23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0527E0-3A5D-D84B-B173-63DAE16D8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1524E8-8F3F-D049-9054-C47FC52D6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3DCD-7458-DE40-8460-3B820C92CD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329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06ADB1-4D89-8F44-9FE1-0434070D9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14092C-45A8-C74E-A1D1-121BA8A85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D26812-C200-4746-B1D3-584BAD75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2371-7086-EC49-9D91-541502C568A4}" type="datetimeFigureOut">
              <a:rPr kumimoji="1" lang="zh-CN" altLang="en-US" smtClean="0"/>
              <a:t>2022/2/23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D0712F-4DD9-C243-8898-2AD62D1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3DDFCB-8BA0-3745-AB95-68B0B2107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3DCD-7458-DE40-8460-3B820C92CD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937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67DC27-B8F6-D048-8946-872189D1D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A050B7-07AC-7045-BC68-E522D69B03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7B0A090-023C-9C48-9889-D01854307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BFD572-A083-DD4C-92D7-036CF2D19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2371-7086-EC49-9D91-541502C568A4}" type="datetimeFigureOut">
              <a:rPr kumimoji="1" lang="zh-CN" altLang="en-US" smtClean="0"/>
              <a:t>2022/2/23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7A858B2-E69A-3F4E-B6DA-FD18B9CB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97C3DA-1891-5249-B83C-1EE0AD8F9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3DCD-7458-DE40-8460-3B820C92CD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6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F811AA-ABE8-F54D-A2C3-FC98AECA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F88822-4F36-BA4D-A444-6F7097382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890273-F1CE-A446-9B7D-508D60FB9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E45D31F-934C-9242-B677-6B7AABFB71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77D64E-5C68-CA41-B130-284437C8A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CAC0BFE-1388-4B45-B26F-FDE027E7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2371-7086-EC49-9D91-541502C568A4}" type="datetimeFigureOut">
              <a:rPr kumimoji="1" lang="zh-CN" altLang="en-US" smtClean="0"/>
              <a:t>2022/2/23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D2DAD11-CA31-DF48-8BA4-BDA911177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8EC9E28-B0D7-864B-9200-3865E5C7C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3DCD-7458-DE40-8460-3B820C92CD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876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00C614-E4A5-7E45-962E-2BAFAF4AE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D295F8-B18A-9240-A7B0-8BB7B1E45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2371-7086-EC49-9D91-541502C568A4}" type="datetimeFigureOut">
              <a:rPr kumimoji="1" lang="zh-CN" altLang="en-US" smtClean="0"/>
              <a:t>2022/2/23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807A1D4-87AD-2040-9CAB-A22B85250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E1AB0DF-8CF9-F84C-9A43-12AC89287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3DCD-7458-DE40-8460-3B820C92CD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764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E99BE7A-14FF-1B48-AC2F-69D3B8EFF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2371-7086-EC49-9D91-541502C568A4}" type="datetimeFigureOut">
              <a:rPr kumimoji="1" lang="zh-CN" altLang="en-US" smtClean="0"/>
              <a:t>2022/2/23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02D9253-A91C-1E49-969D-08D9D54B8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913314-BE44-494E-BE2E-BF6EA495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3DCD-7458-DE40-8460-3B820C92CD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751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331ACF-7EAF-5B4B-B84E-F267AEE6A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E12C03-4C8A-1A48-ACA7-A3087C1B4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EA47FB-336B-0846-9B74-1B46C3965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A6FCB3-0478-804D-AAC0-CDA35FCE4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2371-7086-EC49-9D91-541502C568A4}" type="datetimeFigureOut">
              <a:rPr kumimoji="1" lang="zh-CN" altLang="en-US" smtClean="0"/>
              <a:t>2022/2/23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67A1174-7C12-4446-8669-73FA0A345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E2AA08-FCCC-0D40-9090-045A575EA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3DCD-7458-DE40-8460-3B820C92CD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575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27AED9-B5B8-934B-8E97-9DF169BC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EB51595-4B96-8F4E-A556-E82AF99B74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5A76D9F-0D19-A847-9718-2A271A90D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0FD2B27-CF79-3540-9116-F4621A463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2371-7086-EC49-9D91-541502C568A4}" type="datetimeFigureOut">
              <a:rPr kumimoji="1" lang="zh-CN" altLang="en-US" smtClean="0"/>
              <a:t>2022/2/23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199AEB-02F6-CC4C-B62E-31266F193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CAC042-8193-4F46-8FDD-DA527AD54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3DCD-7458-DE40-8460-3B820C92CD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1547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86BE189-5CD2-0745-AEDF-2EB43325A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C1AB99-5204-6C45-81B3-E643E882F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39829C-4853-1E4F-AAD1-F875603E2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E2371-7086-EC49-9D91-541502C568A4}" type="datetimeFigureOut">
              <a:rPr kumimoji="1" lang="zh-CN" altLang="en-US" smtClean="0"/>
              <a:t>2022/2/23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1684B3-2B28-EF4F-99D9-EB41015B39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5CB83B-CF8A-9B45-8AFC-C0842A455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43DCD-7458-DE40-8460-3B820C92CD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792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8007F21D-A3BA-7448-A2EB-5514982F5E47}"/>
              </a:ext>
            </a:extLst>
          </p:cNvPr>
          <p:cNvSpPr txBox="1"/>
          <p:nvPr/>
        </p:nvSpPr>
        <p:spPr>
          <a:xfrm>
            <a:off x="492995" y="3163253"/>
            <a:ext cx="10595551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(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考场争取在</a:t>
            </a:r>
            <a:r>
              <a:rPr kumimoji="1" lang="en-US" altLang="zh-CN" sz="20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5min</a:t>
            </a:r>
            <a:r>
              <a:rPr kumimoji="1" lang="zh-CN" altLang="en-US" sz="20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之内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完成图表写作的准备工作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)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2000" b="1" dirty="0">
                <a:latin typeface="Arial"/>
                <a:ea typeface="微软雅黑"/>
              </a:rPr>
              <a:t>基本任务</a:t>
            </a:r>
            <a:r>
              <a:rPr kumimoji="1" lang="en-US" altLang="zh-CN" sz="2000" b="1" dirty="0">
                <a:latin typeface="Arial"/>
                <a:ea typeface="微软雅黑"/>
              </a:rPr>
              <a:t> </a:t>
            </a:r>
            <a:r>
              <a:rPr kumimoji="1" lang="en-US" altLang="zh-CN" sz="2000" dirty="0">
                <a:latin typeface="Arial"/>
                <a:ea typeface="微软雅黑"/>
              </a:rPr>
              <a:t>– </a:t>
            </a:r>
            <a:r>
              <a:rPr kumimoji="1" lang="zh-CN" altLang="en-US" sz="2000" dirty="0">
                <a:latin typeface="Arial"/>
                <a:ea typeface="微软雅黑"/>
              </a:rPr>
              <a:t>图表展示了什么</a:t>
            </a:r>
            <a:endParaRPr kumimoji="1" lang="en-US" altLang="zh-CN" sz="2000" dirty="0">
              <a:latin typeface="Arial"/>
              <a:ea typeface="微软雅黑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整体趋势 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–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 总的来说数据的特征是怎样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 (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地图的变化是怎样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/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流程的步骤有几个阶段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)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写作框架 </a:t>
            </a:r>
            <a:r>
              <a:rPr kumimoji="1" lang="en-US" altLang="zh-CN" sz="2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–</a:t>
            </a:r>
            <a:r>
              <a:rPr kumimoji="1" lang="zh-CN" altLang="en-US" sz="2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 文章分段、先写什么再写什么 </a:t>
            </a:r>
            <a:endParaRPr kumimoji="1" lang="en-US" altLang="zh-CN" sz="20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关键数据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–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 根据分段和写作顺序，每一组数据的要写哪些关键点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1" lang="en-US" altLang="zh-CN" sz="2000" dirty="0">
                <a:latin typeface="Arial"/>
                <a:ea typeface="微软雅黑"/>
              </a:rPr>
              <a:t>(</a:t>
            </a:r>
            <a:r>
              <a:rPr kumimoji="1" lang="zh-CN" altLang="en-US" sz="2000" dirty="0">
                <a:latin typeface="Arial"/>
                <a:ea typeface="微软雅黑"/>
              </a:rPr>
              <a:t>每个地图上的重要特征、变化；每个流程中的动作；</a:t>
            </a:r>
            <a:r>
              <a:rPr kumimoji="1" lang="en-US" altLang="zh-CN" sz="2000" dirty="0">
                <a:latin typeface="Arial"/>
                <a:ea typeface="微软雅黑"/>
              </a:rPr>
              <a:t>)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2000" dirty="0">
                <a:latin typeface="Arial"/>
                <a:ea typeface="微软雅黑"/>
              </a:rPr>
              <a:t>全篇布局确认</a:t>
            </a:r>
            <a:endParaRPr kumimoji="1" lang="en-US" altLang="zh-CN" sz="2000" dirty="0">
              <a:latin typeface="Arial"/>
              <a:ea typeface="微软雅黑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2000" dirty="0">
                <a:latin typeface="Arial"/>
                <a:ea typeface="微软雅黑"/>
              </a:rPr>
              <a:t>写作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标题 3">
            <a:extLst>
              <a:ext uri="{FF2B5EF4-FFF2-40B4-BE49-F238E27FC236}">
                <a16:creationId xmlns:a16="http://schemas.microsoft.com/office/drawing/2014/main" id="{3175D92A-6F00-9641-B0EB-E7E8904B3DC3}"/>
              </a:ext>
            </a:extLst>
          </p:cNvPr>
          <p:cNvSpPr txBox="1">
            <a:spLocks/>
          </p:cNvSpPr>
          <p:nvPr/>
        </p:nvSpPr>
        <p:spPr>
          <a:xfrm>
            <a:off x="4837224" y="1994210"/>
            <a:ext cx="7354776" cy="1434790"/>
          </a:xfrm>
          <a:solidFill>
            <a:srgbClr val="F4A03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微软雅黑" panose="020B0703020204020201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微软雅黑" panose="020B0703020204020201" charset="-122"/>
                <a:cs typeface="+mj-cs"/>
              </a:rPr>
              <a:t>写作强化（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微软雅黑" panose="020B0703020204020201" charset="-122"/>
                <a:cs typeface="+mj-cs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微软雅黑" panose="020B0703020204020201" charset="-122"/>
                <a:cs typeface="+mj-cs"/>
              </a:rPr>
              <a:t>）</a:t>
            </a:r>
            <a:r>
              <a:rPr lang="zh-CN" altLang="en-US" dirty="0">
                <a:solidFill>
                  <a:prstClr val="black"/>
                </a:solidFill>
                <a:latin typeface="Arial Black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Arial Black"/>
              </a:rPr>
              <a:t>-</a:t>
            </a:r>
            <a:r>
              <a:rPr lang="zh-CN" altLang="en-US" dirty="0">
                <a:solidFill>
                  <a:prstClr val="black"/>
                </a:solidFill>
                <a:latin typeface="Arial Black"/>
              </a:rPr>
              <a:t> 小作文</a:t>
            </a:r>
            <a:r>
              <a:rPr lang="en-US" altLang="zh-CN" dirty="0">
                <a:solidFill>
                  <a:prstClr val="black"/>
                </a:solidFill>
                <a:latin typeface="Arial Black"/>
              </a:rPr>
              <a:t> Task 1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微软雅黑" panose="020B0703020204020201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468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2DD3-0E0A-2344-9323-BE57ABBB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2895"/>
          </a:xfrm>
        </p:spPr>
        <p:txBody>
          <a:bodyPr/>
          <a:lstStyle/>
          <a:p>
            <a:r>
              <a:rPr kumimoji="1" lang="en-US" altLang="zh-CN"/>
              <a:t>Map-</a:t>
            </a:r>
            <a:r>
              <a:rPr kumimoji="1" lang="en-US" altLang="zh-CN" sz="2400"/>
              <a:t>C14-T4-Task 1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F5DC80-7F41-C645-913D-600BA4E4D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66" y="1182976"/>
            <a:ext cx="4150489" cy="43513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The plans below show a public park when it first opened in 1920 and the same park today.</a:t>
            </a:r>
          </a:p>
          <a:p>
            <a:pPr marL="0" indent="0">
              <a:buNone/>
            </a:pPr>
            <a:endParaRPr kumimoji="1" lang="en-US" altLang="zh-CN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Summarise the information by selecting and reporting the main features, and make comparisons where relevant.</a:t>
            </a:r>
            <a:endParaRPr kumimoji="1"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4" descr="手机屏幕截图&#10;&#10;描述已自动生成">
            <a:extLst>
              <a:ext uri="{FF2B5EF4-FFF2-40B4-BE49-F238E27FC236}">
                <a16:creationId xmlns:a16="http://schemas.microsoft.com/office/drawing/2014/main" id="{2948B7C4-4F91-EF46-BFFA-A83978FC9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628" y="270169"/>
            <a:ext cx="5180172" cy="2948865"/>
          </a:xfrm>
          <a:prstGeom prst="rect">
            <a:avLst/>
          </a:prstGeom>
        </p:spPr>
      </p:pic>
      <p:pic>
        <p:nvPicPr>
          <p:cNvPr id="8" name="图片 7" descr="手机屏幕截图&#10;&#10;描述已自动生成">
            <a:extLst>
              <a:ext uri="{FF2B5EF4-FFF2-40B4-BE49-F238E27FC236}">
                <a16:creationId xmlns:a16="http://schemas.microsoft.com/office/drawing/2014/main" id="{8138F94C-C171-0D43-A534-AF1FC77EE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5455534" cy="330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95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2DD3-0E0A-2344-9323-BE57ABBB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2895"/>
          </a:xfrm>
        </p:spPr>
        <p:txBody>
          <a:bodyPr/>
          <a:lstStyle/>
          <a:p>
            <a:r>
              <a:rPr kumimoji="1" lang="en-US" altLang="zh-CN"/>
              <a:t>Map-</a:t>
            </a:r>
            <a:r>
              <a:rPr kumimoji="1" lang="en-US" altLang="zh-CN" sz="2400"/>
              <a:t>C14-T4-Task 1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F5DC80-7F41-C645-913D-600BA4E4D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66" y="1182976"/>
            <a:ext cx="4150489" cy="43513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The plans below show a public park when it first opened in 1920 and the same park today.</a:t>
            </a:r>
          </a:p>
          <a:p>
            <a:pPr marL="0" indent="0">
              <a:buNone/>
            </a:pPr>
            <a:endParaRPr kumimoji="1" lang="en-US" altLang="zh-CN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Summarise the information by selecting and reporting the main features, and make comparisons where relevant.</a:t>
            </a:r>
            <a:endParaRPr kumimoji="1"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4" descr="手机屏幕截图&#10;&#10;描述已自动生成">
            <a:extLst>
              <a:ext uri="{FF2B5EF4-FFF2-40B4-BE49-F238E27FC236}">
                <a16:creationId xmlns:a16="http://schemas.microsoft.com/office/drawing/2014/main" id="{2948B7C4-4F91-EF46-BFFA-A83978FC9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628" y="270169"/>
            <a:ext cx="5180172" cy="2948865"/>
          </a:xfrm>
          <a:prstGeom prst="rect">
            <a:avLst/>
          </a:prstGeom>
        </p:spPr>
      </p:pic>
      <p:pic>
        <p:nvPicPr>
          <p:cNvPr id="8" name="图片 7" descr="手机屏幕截图&#10;&#10;描述已自动生成">
            <a:extLst>
              <a:ext uri="{FF2B5EF4-FFF2-40B4-BE49-F238E27FC236}">
                <a16:creationId xmlns:a16="http://schemas.microsoft.com/office/drawing/2014/main" id="{8138F94C-C171-0D43-A534-AF1FC77EE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5455534" cy="330489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46E9D83-6501-3349-BB12-F02849AEB8BC}"/>
              </a:ext>
            </a:extLst>
          </p:cNvPr>
          <p:cNvSpPr txBox="1"/>
          <p:nvPr/>
        </p:nvSpPr>
        <p:spPr>
          <a:xfrm>
            <a:off x="115747" y="5729468"/>
            <a:ext cx="619111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Notes:</a:t>
            </a:r>
          </a:p>
          <a:p>
            <a:r>
              <a:rPr kumimoji="1" lang="zh-CN" altLang="en-US" dirty="0"/>
              <a:t>场馆地图通常选择出入口作为参照物；</a:t>
            </a:r>
            <a:endParaRPr kumimoji="1" lang="en-US" altLang="zh-CN" dirty="0"/>
          </a:p>
          <a:p>
            <a:r>
              <a:rPr kumimoji="1" lang="zh-CN" altLang="en-US" dirty="0"/>
              <a:t>地图上的一些变化多观察，如</a:t>
            </a:r>
            <a:r>
              <a:rPr kumimoji="1" lang="en-US" altLang="zh-CN" dirty="0"/>
              <a:t>seats/garden</a:t>
            </a:r>
            <a:r>
              <a:rPr kumimoji="1" lang="zh-CN" altLang="en-US" dirty="0"/>
              <a:t>属于被</a:t>
            </a:r>
            <a:r>
              <a:rPr kumimoji="1" lang="en-US" altLang="zh-CN" dirty="0"/>
              <a:t>relocate</a:t>
            </a:r>
            <a:r>
              <a:rPr kumimoji="1" lang="zh-CN" altLang="en-US" dirty="0"/>
              <a:t>；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3493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12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8632DD3-0E0A-2344-9323-BE57ABBB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kumimoji="1" lang="en-US" altLang="zh-CN" sz="2800" dirty="0"/>
              <a:t>Sequence diagram-C14-T3-Task 1</a:t>
            </a:r>
            <a:endParaRPr kumimoji="1" lang="zh-CN" altLang="en-US" sz="2800" dirty="0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F5DC80-7F41-C645-913D-600BA4E4D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6" y="2359152"/>
            <a:ext cx="3591857" cy="34250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The diagram below shows how electricity is generated in a hydroelectric power station.</a:t>
            </a:r>
          </a:p>
          <a:p>
            <a:pPr marL="0" indent="0">
              <a:buNone/>
            </a:pPr>
            <a:endParaRPr kumimoji="1"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kumimoji="1"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Summarise</a:t>
            </a: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the information by selecting and reporting the main features, and make comparisons where relevant.</a:t>
            </a:r>
          </a:p>
        </p:txBody>
      </p:sp>
      <p:pic>
        <p:nvPicPr>
          <p:cNvPr id="6" name="图片 5" descr="地图上有字&#10;&#10;描述已自动生成">
            <a:extLst>
              <a:ext uri="{FF2B5EF4-FFF2-40B4-BE49-F238E27FC236}">
                <a16:creationId xmlns:a16="http://schemas.microsoft.com/office/drawing/2014/main" id="{D031CB77-142C-6245-8813-EFE8811A9C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8" r="-2" b="-2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20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2DD3-0E0A-2344-9323-BE57ABBB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kumimoji="1" lang="en-US" altLang="zh-CN" sz="2800" dirty="0"/>
              <a:t>Sequence diagram-C14-T3-Task 1</a:t>
            </a:r>
            <a:endParaRPr kumimoji="1" lang="zh-CN" altLang="en-US" sz="2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F5DC80-7F41-C645-913D-600BA4E4D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6" y="2359152"/>
            <a:ext cx="3591857" cy="34250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The diagram below shows how electricity is generated in a hydroelectric power station.</a:t>
            </a:r>
          </a:p>
          <a:p>
            <a:pPr marL="0" indent="0">
              <a:buNone/>
            </a:pPr>
            <a:endParaRPr kumimoji="1"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kumimoji="1"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Summarise</a:t>
            </a: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the information by selecting and reporting the main features, and make comparisons where relevant.</a:t>
            </a:r>
          </a:p>
        </p:txBody>
      </p:sp>
      <p:pic>
        <p:nvPicPr>
          <p:cNvPr id="6" name="图片 5" descr="地图上有字&#10;&#10;描述已自动生成">
            <a:extLst>
              <a:ext uri="{FF2B5EF4-FFF2-40B4-BE49-F238E27FC236}">
                <a16:creationId xmlns:a16="http://schemas.microsoft.com/office/drawing/2014/main" id="{D031CB77-142C-6245-8813-EFE8811A9C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8" r="-2" b="-2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A5812A9-52DE-B447-9862-A53C39E35EDA}"/>
              </a:ext>
            </a:extLst>
          </p:cNvPr>
          <p:cNvSpPr txBox="1"/>
          <p:nvPr/>
        </p:nvSpPr>
        <p:spPr>
          <a:xfrm>
            <a:off x="346082" y="6209748"/>
            <a:ext cx="781175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Notes: </a:t>
            </a:r>
            <a:r>
              <a:rPr kumimoji="1" lang="zh-CN" altLang="en-US" dirty="0"/>
              <a:t>流程图在分析图形时，尽量能将每一步的动作都看清楚再开始写作；</a:t>
            </a:r>
            <a:endParaRPr kumimoji="1" lang="en-US" altLang="zh-CN" dirty="0"/>
          </a:p>
          <a:p>
            <a:r>
              <a:rPr kumimoji="1" lang="zh-CN" altLang="en-US" dirty="0"/>
              <a:t>本图需要分为</a:t>
            </a:r>
            <a:r>
              <a:rPr kumimoji="1" lang="en-US" altLang="zh-CN" dirty="0"/>
              <a:t>day/night</a:t>
            </a:r>
            <a:r>
              <a:rPr kumimoji="1" lang="zh-CN" altLang="en-US" dirty="0"/>
              <a:t>两段来描述水力发电站的运作方式；</a:t>
            </a:r>
          </a:p>
        </p:txBody>
      </p:sp>
    </p:spTree>
    <p:extLst>
      <p:ext uri="{BB962C8B-B14F-4D97-AF65-F5344CB8AC3E}">
        <p14:creationId xmlns:p14="http://schemas.microsoft.com/office/powerpoint/2010/main" val="86638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D9B8895E-CB4A-8E45-914F-5A85397DADBE}"/>
              </a:ext>
            </a:extLst>
          </p:cNvPr>
          <p:cNvSpPr txBox="1"/>
          <p:nvPr/>
        </p:nvSpPr>
        <p:spPr>
          <a:xfrm>
            <a:off x="194310" y="16700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charset="0"/>
                <a:ea typeface="Arial Unicode MS" panose="020B0604020202020204" charset="-122"/>
                <a:cs typeface="+mn-cs"/>
              </a:rPr>
              <a:t>混合图形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charset="0"/>
              <a:ea typeface="Arial Unicode MS" panose="020B0604020202020204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2DA4800-7B3E-0A4C-82A7-32068EB5E99D}"/>
              </a:ext>
            </a:extLst>
          </p:cNvPr>
          <p:cNvSpPr/>
          <p:nvPr/>
        </p:nvSpPr>
        <p:spPr>
          <a:xfrm>
            <a:off x="189681" y="2003465"/>
            <a:ext cx="4090834" cy="2554545"/>
          </a:xfrm>
          <a:prstGeom prst="rect">
            <a:avLst/>
          </a:prstGeom>
          <a:ln w="28575">
            <a:solidFill>
              <a:srgbClr val="078C6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The char and table show information about water use and price in five countries.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Summarise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the information by selecting and reporting the main features, and make comparisons where relevant. 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26C4F3F-86E1-E548-97D6-3E64A1C2B4C2}"/>
              </a:ext>
            </a:extLst>
          </p:cNvPr>
          <p:cNvSpPr/>
          <p:nvPr/>
        </p:nvSpPr>
        <p:spPr>
          <a:xfrm>
            <a:off x="235347" y="505559"/>
            <a:ext cx="315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Mixed charts – 2020</a:t>
            </a:r>
            <a:r>
              <a:rPr lang="en-US" altLang="zh-CN" b="1" kern="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8.29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真题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Gothic" panose="020B0609070205080204" pitchFamily="49" charset="-128"/>
              <a:cs typeface="MS Gothic" panose="020B0609070205080204" pitchFamily="49" charset="-128"/>
            </a:endParaRPr>
          </a:p>
        </p:txBody>
      </p:sp>
      <p:graphicFrame>
        <p:nvGraphicFramePr>
          <p:cNvPr id="14" name="图表 13">
            <a:extLst>
              <a:ext uri="{FF2B5EF4-FFF2-40B4-BE49-F238E27FC236}">
                <a16:creationId xmlns:a16="http://schemas.microsoft.com/office/drawing/2014/main" id="{797F95BD-BBF7-CC4A-A94C-E3A01D93C33E}"/>
              </a:ext>
            </a:extLst>
          </p:cNvPr>
          <p:cNvGraphicFramePr/>
          <p:nvPr/>
        </p:nvGraphicFramePr>
        <p:xfrm>
          <a:off x="5431300" y="690225"/>
          <a:ext cx="5784568" cy="3094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EF8406A-6C9B-AD40-AACF-1A993066A9AD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4191613"/>
          <a:ext cx="4240192" cy="1688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7382">
                  <a:extLst>
                    <a:ext uri="{9D8B030D-6E8A-4147-A177-3AD203B41FA5}">
                      <a16:colId xmlns:a16="http://schemas.microsoft.com/office/drawing/2014/main" val="1643409656"/>
                    </a:ext>
                  </a:extLst>
                </a:gridCol>
                <a:gridCol w="2222810">
                  <a:extLst>
                    <a:ext uri="{9D8B030D-6E8A-4147-A177-3AD203B41FA5}">
                      <a16:colId xmlns:a16="http://schemas.microsoft.com/office/drawing/2014/main" val="4268592536"/>
                    </a:ext>
                  </a:extLst>
                </a:gridCol>
              </a:tblGrid>
              <a:tr h="371241">
                <a:tc>
                  <a:txBody>
                    <a:bodyPr/>
                    <a:lstStyle/>
                    <a:p>
                      <a:pPr algn="just"/>
                      <a:r>
                        <a:rPr lang="en-US" sz="1400" kern="100" dirty="0">
                          <a:effectLst/>
                        </a:rPr>
                        <a:t>Countries</a:t>
                      </a:r>
                      <a:endParaRPr lang="zh-CN" sz="11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kern="100">
                          <a:effectLst/>
                        </a:rPr>
                        <a:t>US$ per cubic metre</a:t>
                      </a:r>
                      <a:endParaRPr lang="zh-CN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8950173"/>
                  </a:ext>
                </a:extLst>
              </a:tr>
              <a:tr h="263444">
                <a:tc>
                  <a:txBody>
                    <a:bodyPr/>
                    <a:lstStyle/>
                    <a:p>
                      <a:pPr algn="just"/>
                      <a:r>
                        <a:rPr lang="en-US" sz="1400" kern="100">
                          <a:effectLst/>
                        </a:rPr>
                        <a:t>The United States</a:t>
                      </a:r>
                      <a:endParaRPr lang="zh-CN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kern="100">
                          <a:effectLst/>
                        </a:rPr>
                        <a:t>0.32</a:t>
                      </a:r>
                      <a:endParaRPr lang="zh-CN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8364471"/>
                  </a:ext>
                </a:extLst>
              </a:tr>
              <a:tr h="263444">
                <a:tc>
                  <a:txBody>
                    <a:bodyPr/>
                    <a:lstStyle/>
                    <a:p>
                      <a:pPr algn="just"/>
                      <a:r>
                        <a:rPr lang="en-US" sz="1400" kern="100">
                          <a:effectLst/>
                        </a:rPr>
                        <a:t>Canada</a:t>
                      </a:r>
                      <a:endParaRPr lang="zh-CN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kern="100">
                          <a:effectLst/>
                        </a:rPr>
                        <a:t>0.60</a:t>
                      </a:r>
                      <a:endParaRPr lang="zh-CN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6625598"/>
                  </a:ext>
                </a:extLst>
              </a:tr>
              <a:tr h="263444">
                <a:tc>
                  <a:txBody>
                    <a:bodyPr/>
                    <a:lstStyle/>
                    <a:p>
                      <a:pPr algn="just"/>
                      <a:r>
                        <a:rPr lang="en-US" sz="1400" kern="100">
                          <a:effectLst/>
                        </a:rPr>
                        <a:t>Italy</a:t>
                      </a:r>
                      <a:endParaRPr lang="zh-CN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kern="100">
                          <a:effectLst/>
                        </a:rPr>
                        <a:t>0.70</a:t>
                      </a:r>
                      <a:endParaRPr lang="zh-CN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9982316"/>
                  </a:ext>
                </a:extLst>
              </a:tr>
              <a:tr h="263444">
                <a:tc>
                  <a:txBody>
                    <a:bodyPr/>
                    <a:lstStyle/>
                    <a:p>
                      <a:pPr algn="just"/>
                      <a:r>
                        <a:rPr lang="en-US" sz="1400" kern="100">
                          <a:effectLst/>
                        </a:rPr>
                        <a:t>Germany</a:t>
                      </a:r>
                      <a:endParaRPr lang="zh-CN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kern="100">
                          <a:effectLst/>
                        </a:rPr>
                        <a:t>2.70</a:t>
                      </a:r>
                      <a:endParaRPr lang="zh-CN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3207326"/>
                  </a:ext>
                </a:extLst>
              </a:tr>
              <a:tr h="263444">
                <a:tc>
                  <a:txBody>
                    <a:bodyPr/>
                    <a:lstStyle/>
                    <a:p>
                      <a:pPr algn="just"/>
                      <a:r>
                        <a:rPr lang="en-US" sz="1400" kern="100">
                          <a:effectLst/>
                        </a:rPr>
                        <a:t>France</a:t>
                      </a:r>
                      <a:endParaRPr lang="zh-CN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kern="100" dirty="0">
                          <a:effectLst/>
                        </a:rPr>
                        <a:t>2.50</a:t>
                      </a:r>
                      <a:endParaRPr lang="zh-CN" sz="11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0657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10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D9B8895E-CB4A-8E45-914F-5A85397DADBE}"/>
              </a:ext>
            </a:extLst>
          </p:cNvPr>
          <p:cNvSpPr txBox="1"/>
          <p:nvPr/>
        </p:nvSpPr>
        <p:spPr>
          <a:xfrm>
            <a:off x="194310" y="16700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charset="0"/>
                <a:ea typeface="Arial Unicode MS" panose="020B0604020202020204" charset="-122"/>
                <a:cs typeface="+mn-cs"/>
              </a:rPr>
              <a:t>混合图形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charset="0"/>
              <a:ea typeface="Arial Unicode MS" panose="020B0604020202020204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2DA4800-7B3E-0A4C-82A7-32068EB5E99D}"/>
              </a:ext>
            </a:extLst>
          </p:cNvPr>
          <p:cNvSpPr/>
          <p:nvPr/>
        </p:nvSpPr>
        <p:spPr>
          <a:xfrm>
            <a:off x="189681" y="2003465"/>
            <a:ext cx="4090834" cy="2554545"/>
          </a:xfrm>
          <a:prstGeom prst="rect">
            <a:avLst/>
          </a:prstGeom>
          <a:ln w="28575">
            <a:solidFill>
              <a:srgbClr val="078C6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The char and table show information about water use and price in five countries.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Summarise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the information by selecting and reporting the main features, and make comparisons where relevant. 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26C4F3F-86E1-E548-97D6-3E64A1C2B4C2}"/>
              </a:ext>
            </a:extLst>
          </p:cNvPr>
          <p:cNvSpPr/>
          <p:nvPr/>
        </p:nvSpPr>
        <p:spPr>
          <a:xfrm>
            <a:off x="235347" y="505559"/>
            <a:ext cx="315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Mixed charts – 2020</a:t>
            </a:r>
            <a:r>
              <a:rPr lang="en-US" altLang="zh-CN" b="1" kern="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8.29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真题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Gothic" panose="020B0609070205080204" pitchFamily="49" charset="-128"/>
              <a:cs typeface="MS Gothic" panose="020B0609070205080204" pitchFamily="49" charset="-128"/>
            </a:endParaRPr>
          </a:p>
        </p:txBody>
      </p:sp>
      <p:graphicFrame>
        <p:nvGraphicFramePr>
          <p:cNvPr id="14" name="图表 13">
            <a:extLst>
              <a:ext uri="{FF2B5EF4-FFF2-40B4-BE49-F238E27FC236}">
                <a16:creationId xmlns:a16="http://schemas.microsoft.com/office/drawing/2014/main" id="{797F95BD-BBF7-CC4A-A94C-E3A01D93C33E}"/>
              </a:ext>
            </a:extLst>
          </p:cNvPr>
          <p:cNvGraphicFramePr/>
          <p:nvPr/>
        </p:nvGraphicFramePr>
        <p:xfrm>
          <a:off x="5431300" y="690225"/>
          <a:ext cx="5784568" cy="3094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EF8406A-6C9B-AD40-AACF-1A993066A9AD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4191613"/>
          <a:ext cx="4240192" cy="1688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7382">
                  <a:extLst>
                    <a:ext uri="{9D8B030D-6E8A-4147-A177-3AD203B41FA5}">
                      <a16:colId xmlns:a16="http://schemas.microsoft.com/office/drawing/2014/main" val="1643409656"/>
                    </a:ext>
                  </a:extLst>
                </a:gridCol>
                <a:gridCol w="2222810">
                  <a:extLst>
                    <a:ext uri="{9D8B030D-6E8A-4147-A177-3AD203B41FA5}">
                      <a16:colId xmlns:a16="http://schemas.microsoft.com/office/drawing/2014/main" val="4268592536"/>
                    </a:ext>
                  </a:extLst>
                </a:gridCol>
              </a:tblGrid>
              <a:tr h="371241">
                <a:tc>
                  <a:txBody>
                    <a:bodyPr/>
                    <a:lstStyle/>
                    <a:p>
                      <a:pPr algn="just"/>
                      <a:r>
                        <a:rPr lang="en-US" sz="1400" kern="100" dirty="0">
                          <a:effectLst/>
                        </a:rPr>
                        <a:t>Countries</a:t>
                      </a:r>
                      <a:endParaRPr lang="zh-CN" sz="11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kern="100">
                          <a:effectLst/>
                        </a:rPr>
                        <a:t>US$ per cubic metre</a:t>
                      </a:r>
                      <a:endParaRPr lang="zh-CN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8950173"/>
                  </a:ext>
                </a:extLst>
              </a:tr>
              <a:tr h="263444">
                <a:tc>
                  <a:txBody>
                    <a:bodyPr/>
                    <a:lstStyle/>
                    <a:p>
                      <a:pPr algn="just"/>
                      <a:r>
                        <a:rPr lang="en-US" sz="1400" kern="100">
                          <a:effectLst/>
                        </a:rPr>
                        <a:t>The United States</a:t>
                      </a:r>
                      <a:endParaRPr lang="zh-CN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kern="100">
                          <a:effectLst/>
                        </a:rPr>
                        <a:t>0.32</a:t>
                      </a:r>
                      <a:endParaRPr lang="zh-CN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8364471"/>
                  </a:ext>
                </a:extLst>
              </a:tr>
              <a:tr h="263444">
                <a:tc>
                  <a:txBody>
                    <a:bodyPr/>
                    <a:lstStyle/>
                    <a:p>
                      <a:pPr algn="just"/>
                      <a:r>
                        <a:rPr lang="en-US" sz="1400" kern="100">
                          <a:effectLst/>
                        </a:rPr>
                        <a:t>Canada</a:t>
                      </a:r>
                      <a:endParaRPr lang="zh-CN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kern="100">
                          <a:effectLst/>
                        </a:rPr>
                        <a:t>0.60</a:t>
                      </a:r>
                      <a:endParaRPr lang="zh-CN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6625598"/>
                  </a:ext>
                </a:extLst>
              </a:tr>
              <a:tr h="263444">
                <a:tc>
                  <a:txBody>
                    <a:bodyPr/>
                    <a:lstStyle/>
                    <a:p>
                      <a:pPr algn="just"/>
                      <a:r>
                        <a:rPr lang="en-US" sz="1400" kern="100">
                          <a:effectLst/>
                        </a:rPr>
                        <a:t>Italy</a:t>
                      </a:r>
                      <a:endParaRPr lang="zh-CN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kern="100">
                          <a:effectLst/>
                        </a:rPr>
                        <a:t>0.70</a:t>
                      </a:r>
                      <a:endParaRPr lang="zh-CN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9982316"/>
                  </a:ext>
                </a:extLst>
              </a:tr>
              <a:tr h="263444">
                <a:tc>
                  <a:txBody>
                    <a:bodyPr/>
                    <a:lstStyle/>
                    <a:p>
                      <a:pPr algn="just"/>
                      <a:r>
                        <a:rPr lang="en-US" sz="1400" kern="100">
                          <a:effectLst/>
                        </a:rPr>
                        <a:t>Germany</a:t>
                      </a:r>
                      <a:endParaRPr lang="zh-CN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kern="100">
                          <a:effectLst/>
                        </a:rPr>
                        <a:t>2.70</a:t>
                      </a:r>
                      <a:endParaRPr lang="zh-CN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3207326"/>
                  </a:ext>
                </a:extLst>
              </a:tr>
              <a:tr h="263444">
                <a:tc>
                  <a:txBody>
                    <a:bodyPr/>
                    <a:lstStyle/>
                    <a:p>
                      <a:pPr algn="just"/>
                      <a:r>
                        <a:rPr lang="en-US" sz="1400" kern="100">
                          <a:effectLst/>
                        </a:rPr>
                        <a:t>France</a:t>
                      </a:r>
                      <a:endParaRPr lang="zh-CN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kern="100" dirty="0">
                          <a:effectLst/>
                        </a:rPr>
                        <a:t>2.50</a:t>
                      </a:r>
                      <a:endParaRPr lang="zh-CN" sz="11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0657847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CB344B03-731F-EB4F-8F53-C3B10943BAB6}"/>
              </a:ext>
            </a:extLst>
          </p:cNvPr>
          <p:cNvSpPr txBox="1"/>
          <p:nvPr/>
        </p:nvSpPr>
        <p:spPr>
          <a:xfrm>
            <a:off x="208344" y="4791919"/>
            <a:ext cx="768672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Notes:</a:t>
            </a:r>
          </a:p>
          <a:p>
            <a:r>
              <a:rPr kumimoji="1" lang="zh-CN" altLang="en-US" dirty="0"/>
              <a:t>混合图形的两个图分别都会简单一些；</a:t>
            </a:r>
            <a:endParaRPr kumimoji="1" lang="en-US" altLang="zh-CN" dirty="0"/>
          </a:p>
          <a:p>
            <a:r>
              <a:rPr kumimoji="1" lang="zh-CN" altLang="en-US" dirty="0"/>
              <a:t>通常两个图之间没有必要关联；</a:t>
            </a:r>
            <a:endParaRPr kumimoji="1" lang="en-US" altLang="zh-CN" dirty="0"/>
          </a:p>
          <a:p>
            <a:r>
              <a:rPr kumimoji="1" lang="zh-CN" altLang="en-US" dirty="0"/>
              <a:t>但如果发现有关联，则需要写出来；</a:t>
            </a:r>
            <a:endParaRPr kumimoji="1" lang="en-US" altLang="zh-CN" dirty="0"/>
          </a:p>
          <a:p>
            <a:r>
              <a:rPr kumimoji="1" lang="zh-CN" altLang="en-US" dirty="0"/>
              <a:t>本图中的关联是：</a:t>
            </a:r>
            <a:endParaRPr kumimoji="1" lang="en-US" altLang="zh-CN" dirty="0"/>
          </a:p>
          <a:p>
            <a:pPr marL="342900" indent="-342900">
              <a:buAutoNum type="arabicParenR"/>
            </a:pPr>
            <a:r>
              <a:rPr kumimoji="1" lang="zh-CN" altLang="en-US" dirty="0"/>
              <a:t>在水价相对更高的国家，人均每日用水则偏少，反之则偏多；</a:t>
            </a:r>
            <a:endParaRPr kumimoji="1" lang="en-US" altLang="zh-CN" dirty="0"/>
          </a:p>
          <a:p>
            <a:pPr marL="342900" indent="-342900">
              <a:buAutoNum type="arabicParenR"/>
            </a:pPr>
            <a:r>
              <a:rPr kumimoji="1" lang="zh-CN" altLang="en-US" dirty="0"/>
              <a:t>水价和用水量相乘可以得出人均每日用水的开销，可以作为总结来写；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9092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2DD3-0E0A-2344-9323-BE57ABBB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907"/>
            <a:ext cx="10515600" cy="722895"/>
          </a:xfrm>
        </p:spPr>
        <p:txBody>
          <a:bodyPr/>
          <a:lstStyle/>
          <a:p>
            <a:r>
              <a:rPr kumimoji="1" lang="en-US" altLang="zh-CN" dirty="0"/>
              <a:t>Line graph-</a:t>
            </a:r>
            <a:r>
              <a:rPr kumimoji="1" lang="en-US" altLang="zh-CN" sz="2400" dirty="0"/>
              <a:t>2020.8.8</a:t>
            </a:r>
            <a:r>
              <a:rPr kumimoji="1" lang="zh-CN" altLang="en-US" sz="2400" dirty="0"/>
              <a:t>真题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F5DC80-7F41-C645-913D-600BA4E4D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72" y="1744602"/>
            <a:ext cx="4150489" cy="4351338"/>
          </a:xfrm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 graph below shows the changes of Japanese average monthly salary from 1953 to 1973, together with prices of black and white TV and </a:t>
            </a:r>
            <a:r>
              <a:rPr kumimoji="1"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colour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TV in Japanese Yen during this period.</a:t>
            </a:r>
          </a:p>
          <a:p>
            <a:pPr marL="0" indent="0">
              <a:buNone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r>
              <a:rPr kumimoji="1"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Summarise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the information by selecting and reporting the main features, and make comparisons where relevant.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3" descr="图片包含 地图, 桌子&#10;&#10;描述已自动生成">
            <a:extLst>
              <a:ext uri="{FF2B5EF4-FFF2-40B4-BE49-F238E27FC236}">
                <a16:creationId xmlns:a16="http://schemas.microsoft.com/office/drawing/2014/main" id="{5BE5777A-D6DE-2E4F-9497-ACB535713D9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689" y="1744602"/>
            <a:ext cx="6794339" cy="444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14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2DD3-0E0A-2344-9323-BE57ABBB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907"/>
            <a:ext cx="10515600" cy="722895"/>
          </a:xfrm>
        </p:spPr>
        <p:txBody>
          <a:bodyPr/>
          <a:lstStyle/>
          <a:p>
            <a:r>
              <a:rPr kumimoji="1" lang="en-US" altLang="zh-CN" dirty="0"/>
              <a:t>Line graph-</a:t>
            </a:r>
            <a:r>
              <a:rPr kumimoji="1" lang="en-US" altLang="zh-CN" sz="2400" dirty="0"/>
              <a:t>2020.8.8</a:t>
            </a:r>
            <a:r>
              <a:rPr kumimoji="1" lang="zh-CN" altLang="en-US" sz="2400" dirty="0"/>
              <a:t>真题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F5DC80-7F41-C645-913D-600BA4E4D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72" y="1744602"/>
            <a:ext cx="4150489" cy="4351338"/>
          </a:xfrm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 graph below shows the changes of Japanese average monthly salary from 1953 to 1973, together with prices of black and white TV and </a:t>
            </a:r>
            <a:r>
              <a:rPr kumimoji="1"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colour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TV in Japanese Yen during this period.</a:t>
            </a:r>
          </a:p>
          <a:p>
            <a:pPr marL="0" indent="0">
              <a:buNone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r>
              <a:rPr kumimoji="1"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Summarise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the information by selecting and reporting the main features, and make comparisons where relevant.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3" descr="图片包含 地图, 桌子&#10;&#10;描述已自动生成">
            <a:extLst>
              <a:ext uri="{FF2B5EF4-FFF2-40B4-BE49-F238E27FC236}">
                <a16:creationId xmlns:a16="http://schemas.microsoft.com/office/drawing/2014/main" id="{5BE5777A-D6DE-2E4F-9497-ACB535713D9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689" y="1744602"/>
            <a:ext cx="6794339" cy="444415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5410DDC-5084-2B45-8E32-0786CA456E7E}"/>
              </a:ext>
            </a:extLst>
          </p:cNvPr>
          <p:cNvSpPr txBox="1"/>
          <p:nvPr/>
        </p:nvSpPr>
        <p:spPr>
          <a:xfrm>
            <a:off x="5960962" y="358815"/>
            <a:ext cx="503214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Notes</a:t>
            </a:r>
          </a:p>
          <a:p>
            <a:r>
              <a:rPr kumimoji="1" lang="zh-CN" altLang="en-US" dirty="0"/>
              <a:t>本图除按顺序描述变化以外，需要注意的要点：</a:t>
            </a:r>
            <a:endParaRPr kumimoji="1" lang="en-US" altLang="zh-CN" dirty="0"/>
          </a:p>
          <a:p>
            <a:pPr marL="342900" indent="-342900">
              <a:buAutoNum type="arabicPeriod"/>
            </a:pPr>
            <a:r>
              <a:rPr kumimoji="1" lang="en-US" altLang="zh-CN" dirty="0"/>
              <a:t>Color TV had not been in market until 1958.</a:t>
            </a:r>
          </a:p>
          <a:p>
            <a:pPr marL="342900" indent="-342900">
              <a:buAutoNum type="arabicPeriod"/>
            </a:pPr>
            <a:r>
              <a:rPr kumimoji="1" lang="en-US" altLang="zh-CN" dirty="0"/>
              <a:t>TV became more affordable for Japanese.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928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2DD3-0E0A-2344-9323-BE57ABBB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2895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Bar chart – C12-Test 7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F5DC80-7F41-C645-913D-600BA4E4D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845" y="1397361"/>
            <a:ext cx="4150489" cy="3290385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b="1" dirty="0"/>
              <a:t>The chart below shows how frequently people in the USA ate in fast food restaurants between 2003 and 2013.</a:t>
            </a:r>
          </a:p>
          <a:p>
            <a:pPr marL="0" indent="0">
              <a:buNone/>
            </a:pPr>
            <a:r>
              <a:rPr lang="en-US" altLang="zh-CN" sz="2400" b="1" dirty="0" err="1"/>
              <a:t>Summarise</a:t>
            </a:r>
            <a:r>
              <a:rPr lang="en-US" altLang="zh-CN" sz="2400" b="1" dirty="0"/>
              <a:t> the information by selecting and reporting the main features, and make comparisons where relevant.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25B64EC-7B15-0944-96D5-C95CECDEB96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54" y="1088020"/>
            <a:ext cx="6082146" cy="5497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68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2DD3-0E0A-2344-9323-BE57ABBB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2895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Bar chart – C12-Test 7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F5DC80-7F41-C645-913D-600BA4E4D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845" y="1397361"/>
            <a:ext cx="4150489" cy="3290385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b="1" dirty="0"/>
              <a:t>The chart below shows how frequently people in the USA ate in fast food restaurants between 2003 and 2013.</a:t>
            </a:r>
          </a:p>
          <a:p>
            <a:pPr marL="0" indent="0">
              <a:buNone/>
            </a:pPr>
            <a:r>
              <a:rPr lang="en-US" altLang="zh-CN" sz="2400" b="1" dirty="0" err="1"/>
              <a:t>Summarise</a:t>
            </a:r>
            <a:r>
              <a:rPr lang="en-US" altLang="zh-CN" sz="2400" b="1" dirty="0"/>
              <a:t> the information by selecting and reporting the main features, and make comparisons where relevant.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25B64EC-7B15-0944-96D5-C95CECDEB96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54" y="1088020"/>
            <a:ext cx="6082146" cy="54970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F2B8993-002B-C14E-938B-210A7E5B2080}"/>
              </a:ext>
            </a:extLst>
          </p:cNvPr>
          <p:cNvSpPr txBox="1"/>
          <p:nvPr/>
        </p:nvSpPr>
        <p:spPr>
          <a:xfrm>
            <a:off x="104171" y="4997087"/>
            <a:ext cx="527740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Notes</a:t>
            </a:r>
            <a:r>
              <a:rPr kumimoji="1" lang="zh-CN" altLang="en-US" dirty="0"/>
              <a:t>：</a:t>
            </a:r>
            <a:endParaRPr kumimoji="1" lang="en-US" altLang="zh-CN" dirty="0"/>
          </a:p>
          <a:p>
            <a:r>
              <a:rPr kumimoji="1" lang="zh-CN" altLang="en-US" dirty="0"/>
              <a:t>此类图表可以选择</a:t>
            </a:r>
            <a:r>
              <a:rPr kumimoji="1" lang="zh-CN" altLang="en-US" u="sng" dirty="0"/>
              <a:t>按时间分段、按变量分段</a:t>
            </a:r>
            <a:r>
              <a:rPr kumimoji="1" lang="zh-CN" altLang="en-US" dirty="0"/>
              <a:t>；</a:t>
            </a:r>
            <a:endParaRPr kumimoji="1" lang="en-US" altLang="zh-CN" dirty="0"/>
          </a:p>
          <a:p>
            <a:r>
              <a:rPr kumimoji="1" lang="zh-CN" altLang="en-US" dirty="0"/>
              <a:t>通常按变量分段更合理（</a:t>
            </a:r>
            <a:r>
              <a:rPr kumimoji="1" lang="en-US" altLang="zh-CN" dirty="0"/>
              <a:t>X</a:t>
            </a:r>
            <a:r>
              <a:rPr kumimoji="1" lang="zh-CN" altLang="en-US" dirty="0"/>
              <a:t>轴）；</a:t>
            </a:r>
            <a:endParaRPr kumimoji="1" lang="en-US" altLang="zh-CN" dirty="0"/>
          </a:p>
          <a:p>
            <a:r>
              <a:rPr kumimoji="1" lang="zh-CN" altLang="en-US" dirty="0"/>
              <a:t>变量可以进行重新排序和分组，使信息更符合逻辑</a:t>
            </a:r>
          </a:p>
        </p:txBody>
      </p:sp>
    </p:spTree>
    <p:extLst>
      <p:ext uri="{BB962C8B-B14F-4D97-AF65-F5344CB8AC3E}">
        <p14:creationId xmlns:p14="http://schemas.microsoft.com/office/powerpoint/2010/main" val="156880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2DD3-0E0A-2344-9323-BE57ABBB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2895"/>
          </a:xfrm>
        </p:spPr>
        <p:txBody>
          <a:bodyPr/>
          <a:lstStyle/>
          <a:p>
            <a:r>
              <a:rPr kumimoji="1" lang="en-US" altLang="zh-CN" dirty="0"/>
              <a:t>Table-</a:t>
            </a:r>
            <a:r>
              <a:rPr kumimoji="1" lang="en-US" altLang="zh-CN" sz="2400" dirty="0"/>
              <a:t>2020.7.25</a:t>
            </a:r>
            <a:r>
              <a:rPr kumimoji="1" lang="zh-CN" altLang="en-US" sz="2400" dirty="0"/>
              <a:t>真题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F5DC80-7F41-C645-913D-600BA4E4D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72" y="1744602"/>
            <a:ext cx="4150489" cy="4351338"/>
          </a:xfrm>
          <a:ln w="28575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 tables below show the questionnaire about opinions of club members and general public for the new theatre in one town in 2012.</a:t>
            </a:r>
          </a:p>
          <a:p>
            <a:pPr marL="0" indent="0">
              <a:buNone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kumimoji="1"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Summarise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the information by selecting and reporting the main features, and make comparisons where relevant.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AD37A20-1573-C04A-AD88-FE0E749632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986703" y="2546430"/>
            <a:ext cx="6796325" cy="354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18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2DD3-0E0A-2344-9323-BE57ABBB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2895"/>
          </a:xfrm>
        </p:spPr>
        <p:txBody>
          <a:bodyPr/>
          <a:lstStyle/>
          <a:p>
            <a:r>
              <a:rPr kumimoji="1" lang="en-US" altLang="zh-CN" dirty="0"/>
              <a:t>Table-</a:t>
            </a:r>
            <a:r>
              <a:rPr kumimoji="1" lang="en-US" altLang="zh-CN" sz="2400" dirty="0"/>
              <a:t>2020.7.25</a:t>
            </a:r>
            <a:r>
              <a:rPr kumimoji="1" lang="zh-CN" altLang="en-US" sz="2400" dirty="0"/>
              <a:t>真题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F5DC80-7F41-C645-913D-600BA4E4D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72" y="1744602"/>
            <a:ext cx="4150489" cy="4351338"/>
          </a:xfrm>
          <a:ln w="28575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 tables below show the questionnaire about opinions of club members and general public for the new theatre in one town in 2012.</a:t>
            </a:r>
          </a:p>
          <a:p>
            <a:pPr marL="0" indent="0">
              <a:buNone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kumimoji="1"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Summarise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the information by selecting and reporting the main features, and make comparisons where relevant.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AD37A20-1573-C04A-AD88-FE0E749632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986703" y="2546430"/>
            <a:ext cx="6796325" cy="354951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5230438-9E50-8A43-912D-AAAD70244C95}"/>
              </a:ext>
            </a:extLst>
          </p:cNvPr>
          <p:cNvSpPr txBox="1"/>
          <p:nvPr/>
        </p:nvSpPr>
        <p:spPr>
          <a:xfrm>
            <a:off x="4965539" y="185195"/>
            <a:ext cx="515397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Notes</a:t>
            </a:r>
            <a:r>
              <a:rPr kumimoji="1" lang="zh-CN" altLang="en-US" dirty="0"/>
              <a:t>：</a:t>
            </a:r>
            <a:endParaRPr kumimoji="1" lang="en-US" altLang="zh-CN" dirty="0"/>
          </a:p>
          <a:p>
            <a:r>
              <a:rPr kumimoji="1" lang="zh-CN" altLang="en-US" dirty="0"/>
              <a:t>此类图表需注意信息整理清晰；</a:t>
            </a:r>
            <a:endParaRPr kumimoji="1" lang="en-US" altLang="zh-CN" dirty="0"/>
          </a:p>
          <a:p>
            <a:r>
              <a:rPr kumimoji="1" lang="zh-CN" altLang="en-US" dirty="0"/>
              <a:t>通常一个表格一段更合理；</a:t>
            </a:r>
            <a:endParaRPr kumimoji="1" lang="en-US" altLang="zh-CN" dirty="0"/>
          </a:p>
          <a:p>
            <a:r>
              <a:rPr kumimoji="1" lang="en-US" altLang="zh-CN" dirty="0"/>
              <a:t>3</a:t>
            </a:r>
            <a:r>
              <a:rPr kumimoji="1" lang="zh-CN" altLang="en-US" dirty="0"/>
              <a:t>个表格按照一定的逻辑分组或排序，突出重点；</a:t>
            </a:r>
          </a:p>
        </p:txBody>
      </p:sp>
    </p:spTree>
    <p:extLst>
      <p:ext uri="{BB962C8B-B14F-4D97-AF65-F5344CB8AC3E}">
        <p14:creationId xmlns:p14="http://schemas.microsoft.com/office/powerpoint/2010/main" val="93107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2DD3-0E0A-2344-9323-BE57ABBB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2895"/>
          </a:xfrm>
        </p:spPr>
        <p:txBody>
          <a:bodyPr/>
          <a:lstStyle/>
          <a:p>
            <a:r>
              <a:rPr kumimoji="1" lang="en-US" altLang="zh-CN" dirty="0"/>
              <a:t>Pie chart-</a:t>
            </a:r>
            <a:r>
              <a:rPr kumimoji="1" lang="en-US" altLang="zh-CN" sz="2400" dirty="0"/>
              <a:t>C7-T4-Task 1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F5DC80-7F41-C645-913D-600BA4E4D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72" y="1744602"/>
            <a:ext cx="4150489" cy="43513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 pie charts below show units of electricity production by fuel source Australia and France in 1980 and 2000.</a:t>
            </a:r>
          </a:p>
          <a:p>
            <a:pPr marL="0" indent="0">
              <a:buNone/>
            </a:pPr>
            <a:r>
              <a:rPr kumimoji="1"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Summarise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the information by selecting and reporting the main features, and make comparisons where relevant.</a:t>
            </a:r>
          </a:p>
        </p:txBody>
      </p:sp>
      <p:pic>
        <p:nvPicPr>
          <p:cNvPr id="6" name="图片 5" descr="图片包含 文字&#10;&#10;描述已自动生成">
            <a:extLst>
              <a:ext uri="{FF2B5EF4-FFF2-40B4-BE49-F238E27FC236}">
                <a16:creationId xmlns:a16="http://schemas.microsoft.com/office/drawing/2014/main" id="{276080B4-0539-EA4E-9867-445A032953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66708" y="1571625"/>
            <a:ext cx="6739541" cy="49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05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2DD3-0E0A-2344-9323-BE57ABBB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2895"/>
          </a:xfrm>
        </p:spPr>
        <p:txBody>
          <a:bodyPr/>
          <a:lstStyle/>
          <a:p>
            <a:r>
              <a:rPr kumimoji="1" lang="en-US" altLang="zh-CN" dirty="0"/>
              <a:t>Pie chart-</a:t>
            </a:r>
            <a:r>
              <a:rPr kumimoji="1" lang="en-US" altLang="zh-CN" sz="2400" dirty="0"/>
              <a:t>C7-T4-Task 1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F5DC80-7F41-C645-913D-600BA4E4D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72" y="1744602"/>
            <a:ext cx="4150489" cy="43513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 pie charts below show units of electricity production by fuel source Australia and France in 1980 and 2000.</a:t>
            </a:r>
          </a:p>
          <a:p>
            <a:pPr marL="0" indent="0">
              <a:buNone/>
            </a:pPr>
            <a:r>
              <a:rPr kumimoji="1"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Summarise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the information by selecting and reporting the main features, and make comparisons where relevant.</a:t>
            </a:r>
          </a:p>
        </p:txBody>
      </p:sp>
      <p:pic>
        <p:nvPicPr>
          <p:cNvPr id="6" name="图片 5" descr="图片包含 文字&#10;&#10;描述已自动生成">
            <a:extLst>
              <a:ext uri="{FF2B5EF4-FFF2-40B4-BE49-F238E27FC236}">
                <a16:creationId xmlns:a16="http://schemas.microsoft.com/office/drawing/2014/main" id="{276080B4-0539-EA4E-9867-445A032953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66708" y="1571625"/>
            <a:ext cx="6739541" cy="492125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6F2F0A6-01ED-1F46-8937-FB94F300D866}"/>
              </a:ext>
            </a:extLst>
          </p:cNvPr>
          <p:cNvSpPr txBox="1"/>
          <p:nvPr/>
        </p:nvSpPr>
        <p:spPr>
          <a:xfrm>
            <a:off x="5567423" y="127322"/>
            <a:ext cx="538480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Notes:</a:t>
            </a:r>
          </a:p>
          <a:p>
            <a:r>
              <a:rPr kumimoji="1" lang="zh-CN" altLang="en-US" dirty="0"/>
              <a:t>饼状图</a:t>
            </a:r>
            <a:r>
              <a:rPr kumimoji="1" lang="zh-CN" altLang="en-US" u="sng" dirty="0"/>
              <a:t>偶尔不是以百分比来显示</a:t>
            </a:r>
            <a:r>
              <a:rPr kumimoji="1" lang="zh-CN" altLang="en-US" dirty="0"/>
              <a:t>的，需要留意；</a:t>
            </a:r>
            <a:endParaRPr kumimoji="1" lang="en-US" altLang="zh-CN" dirty="0"/>
          </a:p>
          <a:p>
            <a:r>
              <a:rPr kumimoji="1" lang="zh-CN" altLang="en-US" dirty="0"/>
              <a:t>饼状图个数大于</a:t>
            </a:r>
            <a:r>
              <a:rPr kumimoji="1" lang="en-US" altLang="zh-CN" dirty="0"/>
              <a:t>2</a:t>
            </a:r>
            <a:r>
              <a:rPr kumimoji="1" lang="zh-CN" altLang="en-US" dirty="0"/>
              <a:t>个时，需要灵活调整分段的方法；</a:t>
            </a:r>
            <a:endParaRPr kumimoji="1" lang="en-US" altLang="zh-CN" dirty="0"/>
          </a:p>
          <a:p>
            <a:r>
              <a:rPr kumimoji="1" lang="zh-CN" altLang="en-US" dirty="0"/>
              <a:t>本图建议</a:t>
            </a:r>
            <a:r>
              <a:rPr kumimoji="1" lang="zh-CN" altLang="en-US" u="sng" dirty="0"/>
              <a:t>按国家分段</a:t>
            </a:r>
            <a:r>
              <a:rPr kumimoji="1" lang="zh-CN" altLang="en-US" dirty="0"/>
              <a:t>；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2449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1039</Words>
  <Application>Microsoft Macintosh PowerPoint</Application>
  <PresentationFormat>宽屏</PresentationFormat>
  <Paragraphs>117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等线</vt:lpstr>
      <vt:lpstr>等线</vt:lpstr>
      <vt:lpstr>等线 Light</vt:lpstr>
      <vt:lpstr>Arial</vt:lpstr>
      <vt:lpstr>Arial Black</vt:lpstr>
      <vt:lpstr>Calibri</vt:lpstr>
      <vt:lpstr>Times New Roman</vt:lpstr>
      <vt:lpstr>Office 主题​​</vt:lpstr>
      <vt:lpstr>PowerPoint 演示文稿</vt:lpstr>
      <vt:lpstr>Line graph-2020.8.8真题</vt:lpstr>
      <vt:lpstr>Line graph-2020.8.8真题</vt:lpstr>
      <vt:lpstr>Bar chart – C12-Test 7</vt:lpstr>
      <vt:lpstr>Bar chart – C12-Test 7</vt:lpstr>
      <vt:lpstr>Table-2020.7.25真题</vt:lpstr>
      <vt:lpstr>Table-2020.7.25真题</vt:lpstr>
      <vt:lpstr>Pie chart-C7-T4-Task 1</vt:lpstr>
      <vt:lpstr>Pie chart-C7-T4-Task 1</vt:lpstr>
      <vt:lpstr>Map-C14-T4-Task 1</vt:lpstr>
      <vt:lpstr>Map-C14-T4-Task 1</vt:lpstr>
      <vt:lpstr>Sequence diagram-C14-T3-Task 1</vt:lpstr>
      <vt:lpstr>Sequence diagram-C14-T3-Task 1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规划课-写作复习例题</dc:title>
  <dc:creator>雷 婧</dc:creator>
  <cp:lastModifiedBy>leijing0212@outlook.com</cp:lastModifiedBy>
  <cp:revision>44</cp:revision>
  <dcterms:created xsi:type="dcterms:W3CDTF">2020-08-18T12:58:57Z</dcterms:created>
  <dcterms:modified xsi:type="dcterms:W3CDTF">2022-02-23T03:45:33Z</dcterms:modified>
</cp:coreProperties>
</file>