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85" r:id="rId1"/>
  </p:sldMasterIdLst>
  <p:notesMasterIdLst>
    <p:notesMasterId r:id="rId9"/>
  </p:notesMasterIdLst>
  <p:sldIdLst>
    <p:sldId id="541" r:id="rId2"/>
    <p:sldId id="299" r:id="rId3"/>
    <p:sldId id="300" r:id="rId4"/>
    <p:sldId id="304" r:id="rId5"/>
    <p:sldId id="302" r:id="rId6"/>
    <p:sldId id="305" r:id="rId7"/>
    <p:sldId id="30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3CA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E5CB"/>
          </a:solidFill>
        </a:fill>
      </a:tcStyle>
    </a:wholeTbl>
    <a:band2H>
      <a:tcTxStyle/>
      <a:tcStyle>
        <a:tcBdr/>
        <a:fill>
          <a:solidFill>
            <a:srgbClr val="FAF3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D1DE"/>
          </a:solidFill>
        </a:fill>
      </a:tcStyle>
    </a:wholeTbl>
    <a:band2H>
      <a:tcTxStyle/>
      <a:tcStyle>
        <a:tcBdr/>
        <a:fill>
          <a:solidFill>
            <a:srgbClr val="EFE9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3" name="Shape 3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17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46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502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1386840"/>
            <a:ext cx="6320790" cy="539750"/>
          </a:xfrm>
        </p:spPr>
        <p:txBody>
          <a:bodyPr/>
          <a:lstStyle>
            <a:lvl1pPr>
              <a:defRPr sz="3200" b="1">
                <a:latin typeface="+mj-lt"/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10" name="内容占位符 9"/>
          <p:cNvSpPr>
            <a:spLocks noGrp="1"/>
          </p:cNvSpPr>
          <p:nvPr>
            <p:ph sz="half" idx="1" hasCustomPrompt="1"/>
          </p:nvPr>
        </p:nvSpPr>
        <p:spPr>
          <a:xfrm>
            <a:off x="838200" y="2272665"/>
            <a:ext cx="6320155" cy="3897630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/>
            </a:lvl2pPr>
          </a:lstStyle>
          <a:p>
            <a:pPr lvl="0"/>
            <a:r>
              <a:rPr lang="zh-CN" altLang="en-US" dirty="0"/>
              <a:t>单击此处添加文本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4" hasCustomPrompt="1"/>
          </p:nvPr>
        </p:nvSpPr>
        <p:spPr>
          <a:xfrm>
            <a:off x="7540625" y="1387475"/>
            <a:ext cx="3813175" cy="4782185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/>
            </a:lvl2pPr>
          </a:lstStyle>
          <a:p>
            <a:pPr lvl="0"/>
            <a:r>
              <a:rPr lang="zh-CN" altLang="en-US" dirty="0"/>
              <a:t>单击此处添加图表</a:t>
            </a:r>
          </a:p>
        </p:txBody>
      </p:sp>
    </p:spTree>
    <p:extLst>
      <p:ext uri="{BB962C8B-B14F-4D97-AF65-F5344CB8AC3E}">
        <p14:creationId xmlns:p14="http://schemas.microsoft.com/office/powerpoint/2010/main" val="185614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27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21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3711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78634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401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149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21869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98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CB4B4D-7CA3-9044-876B-883B54F8677D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63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23965" y="26064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olidFill>
                  <a:schemeClr val="bg1"/>
                </a:solidFill>
                <a:latin typeface="Arial Black" panose="020B0A04020102020204" charset="0"/>
                <a:ea typeface="Arial Unicode MS" panose="020B0604020202020204" charset="-122"/>
              </a:rPr>
              <a:t>本课作业</a:t>
            </a:r>
            <a:endParaRPr lang="en-US" altLang="zh-CN" sz="2400" b="1" dirty="0">
              <a:solidFill>
                <a:schemeClr val="bg1"/>
              </a:solidFill>
              <a:latin typeface="Arial Black" panose="020B0A04020102020204" charset="0"/>
              <a:ea typeface="Arial Unicode MS" panose="020B0604020202020204" charset="-122"/>
            </a:endParaRPr>
          </a:p>
        </p:txBody>
      </p:sp>
      <p:pic>
        <p:nvPicPr>
          <p:cNvPr id="5" name="图片 4" descr="一些文字和图片的手机截图&#10;&#10;描述已自动生成">
            <a:extLst>
              <a:ext uri="{FF2B5EF4-FFF2-40B4-BE49-F238E27FC236}">
                <a16:creationId xmlns:a16="http://schemas.microsoft.com/office/drawing/2014/main" id="{22CB31BE-C693-5749-8AEE-FBFDCF6EC2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4" y="91041"/>
            <a:ext cx="7701447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8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6D4EA7B-A32F-574A-80EA-31573D47C0C7}"/>
              </a:ext>
            </a:extLst>
          </p:cNvPr>
          <p:cNvSpPr/>
          <p:nvPr/>
        </p:nvSpPr>
        <p:spPr>
          <a:xfrm>
            <a:off x="470967" y="837355"/>
            <a:ext cx="1161943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The line graph demonstrates how average CO2 emission per person changed from 1967 to 2007, by comparing the level in four European countries (the UK, Sweden, Italy and Portugal). </a:t>
            </a:r>
            <a:endParaRPr lang="zh-CN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zh-CN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Obviously, the four countries showed different trends in that regard. The UK remained as the biggest producer of carbon dioxide throughout the period, although a</a:t>
            </a: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gradual decline can be observed in the figure, which dropped from almost 11 metric tones to just above 8. The average emission level of Sweden also showed a decrease in general, from above 8 to less than 6 in 2007, despite there was a sharp increase in the first decade. By contrast, both Italy and Portugal experienced steep increases in carbon dioxide emission, with the former rising from below 4 to almost 8, and the latter reaching almost 5, which had matched that of Sweden by 2007. It is also worth noticing that the increase leveled off in the last decade.</a:t>
            </a:r>
            <a:endParaRPr lang="zh-CN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 </a:t>
            </a:r>
            <a:endParaRPr lang="zh-CN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Overall, in the given period of time, the UK and Sweden were more effective in controlling the emission of carbon dioxide, but the gap between these countries narrowed, with the amount approaching a similar level.</a:t>
            </a:r>
            <a:endParaRPr lang="zh-CN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(186 words)</a:t>
            </a:r>
            <a:endParaRPr lang="zh-CN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2000B70-0BE5-DA4E-877A-904E4009AABF}"/>
              </a:ext>
            </a:extLst>
          </p:cNvPr>
          <p:cNvSpPr txBox="1"/>
          <p:nvPr/>
        </p:nvSpPr>
        <p:spPr>
          <a:xfrm>
            <a:off x="101600" y="265223"/>
            <a:ext cx="1887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600" dirty="0"/>
              <a:t>C11T3T1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591663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6D4EA7B-A32F-574A-80EA-31573D47C0C7}"/>
              </a:ext>
            </a:extLst>
          </p:cNvPr>
          <p:cNvSpPr/>
          <p:nvPr/>
        </p:nvSpPr>
        <p:spPr>
          <a:xfrm>
            <a:off x="710966" y="911554"/>
            <a:ext cx="1120502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关键词容易重复，如何同义替换？</a:t>
            </a: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average carbon dioxide emission per person</a:t>
            </a:r>
          </a:p>
          <a:p>
            <a:pPr algn="just">
              <a:spcAft>
                <a:spcPts val="0"/>
              </a:spcAft>
            </a:pPr>
            <a:endParaRPr lang="en-US" altLang="zh-CN" sz="2300" b="1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2000B70-0BE5-DA4E-877A-904E4009AABF}"/>
              </a:ext>
            </a:extLst>
          </p:cNvPr>
          <p:cNvSpPr txBox="1"/>
          <p:nvPr/>
        </p:nvSpPr>
        <p:spPr>
          <a:xfrm>
            <a:off x="101600" y="265223"/>
            <a:ext cx="1887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600" dirty="0"/>
              <a:t>C11T3T1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202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6D4EA7B-A32F-574A-80EA-31573D47C0C7}"/>
              </a:ext>
            </a:extLst>
          </p:cNvPr>
          <p:cNvSpPr/>
          <p:nvPr/>
        </p:nvSpPr>
        <p:spPr>
          <a:xfrm>
            <a:off x="710966" y="995794"/>
            <a:ext cx="11205029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关键词容易重复，如何同义替换？</a:t>
            </a: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average carbon dioxide emission per person</a:t>
            </a:r>
          </a:p>
          <a:p>
            <a:pPr algn="just">
              <a:spcAft>
                <a:spcPts val="0"/>
              </a:spcAft>
            </a:pPr>
            <a:endParaRPr lang="en-US" altLang="zh-CN" sz="2300" b="1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457200" indent="-457200" algn="just">
              <a:spcAft>
                <a:spcPts val="0"/>
              </a:spcAft>
              <a:buAutoNum type="arabicParenR"/>
            </a:pP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缩减关键词  </a:t>
            </a: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the emission/ CO2 emission/ average emission in…</a:t>
            </a:r>
          </a:p>
          <a:p>
            <a:pPr marL="457200" indent="-457200" algn="just">
              <a:spcAft>
                <a:spcPts val="0"/>
              </a:spcAft>
              <a:buAutoNum type="arabicParenR"/>
            </a:pP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抽象名词代替 </a:t>
            </a: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the level / emission level in … ; the figure for …</a:t>
            </a:r>
          </a:p>
          <a:p>
            <a:pPr marL="457200" indent="-457200" algn="just">
              <a:spcAft>
                <a:spcPts val="0"/>
              </a:spcAft>
              <a:buAutoNum type="arabicParenR"/>
            </a:pP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用代词替代上文提及 </a:t>
            </a: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457200" indent="-457200" algn="just">
              <a:spcAft>
                <a:spcPts val="0"/>
              </a:spcAft>
              <a:buAutoNum type="arabicParenR"/>
            </a:pP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修改定语描述方式  </a:t>
            </a: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the amount of CO2 emitted by people in … </a:t>
            </a: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 </a:t>
            </a: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2000B70-0BE5-DA4E-877A-904E4009AABF}"/>
              </a:ext>
            </a:extLst>
          </p:cNvPr>
          <p:cNvSpPr txBox="1"/>
          <p:nvPr/>
        </p:nvSpPr>
        <p:spPr>
          <a:xfrm>
            <a:off x="101600" y="265223"/>
            <a:ext cx="1887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600" dirty="0"/>
              <a:t>C11T3T1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4524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6D4EA7B-A32F-574A-80EA-31573D47C0C7}"/>
              </a:ext>
            </a:extLst>
          </p:cNvPr>
          <p:cNvSpPr/>
          <p:nvPr/>
        </p:nvSpPr>
        <p:spPr>
          <a:xfrm>
            <a:off x="725481" y="1010308"/>
            <a:ext cx="1120502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23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主语和动词的一致性</a:t>
            </a:r>
            <a:endParaRPr lang="en-US" altLang="zh-CN" sz="2300" b="1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US" altLang="zh-CN" sz="2300" b="1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Starting as the lowest emission country, Portugal increased from … to …</a:t>
            </a:r>
          </a:p>
          <a:p>
            <a:pPr algn="just">
              <a:spcAft>
                <a:spcPts val="0"/>
              </a:spcAft>
            </a:pP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这句有什么问题？</a:t>
            </a: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2000B70-0BE5-DA4E-877A-904E4009AABF}"/>
              </a:ext>
            </a:extLst>
          </p:cNvPr>
          <p:cNvSpPr txBox="1"/>
          <p:nvPr/>
        </p:nvSpPr>
        <p:spPr>
          <a:xfrm>
            <a:off x="101600" y="265223"/>
            <a:ext cx="1887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600" dirty="0"/>
              <a:t>C11T3T1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6688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6D4EA7B-A32F-574A-80EA-31573D47C0C7}"/>
              </a:ext>
            </a:extLst>
          </p:cNvPr>
          <p:cNvSpPr/>
          <p:nvPr/>
        </p:nvSpPr>
        <p:spPr>
          <a:xfrm>
            <a:off x="725481" y="1010308"/>
            <a:ext cx="11205029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23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主语和动词的一致性</a:t>
            </a:r>
            <a:endParaRPr lang="en-US" altLang="zh-CN" sz="2300" b="1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US" altLang="zh-CN" sz="2300" b="1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Starting as the lowest emission country, Portugal increased from … to …</a:t>
            </a:r>
          </a:p>
          <a:p>
            <a:pPr algn="just">
              <a:spcAft>
                <a:spcPts val="0"/>
              </a:spcAft>
            </a:pP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这句有什么问题？</a:t>
            </a: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u="sng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Portugal </a:t>
            </a:r>
            <a:r>
              <a:rPr lang="zh-CN" altLang="en-US" sz="2300" u="sng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不能 ‘</a:t>
            </a:r>
            <a:r>
              <a:rPr lang="en-US" altLang="zh-CN" sz="2300" u="sng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increase</a:t>
            </a:r>
            <a:r>
              <a:rPr lang="zh-CN" altLang="en-US" sz="2300" u="sng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’</a:t>
            </a:r>
            <a:endParaRPr lang="en-US" altLang="zh-CN" sz="2300" u="sng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Starting as the country with the lowest emission, Portugal saw its level increasing from … to …</a:t>
            </a:r>
          </a:p>
          <a:p>
            <a:pPr algn="just">
              <a:spcAft>
                <a:spcPts val="0"/>
              </a:spcAft>
            </a:pPr>
            <a:endParaRPr lang="en-US" altLang="zh-CN" sz="2300" b="1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Starting as the lowest emission, the level in Portugal increased from … to…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2000B70-0BE5-DA4E-877A-904E4009AABF}"/>
              </a:ext>
            </a:extLst>
          </p:cNvPr>
          <p:cNvSpPr txBox="1"/>
          <p:nvPr/>
        </p:nvSpPr>
        <p:spPr>
          <a:xfrm>
            <a:off x="101600" y="265223"/>
            <a:ext cx="1887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600" dirty="0"/>
              <a:t>C11T3T1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06541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6D4EA7B-A32F-574A-80EA-31573D47C0C7}"/>
              </a:ext>
            </a:extLst>
          </p:cNvPr>
          <p:cNvSpPr/>
          <p:nvPr/>
        </p:nvSpPr>
        <p:spPr>
          <a:xfrm>
            <a:off x="754509" y="1272783"/>
            <a:ext cx="11205029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句型积累：</a:t>
            </a: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3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Both Italy and Portugal experienced steep increases in carbon dioxide emission, with the former rising from below 4 to almost 8, and the latter reaching almost 5, which had matched that of Sweden by 2007. </a:t>
            </a:r>
          </a:p>
          <a:p>
            <a:pPr algn="just">
              <a:spcAft>
                <a:spcPts val="0"/>
              </a:spcAft>
            </a:pP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zh-CN" altLang="en-US" sz="23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使用场景</a:t>
            </a: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：</a:t>
            </a: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2</a:t>
            </a: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个对象变化（特征）相似，合并描写</a:t>
            </a: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zh-CN" altLang="en-US" sz="23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学习要点</a:t>
            </a: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：用</a:t>
            </a: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the former</a:t>
            </a: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和</a:t>
            </a: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the</a:t>
            </a: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latter</a:t>
            </a: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指代上句中提到的两个对象</a:t>
            </a: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US" altLang="zh-CN" sz="2300" kern="100" dirty="0"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4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Both … and … experienced …,</a:t>
            </a:r>
          </a:p>
          <a:p>
            <a:pPr algn="just">
              <a:spcAft>
                <a:spcPts val="0"/>
              </a:spcAft>
            </a:pPr>
            <a:r>
              <a:rPr lang="en-US" altLang="zh-CN" sz="2400" b="1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with the former rising/declining from … to …, and the latter from … to …</a:t>
            </a:r>
          </a:p>
          <a:p>
            <a:pPr algn="just">
              <a:spcAft>
                <a:spcPts val="0"/>
              </a:spcAft>
            </a:pP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(</a:t>
            </a:r>
            <a:r>
              <a:rPr lang="zh-CN" altLang="en-US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补充信息看情况</a:t>
            </a:r>
            <a:r>
              <a:rPr lang="en-US" altLang="zh-CN" sz="2300" kern="1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2000B70-0BE5-DA4E-877A-904E4009AABF}"/>
              </a:ext>
            </a:extLst>
          </p:cNvPr>
          <p:cNvSpPr txBox="1"/>
          <p:nvPr/>
        </p:nvSpPr>
        <p:spPr>
          <a:xfrm>
            <a:off x="101600" y="265223"/>
            <a:ext cx="1887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600" dirty="0"/>
              <a:t>C11T3T1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25026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积分">
  <a:themeElements>
    <a:clrScheme name="积分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积分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积分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离子">
  <a:themeElements>
    <a:clrScheme name="离子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0000FF"/>
      </a:hlink>
      <a:folHlink>
        <a:srgbClr val="FF00FF"/>
      </a:folHlink>
    </a:clrScheme>
    <a:fontScheme name="离子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离子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497</Words>
  <Application>Microsoft Macintosh PowerPoint</Application>
  <PresentationFormat>宽屏</PresentationFormat>
  <Paragraphs>45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Tw Cen MT</vt:lpstr>
      <vt:lpstr>Tw Cen MT Condensed</vt:lpstr>
      <vt:lpstr>Wingdings 3</vt:lpstr>
      <vt:lpstr>积分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Mindset  uNIT 3</dc:title>
  <dc:creator>leijing0212@outlook.com</dc:creator>
  <cp:lastModifiedBy>雷 婧</cp:lastModifiedBy>
  <cp:revision>66</cp:revision>
  <dcterms:created xsi:type="dcterms:W3CDTF">2019-07-23T16:04:59Z</dcterms:created>
  <dcterms:modified xsi:type="dcterms:W3CDTF">2021-08-09T11:36:26Z</dcterms:modified>
</cp:coreProperties>
</file>