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85" r:id="rId1"/>
  </p:sldMasterIdLst>
  <p:notesMasterIdLst>
    <p:notesMasterId r:id="rId9"/>
  </p:notesMasterIdLst>
  <p:sldIdLst>
    <p:sldId id="299" r:id="rId2"/>
    <p:sldId id="310" r:id="rId3"/>
    <p:sldId id="300" r:id="rId4"/>
    <p:sldId id="311" r:id="rId5"/>
    <p:sldId id="312" r:id="rId6"/>
    <p:sldId id="307" r:id="rId7"/>
    <p:sldId id="30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3CACA"/>
          </a:solidFill>
        </a:fill>
      </a:tcStyle>
    </a:wholeTbl>
    <a:band2H>
      <a:tcTxStyle/>
      <a:tcStyle>
        <a:tcBdr/>
        <a:fill>
          <a:solidFill>
            <a:srgbClr val="F2E7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E5CB"/>
          </a:solidFill>
        </a:fill>
      </a:tcStyle>
    </a:wholeTbl>
    <a:band2H>
      <a:tcTxStyle/>
      <a:tcStyle>
        <a:tcBdr/>
        <a:fill>
          <a:solidFill>
            <a:srgbClr val="FAF3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D1DE"/>
          </a:solidFill>
        </a:fill>
      </a:tcStyle>
    </a:wholeTbl>
    <a:band2H>
      <a:tcTxStyle/>
      <a:tcStyle>
        <a:tcBdr/>
        <a:fill>
          <a:solidFill>
            <a:srgbClr val="EFE9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811"/>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2" name="Shape 352"/>
          <p:cNvSpPr>
            <a:spLocks noGrp="1" noRot="1" noChangeAspect="1"/>
          </p:cNvSpPr>
          <p:nvPr>
            <p:ph type="sldImg"/>
          </p:nvPr>
        </p:nvSpPr>
        <p:spPr>
          <a:xfrm>
            <a:off x="1143000" y="685800"/>
            <a:ext cx="4572000" cy="3429000"/>
          </a:xfrm>
          <a:prstGeom prst="rect">
            <a:avLst/>
          </a:prstGeom>
        </p:spPr>
        <p:txBody>
          <a:bodyPr/>
          <a:lstStyle/>
          <a:p>
            <a:endParaRPr/>
          </a:p>
        </p:txBody>
      </p:sp>
      <p:sp>
        <p:nvSpPr>
          <p:cNvPr id="353" name="Shape 353"/>
          <p:cNvSpPr>
            <a:spLocks noGrp="1"/>
          </p:cNvSpPr>
          <p:nvPr>
            <p:ph type="body" sz="quarter" idx="1"/>
          </p:nvPr>
        </p:nvSpPr>
        <p:spPr>
          <a:xfrm>
            <a:off x="914400" y="4343400"/>
            <a:ext cx="5029200" cy="4114800"/>
          </a:xfrm>
          <a:prstGeom prst="rect">
            <a:avLst/>
          </a:prstGeom>
        </p:spPr>
        <p:txBody>
          <a:bodyPr/>
          <a:lstStyle/>
          <a:p>
            <a:endParaRPr/>
          </a:p>
        </p:txBody>
      </p:sp>
    </p:spTree>
  </p:cSld>
  <p:clrMap bg1="dk1" tx1="lt1" bg2="dk2" tx2="lt2" accent1="accent1" accent2="accent2" accent3="accent3" accent4="accent4" accent5="accent5" accent6="accent6" hlink="hlink" folHlink="folHlink"/>
  <p:notesStyle>
    <a:lvl1pPr latinLnBrk="0">
      <a:defRPr sz="1200">
        <a:solidFill>
          <a:srgbClr val="FFFFFF"/>
        </a:solidFill>
        <a:latin typeface="+mj-lt"/>
        <a:ea typeface="+mj-ea"/>
        <a:cs typeface="+mj-cs"/>
        <a:sym typeface="Arial"/>
      </a:defRPr>
    </a:lvl1pPr>
    <a:lvl2pPr indent="228600" latinLnBrk="0">
      <a:defRPr sz="1200">
        <a:solidFill>
          <a:srgbClr val="FFFFFF"/>
        </a:solidFill>
        <a:latin typeface="+mj-lt"/>
        <a:ea typeface="+mj-ea"/>
        <a:cs typeface="+mj-cs"/>
        <a:sym typeface="Arial"/>
      </a:defRPr>
    </a:lvl2pPr>
    <a:lvl3pPr indent="457200" latinLnBrk="0">
      <a:defRPr sz="1200">
        <a:solidFill>
          <a:srgbClr val="FFFFFF"/>
        </a:solidFill>
        <a:latin typeface="+mj-lt"/>
        <a:ea typeface="+mj-ea"/>
        <a:cs typeface="+mj-cs"/>
        <a:sym typeface="Arial"/>
      </a:defRPr>
    </a:lvl3pPr>
    <a:lvl4pPr indent="685800" latinLnBrk="0">
      <a:defRPr sz="1200">
        <a:solidFill>
          <a:srgbClr val="FFFFFF"/>
        </a:solidFill>
        <a:latin typeface="+mj-lt"/>
        <a:ea typeface="+mj-ea"/>
        <a:cs typeface="+mj-cs"/>
        <a:sym typeface="Arial"/>
      </a:defRPr>
    </a:lvl4pPr>
    <a:lvl5pPr indent="914400" latinLnBrk="0">
      <a:defRPr sz="1200">
        <a:solidFill>
          <a:srgbClr val="FFFFFF"/>
        </a:solidFill>
        <a:latin typeface="+mj-lt"/>
        <a:ea typeface="+mj-ea"/>
        <a:cs typeface="+mj-cs"/>
        <a:sym typeface="Arial"/>
      </a:defRPr>
    </a:lvl5pPr>
    <a:lvl6pPr indent="1143000" latinLnBrk="0">
      <a:defRPr sz="1200">
        <a:solidFill>
          <a:srgbClr val="FFFFFF"/>
        </a:solidFill>
        <a:latin typeface="+mj-lt"/>
        <a:ea typeface="+mj-ea"/>
        <a:cs typeface="+mj-cs"/>
        <a:sym typeface="Arial"/>
      </a:defRPr>
    </a:lvl6pPr>
    <a:lvl7pPr indent="1371600" latinLnBrk="0">
      <a:defRPr sz="1200">
        <a:solidFill>
          <a:srgbClr val="FFFFFF"/>
        </a:solidFill>
        <a:latin typeface="+mj-lt"/>
        <a:ea typeface="+mj-ea"/>
        <a:cs typeface="+mj-cs"/>
        <a:sym typeface="Arial"/>
      </a:defRPr>
    </a:lvl7pPr>
    <a:lvl8pPr indent="1600200" latinLnBrk="0">
      <a:defRPr sz="1200">
        <a:solidFill>
          <a:srgbClr val="FFFFFF"/>
        </a:solidFill>
        <a:latin typeface="+mj-lt"/>
        <a:ea typeface="+mj-ea"/>
        <a:cs typeface="+mj-cs"/>
        <a:sym typeface="Arial"/>
      </a:defRPr>
    </a:lvl8pPr>
    <a:lvl9pPr indent="1828800" latinLnBrk="0">
      <a:defRPr sz="1200">
        <a:solidFill>
          <a:srgbClr val="FFFFFF"/>
        </a:solidFill>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2428113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420299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950207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317993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90746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216894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9/18/21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zh-CN"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179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60246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zh-CN" smtClean="0"/>
              <a:t>‹#›</a:t>
            </a:fld>
            <a:endParaRPr lang="zh-CN" alt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50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236027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zh-CN"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521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14837112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24128" y="2967788"/>
            <a:ext cx="4754880" cy="33415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a:t>单击此处编辑母版文本样式</a:t>
            </a:r>
          </a:p>
        </p:txBody>
      </p:sp>
      <p:sp>
        <p:nvSpPr>
          <p:cNvPr id="6" name="Content Placeholder 5"/>
          <p:cNvSpPr>
            <a:spLocks noGrp="1"/>
          </p:cNvSpPr>
          <p:nvPr>
            <p:ph sz="quarter" idx="4"/>
          </p:nvPr>
        </p:nvSpPr>
        <p:spPr>
          <a:xfrm>
            <a:off x="5990888" y="2967788"/>
            <a:ext cx="4754880" cy="33415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167786340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3474010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356149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7021869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smtClean="0"/>
              <a:pPr/>
              <a:t>9/18/21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zh-CN"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798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9/18/21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CB4B4D-7CA3-9044-876B-883B54F8677D}" type="slidenum">
              <a:rPr lang="en-US" altLang="zh-CN" smtClean="0"/>
              <a:t>‹#›</a:t>
            </a:fld>
            <a:endParaRPr lang="zh-CN" altLang="en-US"/>
          </a:p>
        </p:txBody>
      </p:sp>
    </p:spTree>
    <p:extLst>
      <p:ext uri="{BB962C8B-B14F-4D97-AF65-F5344CB8AC3E}">
        <p14:creationId xmlns:p14="http://schemas.microsoft.com/office/powerpoint/2010/main" val="1226633628"/>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22000B70-0BE5-DA4E-877A-904E4009AABF}"/>
              </a:ext>
            </a:extLst>
          </p:cNvPr>
          <p:cNvSpPr txBox="1"/>
          <p:nvPr/>
        </p:nvSpPr>
        <p:spPr>
          <a:xfrm>
            <a:off x="0" y="0"/>
            <a:ext cx="2031325" cy="646331"/>
          </a:xfrm>
          <a:prstGeom prst="rect">
            <a:avLst/>
          </a:prstGeom>
          <a:noFill/>
        </p:spPr>
        <p:txBody>
          <a:bodyPr wrap="none" rtlCol="0">
            <a:spAutoFit/>
          </a:bodyPr>
          <a:lstStyle/>
          <a:p>
            <a:r>
              <a:rPr kumimoji="1" lang="zh-CN" altLang="en-US" sz="3600" dirty="0"/>
              <a:t>作业示范</a:t>
            </a:r>
          </a:p>
        </p:txBody>
      </p:sp>
      <p:sp>
        <p:nvSpPr>
          <p:cNvPr id="7" name="矩形 6">
            <a:extLst>
              <a:ext uri="{FF2B5EF4-FFF2-40B4-BE49-F238E27FC236}">
                <a16:creationId xmlns:a16="http://schemas.microsoft.com/office/drawing/2014/main" id="{A1DF76EA-9FD2-4145-B1B9-F273BF9B64EF}"/>
              </a:ext>
            </a:extLst>
          </p:cNvPr>
          <p:cNvSpPr/>
          <p:nvPr/>
        </p:nvSpPr>
        <p:spPr>
          <a:xfrm>
            <a:off x="772750" y="646331"/>
            <a:ext cx="11205029" cy="4585871"/>
          </a:xfrm>
          <a:prstGeom prst="rect">
            <a:avLst/>
          </a:prstGeom>
        </p:spPr>
        <p:txBody>
          <a:bodyPr wrap="square">
            <a:spAutoFit/>
          </a:bodyPr>
          <a:lstStyle/>
          <a:p>
            <a:r>
              <a:rPr lang="zh-CN" altLang="en-US" sz="2400" dirty="0">
                <a:latin typeface="Calibri" panose="020F0502020204030204" pitchFamily="34" charset="0"/>
                <a:cs typeface="Calibri" panose="020F0502020204030204" pitchFamily="34" charset="0"/>
              </a:rPr>
              <a:t>题目</a:t>
            </a:r>
            <a:r>
              <a:rPr lang="en-US" altLang="zh-CN" sz="2400" dirty="0">
                <a:latin typeface="Calibri" panose="020F0502020204030204" pitchFamily="34" charset="0"/>
                <a:cs typeface="Calibri" panose="020F0502020204030204" pitchFamily="34" charset="0"/>
              </a:rPr>
              <a:t>: </a:t>
            </a:r>
            <a:r>
              <a:rPr lang="en-US" altLang="zh-CN" sz="3200" dirty="0">
                <a:latin typeface="Calibri" panose="020F0502020204030204" pitchFamily="34" charset="0"/>
                <a:cs typeface="Calibri" panose="020F0502020204030204" pitchFamily="34" charset="0"/>
              </a:rPr>
              <a:t>Some people believe that printed books are not necessary in digital era, and books can be stored in electronical device instead. Do you agree or disagree with the statement?</a:t>
            </a:r>
          </a:p>
          <a:p>
            <a:endParaRPr lang="en-US" altLang="zh-CN" sz="3200" dirty="0">
              <a:latin typeface="Calibri" panose="020F0502020204030204" pitchFamily="34" charset="0"/>
              <a:cs typeface="Calibri" panose="020F0502020204030204" pitchFamily="34" charset="0"/>
            </a:endParaRPr>
          </a:p>
          <a:p>
            <a:r>
              <a:rPr lang="zh-CN" altLang="en-US" sz="2200" dirty="0">
                <a:highlight>
                  <a:srgbClr val="FFFF00"/>
                </a:highlight>
                <a:latin typeface="Calibri" panose="020F0502020204030204" pitchFamily="34" charset="0"/>
                <a:cs typeface="Calibri" panose="020F0502020204030204" pitchFamily="34" charset="0"/>
              </a:rPr>
              <a:t>以下观点都可以明确回答题目问题</a:t>
            </a:r>
            <a:r>
              <a:rPr lang="en-US" altLang="zh-CN" sz="2200" dirty="0">
                <a:highlight>
                  <a:srgbClr val="FFFF00"/>
                </a:highlight>
                <a:latin typeface="Calibri" panose="020F0502020204030204" pitchFamily="34" charset="0"/>
                <a:cs typeface="Calibri" panose="020F0502020204030204" pitchFamily="34" charset="0"/>
              </a:rPr>
              <a:t>:</a:t>
            </a:r>
          </a:p>
          <a:p>
            <a:endParaRPr lang="en-US" altLang="zh-CN" sz="2200" dirty="0">
              <a:highlight>
                <a:srgbClr val="FFFF00"/>
              </a:highlight>
              <a:latin typeface="Calibri" panose="020F0502020204030204" pitchFamily="34" charset="0"/>
              <a:cs typeface="Calibri" panose="020F0502020204030204" pitchFamily="34" charset="0"/>
            </a:endParaRPr>
          </a:p>
          <a:p>
            <a:pPr marL="457200" indent="-457200">
              <a:buAutoNum type="arabicPeriod"/>
            </a:pPr>
            <a:r>
              <a:rPr lang="en-US" altLang="zh-CN" sz="2400" dirty="0">
                <a:highlight>
                  <a:srgbClr val="FFFF00"/>
                </a:highlight>
                <a:latin typeface="Calibri" panose="020F0502020204030204" pitchFamily="34" charset="0"/>
                <a:cs typeface="Calibri" panose="020F0502020204030204" pitchFamily="34" charset="0"/>
              </a:rPr>
              <a:t>Paper books are indispensable, even in modern times. </a:t>
            </a:r>
          </a:p>
          <a:p>
            <a:pPr marL="457200" indent="-457200">
              <a:buAutoNum type="arabicPeriod"/>
            </a:pPr>
            <a:r>
              <a:rPr lang="en-US" altLang="zh-CN" sz="2400" dirty="0">
                <a:highlight>
                  <a:srgbClr val="FFFF00"/>
                </a:highlight>
                <a:latin typeface="Calibri" panose="020F0502020204030204" pitchFamily="34" charset="0"/>
                <a:cs typeface="Calibri" panose="020F0502020204030204" pitchFamily="34" charset="0"/>
              </a:rPr>
              <a:t>E-books will become the mainstream and take the place of paper ones. </a:t>
            </a:r>
          </a:p>
          <a:p>
            <a:pPr marL="457200" indent="-457200">
              <a:buAutoNum type="arabicPeriod"/>
            </a:pPr>
            <a:r>
              <a:rPr lang="en-US" altLang="zh-CN" sz="2400" dirty="0">
                <a:highlight>
                  <a:srgbClr val="FFFF00"/>
                </a:highlight>
                <a:latin typeface="Calibri" panose="020F0502020204030204" pitchFamily="34" charset="0"/>
                <a:cs typeface="Calibri" panose="020F0502020204030204" pitchFamily="34" charset="0"/>
              </a:rPr>
              <a:t>Both kinds of books will be essential in modern times, playing different parts in our reading.</a:t>
            </a:r>
          </a:p>
          <a:p>
            <a:pPr marL="457200" indent="-457200">
              <a:buAutoNum type="arabicPeriod"/>
            </a:pPr>
            <a:r>
              <a:rPr lang="en-US" altLang="zh-CN" sz="2400" dirty="0">
                <a:highlight>
                  <a:srgbClr val="FFFF00"/>
                </a:highlight>
                <a:latin typeface="Calibri" panose="020F0502020204030204" pitchFamily="34" charset="0"/>
                <a:cs typeface="Calibri" panose="020F0502020204030204" pitchFamily="34" charset="0"/>
              </a:rPr>
              <a:t>Paper books can be replaced by e-books, but not anytime soon. </a:t>
            </a:r>
          </a:p>
        </p:txBody>
      </p:sp>
    </p:spTree>
    <p:extLst>
      <p:ext uri="{BB962C8B-B14F-4D97-AF65-F5344CB8AC3E}">
        <p14:creationId xmlns:p14="http://schemas.microsoft.com/office/powerpoint/2010/main" val="259166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F02AB0B-A9FF-E941-9C85-D93474138AAD}"/>
              </a:ext>
            </a:extLst>
          </p:cNvPr>
          <p:cNvSpPr/>
          <p:nvPr/>
        </p:nvSpPr>
        <p:spPr>
          <a:xfrm>
            <a:off x="6962408" y="877122"/>
            <a:ext cx="3749744" cy="430887"/>
          </a:xfrm>
          <a:prstGeom prst="rect">
            <a:avLst/>
          </a:prstGeom>
          <a:ln>
            <a:solidFill>
              <a:schemeClr val="accent5"/>
            </a:solidFill>
          </a:ln>
        </p:spPr>
        <p:txBody>
          <a:bodyPr wrap="none">
            <a:spAutoFit/>
          </a:bodyPr>
          <a:lstStyle/>
          <a:p>
            <a:r>
              <a:rPr lang="en-US" altLang="zh-CN" sz="2200" dirty="0"/>
              <a:t>highly portable and convenient </a:t>
            </a:r>
            <a:endParaRPr lang="zh-CN" altLang="en-US" sz="2200" dirty="0"/>
          </a:p>
        </p:txBody>
      </p:sp>
      <p:sp>
        <p:nvSpPr>
          <p:cNvPr id="5" name="矩形 4">
            <a:extLst>
              <a:ext uri="{FF2B5EF4-FFF2-40B4-BE49-F238E27FC236}">
                <a16:creationId xmlns:a16="http://schemas.microsoft.com/office/drawing/2014/main" id="{2C0E9F25-0828-8D48-8F99-0A83B294F047}"/>
              </a:ext>
            </a:extLst>
          </p:cNvPr>
          <p:cNvSpPr/>
          <p:nvPr/>
        </p:nvSpPr>
        <p:spPr>
          <a:xfrm>
            <a:off x="6962408" y="2454294"/>
            <a:ext cx="3964611" cy="430887"/>
          </a:xfrm>
          <a:prstGeom prst="rect">
            <a:avLst/>
          </a:prstGeom>
          <a:ln>
            <a:solidFill>
              <a:schemeClr val="accent5"/>
            </a:solidFill>
          </a:ln>
        </p:spPr>
        <p:txBody>
          <a:bodyPr wrap="none">
            <a:spAutoFit/>
          </a:bodyPr>
          <a:lstStyle/>
          <a:p>
            <a:r>
              <a:rPr lang="en-US" altLang="zh-CN" sz="2200" dirty="0"/>
              <a:t>accelerates information exchange</a:t>
            </a:r>
            <a:endParaRPr lang="zh-CN" altLang="en-US" sz="2200" dirty="0"/>
          </a:p>
        </p:txBody>
      </p:sp>
      <p:sp>
        <p:nvSpPr>
          <p:cNvPr id="6" name="矩形 5">
            <a:extLst>
              <a:ext uri="{FF2B5EF4-FFF2-40B4-BE49-F238E27FC236}">
                <a16:creationId xmlns:a16="http://schemas.microsoft.com/office/drawing/2014/main" id="{6B5D582F-5D19-474F-B920-76F3D93887B3}"/>
              </a:ext>
            </a:extLst>
          </p:cNvPr>
          <p:cNvSpPr/>
          <p:nvPr/>
        </p:nvSpPr>
        <p:spPr>
          <a:xfrm>
            <a:off x="6962408" y="1652851"/>
            <a:ext cx="3470053" cy="430887"/>
          </a:xfrm>
          <a:prstGeom prst="rect">
            <a:avLst/>
          </a:prstGeom>
          <a:ln>
            <a:solidFill>
              <a:schemeClr val="accent5"/>
            </a:solidFill>
          </a:ln>
        </p:spPr>
        <p:txBody>
          <a:bodyPr wrap="none">
            <a:spAutoFit/>
          </a:bodyPr>
          <a:lstStyle/>
          <a:p>
            <a:r>
              <a:rPr lang="en-US" altLang="zh-CN" sz="2200" dirty="0"/>
              <a:t>reduces consumption of trees</a:t>
            </a:r>
            <a:endParaRPr lang="zh-CN" altLang="en-US" sz="2200" dirty="0"/>
          </a:p>
        </p:txBody>
      </p:sp>
      <p:sp>
        <p:nvSpPr>
          <p:cNvPr id="7" name="矩形 6">
            <a:extLst>
              <a:ext uri="{FF2B5EF4-FFF2-40B4-BE49-F238E27FC236}">
                <a16:creationId xmlns:a16="http://schemas.microsoft.com/office/drawing/2014/main" id="{B42B6725-2CE7-654B-BA9D-375577662F9F}"/>
              </a:ext>
            </a:extLst>
          </p:cNvPr>
          <p:cNvSpPr/>
          <p:nvPr/>
        </p:nvSpPr>
        <p:spPr>
          <a:xfrm>
            <a:off x="918838" y="877122"/>
            <a:ext cx="4437882" cy="430887"/>
          </a:xfrm>
          <a:prstGeom prst="rect">
            <a:avLst/>
          </a:prstGeom>
          <a:ln>
            <a:solidFill>
              <a:schemeClr val="accent5"/>
            </a:solidFill>
          </a:ln>
        </p:spPr>
        <p:txBody>
          <a:bodyPr wrap="none">
            <a:spAutoFit/>
          </a:bodyPr>
          <a:lstStyle/>
          <a:p>
            <a:r>
              <a:rPr lang="en-US" altLang="zh-CN" sz="2200" dirty="0"/>
              <a:t>carry cultural and historical meanings </a:t>
            </a:r>
            <a:endParaRPr lang="zh-CN" altLang="en-US" sz="2200" dirty="0"/>
          </a:p>
        </p:txBody>
      </p:sp>
      <p:sp>
        <p:nvSpPr>
          <p:cNvPr id="8" name="矩形 7">
            <a:extLst>
              <a:ext uri="{FF2B5EF4-FFF2-40B4-BE49-F238E27FC236}">
                <a16:creationId xmlns:a16="http://schemas.microsoft.com/office/drawing/2014/main" id="{8DFC9C04-4942-A142-B117-A4523C208FC9}"/>
              </a:ext>
            </a:extLst>
          </p:cNvPr>
          <p:cNvSpPr/>
          <p:nvPr/>
        </p:nvSpPr>
        <p:spPr>
          <a:xfrm>
            <a:off x="907183" y="2412744"/>
            <a:ext cx="3542573" cy="430887"/>
          </a:xfrm>
          <a:prstGeom prst="rect">
            <a:avLst/>
          </a:prstGeom>
          <a:ln>
            <a:solidFill>
              <a:schemeClr val="accent5"/>
            </a:solidFill>
          </a:ln>
        </p:spPr>
        <p:txBody>
          <a:bodyPr wrap="none">
            <a:spAutoFit/>
          </a:bodyPr>
          <a:lstStyle/>
          <a:p>
            <a:r>
              <a:rPr lang="en-US" altLang="zh-CN" sz="2200" dirty="0"/>
              <a:t>authentic reading experience </a:t>
            </a:r>
            <a:endParaRPr lang="zh-CN" altLang="en-US" sz="2200" dirty="0"/>
          </a:p>
        </p:txBody>
      </p:sp>
      <p:sp>
        <p:nvSpPr>
          <p:cNvPr id="9" name="矩形 8">
            <a:extLst>
              <a:ext uri="{FF2B5EF4-FFF2-40B4-BE49-F238E27FC236}">
                <a16:creationId xmlns:a16="http://schemas.microsoft.com/office/drawing/2014/main" id="{02236F33-62AA-AA43-BC70-F7E53FA98687}"/>
              </a:ext>
            </a:extLst>
          </p:cNvPr>
          <p:cNvSpPr/>
          <p:nvPr/>
        </p:nvSpPr>
        <p:spPr>
          <a:xfrm>
            <a:off x="907183" y="1653481"/>
            <a:ext cx="3051541" cy="430887"/>
          </a:xfrm>
          <a:prstGeom prst="rect">
            <a:avLst/>
          </a:prstGeom>
          <a:ln>
            <a:solidFill>
              <a:schemeClr val="accent5"/>
            </a:solidFill>
          </a:ln>
        </p:spPr>
        <p:txBody>
          <a:bodyPr wrap="none">
            <a:spAutoFit/>
          </a:bodyPr>
          <a:lstStyle/>
          <a:p>
            <a:r>
              <a:rPr lang="en-US" altLang="zh-CN" sz="2200" dirty="0"/>
              <a:t>protect authors’ copyright</a:t>
            </a:r>
            <a:endParaRPr lang="zh-CN" altLang="en-US" sz="2200" dirty="0"/>
          </a:p>
        </p:txBody>
      </p:sp>
      <p:sp>
        <p:nvSpPr>
          <p:cNvPr id="10" name="矩形 9">
            <a:extLst>
              <a:ext uri="{FF2B5EF4-FFF2-40B4-BE49-F238E27FC236}">
                <a16:creationId xmlns:a16="http://schemas.microsoft.com/office/drawing/2014/main" id="{6C28E394-E541-5F49-8DD2-5FD323B90628}"/>
              </a:ext>
            </a:extLst>
          </p:cNvPr>
          <p:cNvSpPr/>
          <p:nvPr/>
        </p:nvSpPr>
        <p:spPr>
          <a:xfrm>
            <a:off x="6962408" y="3972820"/>
            <a:ext cx="4498283" cy="769441"/>
          </a:xfrm>
          <a:prstGeom prst="rect">
            <a:avLst/>
          </a:prstGeom>
          <a:ln>
            <a:solidFill>
              <a:schemeClr val="accent5"/>
            </a:solidFill>
          </a:ln>
        </p:spPr>
        <p:txBody>
          <a:bodyPr wrap="none">
            <a:spAutoFit/>
          </a:bodyPr>
          <a:lstStyle/>
          <a:p>
            <a:r>
              <a:rPr lang="en-US" altLang="zh-CN" sz="2200" dirty="0"/>
              <a:t>are not readily available/affordable </a:t>
            </a:r>
          </a:p>
          <a:p>
            <a:r>
              <a:rPr lang="en-US" altLang="zh-CN" sz="2200" dirty="0"/>
              <a:t>for the whole world</a:t>
            </a:r>
            <a:endParaRPr lang="zh-CN" altLang="en-US" sz="2200" dirty="0"/>
          </a:p>
        </p:txBody>
      </p:sp>
      <p:sp>
        <p:nvSpPr>
          <p:cNvPr id="11" name="矩形 10">
            <a:extLst>
              <a:ext uri="{FF2B5EF4-FFF2-40B4-BE49-F238E27FC236}">
                <a16:creationId xmlns:a16="http://schemas.microsoft.com/office/drawing/2014/main" id="{5D679519-9052-0C45-888C-1E03EB23478B}"/>
              </a:ext>
            </a:extLst>
          </p:cNvPr>
          <p:cNvSpPr/>
          <p:nvPr/>
        </p:nvSpPr>
        <p:spPr>
          <a:xfrm>
            <a:off x="907183" y="3946166"/>
            <a:ext cx="3766096" cy="769441"/>
          </a:xfrm>
          <a:prstGeom prst="rect">
            <a:avLst/>
          </a:prstGeom>
          <a:ln>
            <a:solidFill>
              <a:schemeClr val="accent5"/>
            </a:solidFill>
          </a:ln>
        </p:spPr>
        <p:txBody>
          <a:bodyPr wrap="none">
            <a:spAutoFit/>
          </a:bodyPr>
          <a:lstStyle/>
          <a:p>
            <a:r>
              <a:rPr lang="en-US" altLang="zh-CN" sz="2200" dirty="0"/>
              <a:t>take up huge amounts of space </a:t>
            </a:r>
          </a:p>
          <a:p>
            <a:r>
              <a:rPr lang="en-US" altLang="zh-CN" sz="2200" dirty="0"/>
              <a:t>for storing and keeping</a:t>
            </a:r>
            <a:endParaRPr lang="zh-CN" altLang="en-US" sz="2200" dirty="0"/>
          </a:p>
        </p:txBody>
      </p:sp>
      <p:sp>
        <p:nvSpPr>
          <p:cNvPr id="12" name="矩形 11">
            <a:extLst>
              <a:ext uri="{FF2B5EF4-FFF2-40B4-BE49-F238E27FC236}">
                <a16:creationId xmlns:a16="http://schemas.microsoft.com/office/drawing/2014/main" id="{90A1D1F3-12E3-2748-A84D-34BC73A777A4}"/>
              </a:ext>
            </a:extLst>
          </p:cNvPr>
          <p:cNvSpPr/>
          <p:nvPr/>
        </p:nvSpPr>
        <p:spPr>
          <a:xfrm>
            <a:off x="897807" y="5039379"/>
            <a:ext cx="2294218" cy="430887"/>
          </a:xfrm>
          <a:prstGeom prst="rect">
            <a:avLst/>
          </a:prstGeom>
          <a:ln>
            <a:solidFill>
              <a:schemeClr val="accent5"/>
            </a:solidFill>
          </a:ln>
        </p:spPr>
        <p:txBody>
          <a:bodyPr wrap="none">
            <a:spAutoFit/>
          </a:bodyPr>
          <a:lstStyle/>
          <a:p>
            <a:r>
              <a:rPr lang="en-US" altLang="zh-CN" sz="2200" dirty="0"/>
              <a:t>usually more costly</a:t>
            </a:r>
            <a:endParaRPr lang="zh-CN" altLang="en-US" sz="2200" dirty="0"/>
          </a:p>
        </p:txBody>
      </p:sp>
      <p:sp>
        <p:nvSpPr>
          <p:cNvPr id="13" name="矩形 12">
            <a:extLst>
              <a:ext uri="{FF2B5EF4-FFF2-40B4-BE49-F238E27FC236}">
                <a16:creationId xmlns:a16="http://schemas.microsoft.com/office/drawing/2014/main" id="{FB086EF2-61A3-2344-BF0D-E7E0D40EC7E1}"/>
              </a:ext>
            </a:extLst>
          </p:cNvPr>
          <p:cNvSpPr/>
          <p:nvPr/>
        </p:nvSpPr>
        <p:spPr>
          <a:xfrm>
            <a:off x="6962408" y="5077515"/>
            <a:ext cx="3836756" cy="430887"/>
          </a:xfrm>
          <a:prstGeom prst="rect">
            <a:avLst/>
          </a:prstGeom>
          <a:ln>
            <a:solidFill>
              <a:schemeClr val="accent5"/>
            </a:solidFill>
          </a:ln>
        </p:spPr>
        <p:txBody>
          <a:bodyPr wrap="none">
            <a:spAutoFit/>
          </a:bodyPr>
          <a:lstStyle/>
          <a:p>
            <a:r>
              <a:rPr lang="en-US" altLang="zh-CN" sz="2200" dirty="0"/>
              <a:t>readers can easily be distracted</a:t>
            </a:r>
            <a:endParaRPr lang="zh-CN" altLang="en-US" sz="2200" dirty="0"/>
          </a:p>
        </p:txBody>
      </p:sp>
      <p:cxnSp>
        <p:nvCxnSpPr>
          <p:cNvPr id="3" name="直线连接符 2">
            <a:extLst>
              <a:ext uri="{FF2B5EF4-FFF2-40B4-BE49-F238E27FC236}">
                <a16:creationId xmlns:a16="http://schemas.microsoft.com/office/drawing/2014/main" id="{FF9B2470-B6AC-4645-85B0-60BE8DEE03AE}"/>
              </a:ext>
            </a:extLst>
          </p:cNvPr>
          <p:cNvCxnSpPr/>
          <p:nvPr/>
        </p:nvCxnSpPr>
        <p:spPr>
          <a:xfrm>
            <a:off x="358346" y="3429000"/>
            <a:ext cx="11491784"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直线连接符 14">
            <a:extLst>
              <a:ext uri="{FF2B5EF4-FFF2-40B4-BE49-F238E27FC236}">
                <a16:creationId xmlns:a16="http://schemas.microsoft.com/office/drawing/2014/main" id="{3C483170-490C-244D-8AB9-3403EF54001B}"/>
              </a:ext>
            </a:extLst>
          </p:cNvPr>
          <p:cNvCxnSpPr>
            <a:cxnSpLocks/>
          </p:cNvCxnSpPr>
          <p:nvPr/>
        </p:nvCxnSpPr>
        <p:spPr>
          <a:xfrm>
            <a:off x="6076464" y="418071"/>
            <a:ext cx="0" cy="6353432"/>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0238B846-BB23-DD4F-BA0A-163325434A22}"/>
              </a:ext>
            </a:extLst>
          </p:cNvPr>
          <p:cNvSpPr txBox="1"/>
          <p:nvPr/>
        </p:nvSpPr>
        <p:spPr>
          <a:xfrm>
            <a:off x="255633" y="58734"/>
            <a:ext cx="1974515" cy="523220"/>
          </a:xfrm>
          <a:prstGeom prst="rect">
            <a:avLst/>
          </a:prstGeom>
          <a:solidFill>
            <a:srgbClr val="FFC000"/>
          </a:solidFill>
        </p:spPr>
        <p:txBody>
          <a:bodyPr wrap="none" rtlCol="0">
            <a:spAutoFit/>
          </a:bodyPr>
          <a:lstStyle/>
          <a:p>
            <a:r>
              <a:rPr kumimoji="1" lang="en-US" altLang="zh-CN" sz="2800" dirty="0"/>
              <a:t>Paper books</a:t>
            </a:r>
            <a:endParaRPr kumimoji="1" lang="zh-CN" altLang="en-US" sz="2800" dirty="0"/>
          </a:p>
        </p:txBody>
      </p:sp>
      <p:sp>
        <p:nvSpPr>
          <p:cNvPr id="16" name="文本框 15">
            <a:extLst>
              <a:ext uri="{FF2B5EF4-FFF2-40B4-BE49-F238E27FC236}">
                <a16:creationId xmlns:a16="http://schemas.microsoft.com/office/drawing/2014/main" id="{A90C6171-7E16-D047-B569-F5662B31DEB7}"/>
              </a:ext>
            </a:extLst>
          </p:cNvPr>
          <p:cNvSpPr txBox="1"/>
          <p:nvPr/>
        </p:nvSpPr>
        <p:spPr>
          <a:xfrm>
            <a:off x="6104238" y="63146"/>
            <a:ext cx="1297150" cy="523220"/>
          </a:xfrm>
          <a:prstGeom prst="rect">
            <a:avLst/>
          </a:prstGeom>
          <a:solidFill>
            <a:srgbClr val="FFC000"/>
          </a:solidFill>
        </p:spPr>
        <p:txBody>
          <a:bodyPr wrap="none" rtlCol="0">
            <a:spAutoFit/>
          </a:bodyPr>
          <a:lstStyle/>
          <a:p>
            <a:r>
              <a:rPr kumimoji="1" lang="en-US" altLang="zh-CN" sz="2800" dirty="0"/>
              <a:t>E-books</a:t>
            </a:r>
            <a:endParaRPr kumimoji="1" lang="zh-CN" altLang="en-US" sz="2800" dirty="0"/>
          </a:p>
        </p:txBody>
      </p:sp>
    </p:spTree>
    <p:extLst>
      <p:ext uri="{BB962C8B-B14F-4D97-AF65-F5344CB8AC3E}">
        <p14:creationId xmlns:p14="http://schemas.microsoft.com/office/powerpoint/2010/main" val="192933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1DF76EA-9FD2-4145-B1B9-F273BF9B64EF}"/>
              </a:ext>
            </a:extLst>
          </p:cNvPr>
          <p:cNvSpPr/>
          <p:nvPr/>
        </p:nvSpPr>
        <p:spPr>
          <a:xfrm>
            <a:off x="772750" y="122503"/>
            <a:ext cx="11205029" cy="2431435"/>
          </a:xfrm>
          <a:prstGeom prst="rect">
            <a:avLst/>
          </a:prstGeom>
        </p:spPr>
        <p:txBody>
          <a:bodyPr wrap="square">
            <a:spAutoFit/>
          </a:bodyPr>
          <a:lstStyle/>
          <a:p>
            <a:r>
              <a:rPr lang="zh-CN" altLang="en-US" sz="2400" b="1" dirty="0">
                <a:highlight>
                  <a:srgbClr val="FFFF00"/>
                </a:highlight>
                <a:latin typeface="Calibri" panose="020F0502020204030204" pitchFamily="34" charset="0"/>
                <a:cs typeface="Calibri" panose="020F0502020204030204" pitchFamily="34" charset="0"/>
              </a:rPr>
              <a:t>观点</a:t>
            </a:r>
            <a:r>
              <a:rPr lang="en-US" altLang="zh-CN" sz="2400" b="1" dirty="0">
                <a:highlight>
                  <a:srgbClr val="FFFF00"/>
                </a:highlight>
                <a:latin typeface="Calibri" panose="020F0502020204030204" pitchFamily="34" charset="0"/>
                <a:cs typeface="Calibri" panose="020F0502020204030204" pitchFamily="34" charset="0"/>
              </a:rPr>
              <a:t>1:</a:t>
            </a:r>
            <a:r>
              <a:rPr lang="zh-CN" altLang="en-US" sz="2400" b="1" dirty="0">
                <a:highlight>
                  <a:srgbClr val="FFFF00"/>
                </a:highlight>
                <a:latin typeface="Calibri" panose="020F0502020204030204" pitchFamily="34" charset="0"/>
                <a:cs typeface="Calibri" panose="020F0502020204030204" pitchFamily="34" charset="0"/>
              </a:rPr>
              <a:t> </a:t>
            </a:r>
            <a:r>
              <a:rPr lang="en-US" altLang="zh-CN" sz="2400" b="1" dirty="0">
                <a:highlight>
                  <a:srgbClr val="FFFF00"/>
                </a:highlight>
                <a:latin typeface="Calibri" panose="020F0502020204030204" pitchFamily="34" charset="0"/>
                <a:cs typeface="Calibri" panose="020F0502020204030204" pitchFamily="34" charset="0"/>
              </a:rPr>
              <a:t>Paper books are indispensable, even in modern times. </a:t>
            </a:r>
          </a:p>
          <a:p>
            <a:endParaRPr lang="en-US" altLang="zh-CN" sz="3200" dirty="0">
              <a:latin typeface="Calibri" panose="020F0502020204030204" pitchFamily="34" charset="0"/>
              <a:cs typeface="Calibri" panose="020F0502020204030204" pitchFamily="34" charset="0"/>
            </a:endParaRPr>
          </a:p>
          <a:p>
            <a:r>
              <a:rPr lang="en-US" altLang="zh-CN" sz="2400" dirty="0">
                <a:latin typeface="Calibri" panose="020F0502020204030204" pitchFamily="34" charset="0"/>
                <a:cs typeface="Calibri" panose="020F0502020204030204" pitchFamily="34" charset="0"/>
              </a:rPr>
              <a:t>Introduction</a:t>
            </a:r>
            <a:r>
              <a:rPr lang="zh-CN" altLang="en-US" sz="24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With the extensive use of electronic books, there has been a heated debate about whether they can replace printed books. Some say that paper books are no longer necessary. In my opinion, paper books are by no means dispensable, because they are still of great significance to us in many ways.</a:t>
            </a:r>
          </a:p>
        </p:txBody>
      </p:sp>
      <p:sp>
        <p:nvSpPr>
          <p:cNvPr id="4" name="文本框 3">
            <a:extLst>
              <a:ext uri="{FF2B5EF4-FFF2-40B4-BE49-F238E27FC236}">
                <a16:creationId xmlns:a16="http://schemas.microsoft.com/office/drawing/2014/main" id="{A94605B1-BB98-1846-90F0-83848B744CAE}"/>
              </a:ext>
            </a:extLst>
          </p:cNvPr>
          <p:cNvSpPr txBox="1"/>
          <p:nvPr/>
        </p:nvSpPr>
        <p:spPr>
          <a:xfrm>
            <a:off x="772751" y="2980624"/>
            <a:ext cx="10756104" cy="2554545"/>
          </a:xfrm>
          <a:prstGeom prst="rect">
            <a:avLst/>
          </a:prstGeom>
          <a:noFill/>
        </p:spPr>
        <p:txBody>
          <a:bodyPr wrap="square" rtlCol="0">
            <a:spAutoFit/>
          </a:bodyPr>
          <a:lstStyle/>
          <a:p>
            <a:r>
              <a:rPr kumimoji="1" lang="en-US" altLang="zh-CN" sz="2000" u="sng" dirty="0">
                <a:latin typeface="Microsoft YaHei" panose="020B0503020204020204" pitchFamily="34" charset="-122"/>
                <a:ea typeface="Microsoft YaHei" panose="020B0503020204020204" pitchFamily="34" charset="-122"/>
              </a:rPr>
              <a:t>Body 1: </a:t>
            </a:r>
            <a:r>
              <a:rPr kumimoji="1" lang="en-US" altLang="zh-CN" sz="2000" dirty="0">
                <a:latin typeface="Microsoft YaHei" panose="020B0503020204020204" pitchFamily="34" charset="-122"/>
                <a:ea typeface="Microsoft YaHei" panose="020B0503020204020204" pitchFamily="34" charset="-122"/>
              </a:rPr>
              <a:t>The main reason is that paper books carry significant cultural and historical meanings.</a:t>
            </a:r>
          </a:p>
          <a:p>
            <a:endParaRPr kumimoji="1" lang="en-US" altLang="zh-CN" sz="2000" dirty="0">
              <a:latin typeface="Microsoft YaHei" panose="020B0503020204020204" pitchFamily="34" charset="-122"/>
              <a:ea typeface="Microsoft YaHei" panose="020B0503020204020204" pitchFamily="34" charset="-122"/>
            </a:endParaRPr>
          </a:p>
          <a:p>
            <a:r>
              <a:rPr kumimoji="1" lang="en-US" altLang="zh-CN" sz="2000" u="sng" dirty="0">
                <a:latin typeface="Microsoft YaHei" panose="020B0503020204020204" pitchFamily="34" charset="-122"/>
                <a:ea typeface="Microsoft YaHei" panose="020B0503020204020204" pitchFamily="34" charset="-122"/>
              </a:rPr>
              <a:t>Body 2: </a:t>
            </a:r>
            <a:r>
              <a:rPr kumimoji="1" lang="en-US" altLang="zh-CN" sz="2000" dirty="0">
                <a:latin typeface="Microsoft YaHei" panose="020B0503020204020204" pitchFamily="34" charset="-122"/>
                <a:ea typeface="Microsoft YaHei" panose="020B0503020204020204" pitchFamily="34" charset="-122"/>
              </a:rPr>
              <a:t>The existence of printed books also makes sure that authors’ copyright is better protected. </a:t>
            </a:r>
          </a:p>
          <a:p>
            <a:endParaRPr kumimoji="1" lang="en-US" altLang="zh-CN" sz="2000" dirty="0">
              <a:latin typeface="Microsoft YaHei" panose="020B0503020204020204" pitchFamily="34" charset="-122"/>
              <a:ea typeface="Microsoft YaHei" panose="020B0503020204020204" pitchFamily="34" charset="-122"/>
            </a:endParaRPr>
          </a:p>
          <a:p>
            <a:r>
              <a:rPr kumimoji="1" lang="en-US" altLang="zh-CN" sz="2000" u="sng" dirty="0">
                <a:latin typeface="Microsoft YaHei" panose="020B0503020204020204" pitchFamily="34" charset="-122"/>
                <a:ea typeface="Microsoft YaHei" panose="020B0503020204020204" pitchFamily="34" charset="-122"/>
              </a:rPr>
              <a:t>Body 3: </a:t>
            </a:r>
            <a:r>
              <a:rPr kumimoji="1" lang="en-US" altLang="zh-CN" sz="2000" dirty="0">
                <a:latin typeface="Microsoft YaHei" panose="020B0503020204020204" pitchFamily="34" charset="-122"/>
                <a:ea typeface="Microsoft YaHei" panose="020B0503020204020204" pitchFamily="34" charset="-122"/>
              </a:rPr>
              <a:t>Besides, for a large number of people, reading a real book offers authentic experience that cannot be replaced by reading on a screen. </a:t>
            </a:r>
            <a:endParaRPr kumimoji="1" lang="zh-CN" altLang="en-US" sz="2000" dirty="0">
              <a:latin typeface="Microsoft YaHei" panose="020B0503020204020204" pitchFamily="34" charset="-122"/>
              <a:ea typeface="Microsoft YaHei" panose="020B0503020204020204" pitchFamily="34" charset="-122"/>
            </a:endParaRPr>
          </a:p>
        </p:txBody>
      </p:sp>
      <p:sp>
        <p:nvSpPr>
          <p:cNvPr id="3" name="文本框 2">
            <a:extLst>
              <a:ext uri="{FF2B5EF4-FFF2-40B4-BE49-F238E27FC236}">
                <a16:creationId xmlns:a16="http://schemas.microsoft.com/office/drawing/2014/main" id="{6C0EC77A-3700-EB4F-BF88-6EBB4395CA86}"/>
              </a:ext>
            </a:extLst>
          </p:cNvPr>
          <p:cNvSpPr txBox="1"/>
          <p:nvPr/>
        </p:nvSpPr>
        <p:spPr>
          <a:xfrm>
            <a:off x="877329" y="5961855"/>
            <a:ext cx="2959465" cy="461665"/>
          </a:xfrm>
          <a:prstGeom prst="rect">
            <a:avLst/>
          </a:prstGeom>
          <a:noFill/>
          <a:ln>
            <a:solidFill>
              <a:srgbClr val="FFC000"/>
            </a:solidFill>
          </a:ln>
        </p:spPr>
        <p:txBody>
          <a:bodyPr wrap="none" rtlCol="0">
            <a:spAutoFit/>
          </a:bodyPr>
          <a:lstStyle/>
          <a:p>
            <a:r>
              <a:rPr kumimoji="1" lang="en-US" altLang="zh-CN" sz="2400" dirty="0">
                <a:latin typeface="Microsoft YaHei" panose="020B0503020204020204" pitchFamily="34" charset="-122"/>
                <a:ea typeface="Microsoft YaHei" panose="020B0503020204020204" pitchFamily="34" charset="-122"/>
              </a:rPr>
              <a:t>3</a:t>
            </a:r>
            <a:r>
              <a:rPr kumimoji="1" lang="zh-CN" altLang="en-US" sz="2400" dirty="0">
                <a:latin typeface="Microsoft YaHei" panose="020B0503020204020204" pitchFamily="34" charset="-122"/>
                <a:ea typeface="Microsoft YaHei" panose="020B0503020204020204" pitchFamily="34" charset="-122"/>
              </a:rPr>
              <a:t>个并列</a:t>
            </a:r>
            <a:r>
              <a:rPr kumimoji="1" lang="en-US" altLang="zh-CN" sz="2400" dirty="0">
                <a:latin typeface="Microsoft YaHei" panose="020B0503020204020204" pitchFamily="34" charset="-122"/>
                <a:ea typeface="Microsoft YaHei" panose="020B0503020204020204" pitchFamily="34" charset="-122"/>
              </a:rPr>
              <a:t>/</a:t>
            </a:r>
            <a:r>
              <a:rPr kumimoji="1" lang="zh-CN" altLang="en-US" sz="2400" dirty="0">
                <a:latin typeface="Microsoft YaHei" panose="020B0503020204020204" pitchFamily="34" charset="-122"/>
                <a:ea typeface="Microsoft YaHei" panose="020B0503020204020204" pitchFamily="34" charset="-122"/>
              </a:rPr>
              <a:t>递进的论点</a:t>
            </a:r>
          </a:p>
        </p:txBody>
      </p:sp>
    </p:spTree>
    <p:extLst>
      <p:ext uri="{BB962C8B-B14F-4D97-AF65-F5344CB8AC3E}">
        <p14:creationId xmlns:p14="http://schemas.microsoft.com/office/powerpoint/2010/main" val="388796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1DF76EA-9FD2-4145-B1B9-F273BF9B64EF}"/>
              </a:ext>
            </a:extLst>
          </p:cNvPr>
          <p:cNvSpPr/>
          <p:nvPr/>
        </p:nvSpPr>
        <p:spPr>
          <a:xfrm>
            <a:off x="772750" y="122503"/>
            <a:ext cx="11205029" cy="2431435"/>
          </a:xfrm>
          <a:prstGeom prst="rect">
            <a:avLst/>
          </a:prstGeom>
        </p:spPr>
        <p:txBody>
          <a:bodyPr wrap="square">
            <a:spAutoFit/>
          </a:bodyPr>
          <a:lstStyle/>
          <a:p>
            <a:r>
              <a:rPr lang="zh-CN" altLang="en-US" sz="2400" b="1" dirty="0">
                <a:highlight>
                  <a:srgbClr val="FFFF00"/>
                </a:highlight>
                <a:latin typeface="Calibri" panose="020F0502020204030204" pitchFamily="34" charset="0"/>
                <a:cs typeface="Calibri" panose="020F0502020204030204" pitchFamily="34" charset="0"/>
              </a:rPr>
              <a:t>观点</a:t>
            </a:r>
            <a:r>
              <a:rPr lang="en-US" altLang="zh-CN" sz="2400" b="1" dirty="0">
                <a:highlight>
                  <a:srgbClr val="FFFF00"/>
                </a:highlight>
                <a:latin typeface="Calibri" panose="020F0502020204030204" pitchFamily="34" charset="0"/>
                <a:cs typeface="Calibri" panose="020F0502020204030204" pitchFamily="34" charset="0"/>
              </a:rPr>
              <a:t>1:</a:t>
            </a:r>
            <a:r>
              <a:rPr lang="zh-CN" altLang="en-US" sz="2400" b="1" dirty="0">
                <a:highlight>
                  <a:srgbClr val="FFFF00"/>
                </a:highlight>
                <a:latin typeface="Calibri" panose="020F0502020204030204" pitchFamily="34" charset="0"/>
                <a:cs typeface="Calibri" panose="020F0502020204030204" pitchFamily="34" charset="0"/>
              </a:rPr>
              <a:t> </a:t>
            </a:r>
            <a:r>
              <a:rPr lang="en-US" altLang="zh-CN" sz="2400" b="1" dirty="0">
                <a:highlight>
                  <a:srgbClr val="FFFF00"/>
                </a:highlight>
                <a:latin typeface="Calibri" panose="020F0502020204030204" pitchFamily="34" charset="0"/>
                <a:cs typeface="Calibri" panose="020F0502020204030204" pitchFamily="34" charset="0"/>
              </a:rPr>
              <a:t>Paper books are indispensable, even in modern times. </a:t>
            </a:r>
          </a:p>
          <a:p>
            <a:endParaRPr lang="en-US" altLang="zh-CN" sz="3200" dirty="0">
              <a:latin typeface="Calibri" panose="020F0502020204030204" pitchFamily="34" charset="0"/>
              <a:cs typeface="Calibri" panose="020F0502020204030204" pitchFamily="34" charset="0"/>
            </a:endParaRPr>
          </a:p>
          <a:p>
            <a:r>
              <a:rPr lang="en-US" altLang="zh-CN" sz="2400" dirty="0">
                <a:latin typeface="Calibri" panose="020F0502020204030204" pitchFamily="34" charset="0"/>
                <a:cs typeface="Calibri" panose="020F0502020204030204" pitchFamily="34" charset="0"/>
              </a:rPr>
              <a:t>Introduction</a:t>
            </a:r>
            <a:r>
              <a:rPr lang="zh-CN" altLang="en-US" sz="24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With the extensive use of electronic books, there has been a heated debate about whether they can replace printed books. Some say that paper books are no longer necessary. In my opinion, paper books are by no means dispensable, because they are still of great significance to us in many ways.</a:t>
            </a:r>
          </a:p>
        </p:txBody>
      </p:sp>
      <p:sp>
        <p:nvSpPr>
          <p:cNvPr id="4" name="文本框 3">
            <a:extLst>
              <a:ext uri="{FF2B5EF4-FFF2-40B4-BE49-F238E27FC236}">
                <a16:creationId xmlns:a16="http://schemas.microsoft.com/office/drawing/2014/main" id="{A94605B1-BB98-1846-90F0-83848B744CAE}"/>
              </a:ext>
            </a:extLst>
          </p:cNvPr>
          <p:cNvSpPr txBox="1"/>
          <p:nvPr/>
        </p:nvSpPr>
        <p:spPr>
          <a:xfrm>
            <a:off x="772751" y="2980624"/>
            <a:ext cx="10756104" cy="2554545"/>
          </a:xfrm>
          <a:prstGeom prst="rect">
            <a:avLst/>
          </a:prstGeom>
          <a:noFill/>
        </p:spPr>
        <p:txBody>
          <a:bodyPr wrap="square" rtlCol="0">
            <a:spAutoFit/>
          </a:bodyPr>
          <a:lstStyle/>
          <a:p>
            <a:r>
              <a:rPr kumimoji="1" lang="en-US" altLang="zh-CN" sz="2000" u="sng" dirty="0">
                <a:latin typeface="Microsoft YaHei" panose="020B0503020204020204" pitchFamily="34" charset="-122"/>
                <a:ea typeface="Microsoft YaHei" panose="020B0503020204020204" pitchFamily="34" charset="-122"/>
              </a:rPr>
              <a:t>Body 1</a:t>
            </a:r>
            <a:r>
              <a:rPr kumimoji="1" lang="en-US" altLang="zh-CN" sz="2000" dirty="0">
                <a:latin typeface="Microsoft YaHei" panose="020B0503020204020204" pitchFamily="34" charset="-122"/>
                <a:ea typeface="Microsoft YaHei" panose="020B0503020204020204" pitchFamily="34" charset="-122"/>
              </a:rPr>
              <a:t>: The main reason is that paper books carry significant cultural and historical meanings.</a:t>
            </a:r>
          </a:p>
          <a:p>
            <a:endParaRPr kumimoji="1" lang="en-US" altLang="zh-CN" sz="2000" dirty="0">
              <a:latin typeface="Microsoft YaHei" panose="020B0503020204020204" pitchFamily="34" charset="-122"/>
              <a:ea typeface="Microsoft YaHei" panose="020B0503020204020204" pitchFamily="34" charset="-122"/>
            </a:endParaRPr>
          </a:p>
          <a:p>
            <a:r>
              <a:rPr kumimoji="1" lang="en-US" altLang="zh-CN" sz="2000" u="sng" dirty="0">
                <a:latin typeface="Microsoft YaHei" panose="020B0503020204020204" pitchFamily="34" charset="-122"/>
                <a:ea typeface="Microsoft YaHei" panose="020B0503020204020204" pitchFamily="34" charset="-122"/>
              </a:rPr>
              <a:t>Body 2</a:t>
            </a:r>
            <a:r>
              <a:rPr kumimoji="1" lang="en-US" altLang="zh-CN" sz="2000" dirty="0">
                <a:latin typeface="Microsoft YaHei" panose="020B0503020204020204" pitchFamily="34" charset="-122"/>
                <a:ea typeface="Microsoft YaHei" panose="020B0503020204020204" pitchFamily="34" charset="-122"/>
              </a:rPr>
              <a:t>: The existence of printed books also makes sure that authors’ copyright is better protected. </a:t>
            </a:r>
          </a:p>
          <a:p>
            <a:endParaRPr kumimoji="1" lang="en-US" altLang="zh-CN" sz="2000" dirty="0">
              <a:latin typeface="Microsoft YaHei" panose="020B0503020204020204" pitchFamily="34" charset="-122"/>
              <a:ea typeface="Microsoft YaHei" panose="020B0503020204020204" pitchFamily="34" charset="-122"/>
            </a:endParaRPr>
          </a:p>
          <a:p>
            <a:r>
              <a:rPr kumimoji="1" lang="en-US" altLang="zh-CN" sz="2000" u="sng" dirty="0">
                <a:latin typeface="Microsoft YaHei" panose="020B0503020204020204" pitchFamily="34" charset="-122"/>
                <a:ea typeface="Microsoft YaHei" panose="020B0503020204020204" pitchFamily="34" charset="-122"/>
              </a:rPr>
              <a:t>Body 3</a:t>
            </a:r>
            <a:r>
              <a:rPr kumimoji="1" lang="en-US" altLang="zh-CN" sz="2000" dirty="0">
                <a:latin typeface="Microsoft YaHei" panose="020B0503020204020204" pitchFamily="34" charset="-122"/>
                <a:ea typeface="Microsoft YaHei" panose="020B0503020204020204" pitchFamily="34" charset="-122"/>
              </a:rPr>
              <a:t>: Besides, e-books are not readily available, since many people still find an e-reader unaffordable. </a:t>
            </a:r>
            <a:endParaRPr kumimoji="1" lang="zh-CN" altLang="en-US" sz="2000" dirty="0">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A62ECE06-9CD4-274E-A8F2-AFC58A3029AD}"/>
              </a:ext>
            </a:extLst>
          </p:cNvPr>
          <p:cNvSpPr txBox="1"/>
          <p:nvPr/>
        </p:nvSpPr>
        <p:spPr>
          <a:xfrm>
            <a:off x="877329" y="5961855"/>
            <a:ext cx="4467890" cy="461665"/>
          </a:xfrm>
          <a:prstGeom prst="rect">
            <a:avLst/>
          </a:prstGeom>
          <a:noFill/>
          <a:ln>
            <a:solidFill>
              <a:srgbClr val="FFC000"/>
            </a:solidFill>
          </a:ln>
        </p:spPr>
        <p:txBody>
          <a:bodyPr wrap="none" rtlCol="0">
            <a:spAutoFit/>
          </a:bodyPr>
          <a:lstStyle/>
          <a:p>
            <a:r>
              <a:rPr kumimoji="1" lang="en-US" altLang="zh-CN" sz="2400" dirty="0">
                <a:latin typeface="Microsoft YaHei" panose="020B0503020204020204" pitchFamily="34" charset="-122"/>
                <a:ea typeface="Microsoft YaHei" panose="020B0503020204020204" pitchFamily="34" charset="-122"/>
              </a:rPr>
              <a:t>2</a:t>
            </a:r>
            <a:r>
              <a:rPr kumimoji="1" lang="zh-CN" altLang="en-US" sz="2400" dirty="0">
                <a:latin typeface="Microsoft YaHei" panose="020B0503020204020204" pitchFamily="34" charset="-122"/>
                <a:ea typeface="Microsoft YaHei" panose="020B0503020204020204" pitchFamily="34" charset="-122"/>
              </a:rPr>
              <a:t>个正面的论点</a:t>
            </a:r>
            <a:r>
              <a:rPr kumimoji="1" lang="en-US" altLang="zh-CN" sz="2400" dirty="0">
                <a:latin typeface="Microsoft YaHei" panose="020B0503020204020204" pitchFamily="34" charset="-122"/>
                <a:ea typeface="Microsoft YaHei" panose="020B0503020204020204" pitchFamily="34" charset="-122"/>
              </a:rPr>
              <a:t>+1</a:t>
            </a:r>
            <a:r>
              <a:rPr kumimoji="1" lang="zh-CN" altLang="en-US" sz="2400" dirty="0">
                <a:latin typeface="Microsoft YaHei" panose="020B0503020204020204" pitchFamily="34" charset="-122"/>
                <a:ea typeface="Microsoft YaHei" panose="020B0503020204020204" pitchFamily="34" charset="-122"/>
              </a:rPr>
              <a:t>个反面的论点</a:t>
            </a:r>
          </a:p>
        </p:txBody>
      </p:sp>
    </p:spTree>
    <p:extLst>
      <p:ext uri="{BB962C8B-B14F-4D97-AF65-F5344CB8AC3E}">
        <p14:creationId xmlns:p14="http://schemas.microsoft.com/office/powerpoint/2010/main" val="1277942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1DF76EA-9FD2-4145-B1B9-F273BF9B64EF}"/>
              </a:ext>
            </a:extLst>
          </p:cNvPr>
          <p:cNvSpPr/>
          <p:nvPr/>
        </p:nvSpPr>
        <p:spPr>
          <a:xfrm>
            <a:off x="772750" y="122503"/>
            <a:ext cx="11205029" cy="2431435"/>
          </a:xfrm>
          <a:prstGeom prst="rect">
            <a:avLst/>
          </a:prstGeom>
        </p:spPr>
        <p:txBody>
          <a:bodyPr wrap="square">
            <a:spAutoFit/>
          </a:bodyPr>
          <a:lstStyle/>
          <a:p>
            <a:r>
              <a:rPr lang="zh-CN" altLang="en-US" sz="2400" b="1" dirty="0">
                <a:highlight>
                  <a:srgbClr val="FFFF00"/>
                </a:highlight>
                <a:latin typeface="Calibri" panose="020F0502020204030204" pitchFamily="34" charset="0"/>
                <a:cs typeface="Calibri" panose="020F0502020204030204" pitchFamily="34" charset="0"/>
              </a:rPr>
              <a:t>观点</a:t>
            </a:r>
            <a:r>
              <a:rPr lang="en-US" altLang="zh-CN" sz="2400" b="1" dirty="0">
                <a:highlight>
                  <a:srgbClr val="FFFF00"/>
                </a:highlight>
                <a:latin typeface="Calibri" panose="020F0502020204030204" pitchFamily="34" charset="0"/>
                <a:cs typeface="Calibri" panose="020F0502020204030204" pitchFamily="34" charset="0"/>
              </a:rPr>
              <a:t>1:</a:t>
            </a:r>
            <a:r>
              <a:rPr lang="zh-CN" altLang="en-US" sz="2400" b="1" dirty="0">
                <a:highlight>
                  <a:srgbClr val="FFFF00"/>
                </a:highlight>
                <a:latin typeface="Calibri" panose="020F0502020204030204" pitchFamily="34" charset="0"/>
                <a:cs typeface="Calibri" panose="020F0502020204030204" pitchFamily="34" charset="0"/>
              </a:rPr>
              <a:t> </a:t>
            </a:r>
            <a:r>
              <a:rPr lang="en-US" altLang="zh-CN" sz="2400" b="1" dirty="0">
                <a:highlight>
                  <a:srgbClr val="FFFF00"/>
                </a:highlight>
                <a:latin typeface="Calibri" panose="020F0502020204030204" pitchFamily="34" charset="0"/>
                <a:cs typeface="Calibri" panose="020F0502020204030204" pitchFamily="34" charset="0"/>
              </a:rPr>
              <a:t>Paper books are indispensable, even in modern times. </a:t>
            </a:r>
          </a:p>
          <a:p>
            <a:endParaRPr lang="en-US" altLang="zh-CN" sz="3200" dirty="0">
              <a:latin typeface="Calibri" panose="020F0502020204030204" pitchFamily="34" charset="0"/>
              <a:cs typeface="Calibri" panose="020F0502020204030204" pitchFamily="34" charset="0"/>
            </a:endParaRPr>
          </a:p>
          <a:p>
            <a:r>
              <a:rPr lang="en-US" altLang="zh-CN" sz="2400" dirty="0">
                <a:latin typeface="Calibri" panose="020F0502020204030204" pitchFamily="34" charset="0"/>
                <a:cs typeface="Calibri" panose="020F0502020204030204" pitchFamily="34" charset="0"/>
              </a:rPr>
              <a:t>Introduction</a:t>
            </a:r>
            <a:r>
              <a:rPr lang="zh-CN" altLang="en-US" sz="24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With the extensive use of electronic books, there has been a heated debate about whether they can replace printed books. Some say that paper books are no longer necessary. In my opinion, paper books are by no means dispensable, because they are still of great significance to us in many ways.</a:t>
            </a:r>
          </a:p>
        </p:txBody>
      </p:sp>
      <p:sp>
        <p:nvSpPr>
          <p:cNvPr id="4" name="文本框 3">
            <a:extLst>
              <a:ext uri="{FF2B5EF4-FFF2-40B4-BE49-F238E27FC236}">
                <a16:creationId xmlns:a16="http://schemas.microsoft.com/office/drawing/2014/main" id="{A94605B1-BB98-1846-90F0-83848B744CAE}"/>
              </a:ext>
            </a:extLst>
          </p:cNvPr>
          <p:cNvSpPr txBox="1"/>
          <p:nvPr/>
        </p:nvSpPr>
        <p:spPr>
          <a:xfrm>
            <a:off x="772750" y="2690336"/>
            <a:ext cx="10756104" cy="3477875"/>
          </a:xfrm>
          <a:prstGeom prst="rect">
            <a:avLst/>
          </a:prstGeom>
          <a:noFill/>
        </p:spPr>
        <p:txBody>
          <a:bodyPr wrap="square" rtlCol="0">
            <a:spAutoFit/>
          </a:bodyPr>
          <a:lstStyle/>
          <a:p>
            <a:r>
              <a:rPr kumimoji="1" lang="en-US" altLang="zh-CN" sz="2000" u="sng" dirty="0">
                <a:latin typeface="Microsoft YaHei" panose="020B0503020204020204" pitchFamily="34" charset="-122"/>
                <a:ea typeface="Microsoft YaHei" panose="020B0503020204020204" pitchFamily="34" charset="-122"/>
              </a:rPr>
              <a:t>Body 1</a:t>
            </a:r>
            <a:r>
              <a:rPr kumimoji="1" lang="en-US" altLang="zh-CN" sz="2000" dirty="0">
                <a:latin typeface="Microsoft YaHei" panose="020B0503020204020204" pitchFamily="34" charset="-122"/>
                <a:ea typeface="Microsoft YaHei" panose="020B0503020204020204" pitchFamily="34" charset="-122"/>
              </a:rPr>
              <a:t>: There are a number of reasons why our society needs to maintain traditional books. </a:t>
            </a:r>
          </a:p>
          <a:p>
            <a:r>
              <a:rPr kumimoji="1" lang="en-US" altLang="zh-CN" sz="2000" dirty="0">
                <a:latin typeface="Microsoft YaHei" panose="020B0503020204020204" pitchFamily="34" charset="-122"/>
                <a:ea typeface="Microsoft YaHei" panose="020B0503020204020204" pitchFamily="34" charset="-122"/>
              </a:rPr>
              <a:t>The main reason is that paper books carry significant cultural and historical meanings.</a:t>
            </a:r>
          </a:p>
          <a:p>
            <a:r>
              <a:rPr kumimoji="1" lang="en-US" altLang="zh-CN" sz="2000" dirty="0">
                <a:latin typeface="Microsoft YaHei" panose="020B0503020204020204" pitchFamily="34" charset="-122"/>
                <a:ea typeface="Microsoft YaHei" panose="020B0503020204020204" pitchFamily="34" charset="-122"/>
              </a:rPr>
              <a:t>The existence of printed books also makes sure that authors’ copyright is better protected. </a:t>
            </a:r>
          </a:p>
          <a:p>
            <a:r>
              <a:rPr kumimoji="1" lang="en-US" altLang="zh-CN" sz="2000" dirty="0">
                <a:latin typeface="Microsoft YaHei" panose="020B0503020204020204" pitchFamily="34" charset="-122"/>
                <a:ea typeface="Microsoft YaHei" panose="020B0503020204020204" pitchFamily="34" charset="-122"/>
              </a:rPr>
              <a:t>Besides, for a large number of people, reading a real book offers authentic experience that cannot be replaced by reading on a screen. </a:t>
            </a:r>
          </a:p>
          <a:p>
            <a:endParaRPr kumimoji="1" lang="en-US" altLang="zh-CN" sz="2000" dirty="0">
              <a:latin typeface="Microsoft YaHei" panose="020B0503020204020204" pitchFamily="34" charset="-122"/>
              <a:ea typeface="Microsoft YaHei" panose="020B0503020204020204" pitchFamily="34" charset="-122"/>
            </a:endParaRPr>
          </a:p>
          <a:p>
            <a:r>
              <a:rPr kumimoji="1" lang="en-US" altLang="zh-CN" sz="2000" u="sng" dirty="0">
                <a:latin typeface="Microsoft YaHei" panose="020B0503020204020204" pitchFamily="34" charset="-122"/>
                <a:ea typeface="Microsoft YaHei" panose="020B0503020204020204" pitchFamily="34" charset="-122"/>
              </a:rPr>
              <a:t>Body 2</a:t>
            </a:r>
            <a:r>
              <a:rPr kumimoji="1" lang="en-US" altLang="zh-CN" sz="2000" dirty="0">
                <a:latin typeface="Microsoft YaHei" panose="020B0503020204020204" pitchFamily="34" charset="-122"/>
                <a:ea typeface="Microsoft YaHei" panose="020B0503020204020204" pitchFamily="34" charset="-122"/>
              </a:rPr>
              <a:t>: It is true that e-books have made reading much more convenient than it used to be, mainly due to their portability. … However, this convenience is not readily available for the whole world, since many people still find an e-reader unaffordable. </a:t>
            </a:r>
            <a:endParaRPr kumimoji="1" lang="zh-CN" altLang="en-US" sz="2000" dirty="0">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A62ECE06-9CD4-274E-A8F2-AFC58A3029AD}"/>
              </a:ext>
            </a:extLst>
          </p:cNvPr>
          <p:cNvSpPr txBox="1"/>
          <p:nvPr/>
        </p:nvSpPr>
        <p:spPr>
          <a:xfrm>
            <a:off x="772750" y="6304610"/>
            <a:ext cx="3852337" cy="461665"/>
          </a:xfrm>
          <a:prstGeom prst="rect">
            <a:avLst/>
          </a:prstGeom>
          <a:noFill/>
          <a:ln>
            <a:solidFill>
              <a:srgbClr val="FFC000"/>
            </a:solidFill>
          </a:ln>
        </p:spPr>
        <p:txBody>
          <a:bodyPr wrap="none" rtlCol="0">
            <a:spAutoFit/>
          </a:bodyPr>
          <a:lstStyle/>
          <a:p>
            <a:r>
              <a:rPr kumimoji="1" lang="en-US" altLang="zh-CN" sz="2400" dirty="0">
                <a:latin typeface="Microsoft YaHei" panose="020B0503020204020204" pitchFamily="34" charset="-122"/>
                <a:ea typeface="Microsoft YaHei" panose="020B0503020204020204" pitchFamily="34" charset="-122"/>
              </a:rPr>
              <a:t>1</a:t>
            </a:r>
            <a:r>
              <a:rPr kumimoji="1" lang="zh-CN" altLang="en-US" sz="2400" dirty="0">
                <a:latin typeface="Microsoft YaHei" panose="020B0503020204020204" pitchFamily="34" charset="-122"/>
                <a:ea typeface="Microsoft YaHei" panose="020B0503020204020204" pitchFamily="34" charset="-122"/>
              </a:rPr>
              <a:t>段正面论述</a:t>
            </a:r>
            <a:r>
              <a:rPr kumimoji="1" lang="en-US" altLang="zh-CN" sz="2400" dirty="0">
                <a:latin typeface="Microsoft YaHei" panose="020B0503020204020204" pitchFamily="34" charset="-122"/>
                <a:ea typeface="Microsoft YaHei" panose="020B0503020204020204" pitchFamily="34" charset="-122"/>
              </a:rPr>
              <a:t>+1</a:t>
            </a:r>
            <a:r>
              <a:rPr kumimoji="1" lang="zh-CN" altLang="en-US" sz="2400" dirty="0">
                <a:latin typeface="Microsoft YaHei" panose="020B0503020204020204" pitchFamily="34" charset="-122"/>
                <a:ea typeface="Microsoft YaHei" panose="020B0503020204020204" pitchFamily="34" charset="-122"/>
              </a:rPr>
              <a:t>段让步反驳</a:t>
            </a:r>
          </a:p>
        </p:txBody>
      </p:sp>
    </p:spTree>
    <p:extLst>
      <p:ext uri="{BB962C8B-B14F-4D97-AF65-F5344CB8AC3E}">
        <p14:creationId xmlns:p14="http://schemas.microsoft.com/office/powerpoint/2010/main" val="172576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1DF76EA-9FD2-4145-B1B9-F273BF9B64EF}"/>
              </a:ext>
            </a:extLst>
          </p:cNvPr>
          <p:cNvSpPr/>
          <p:nvPr/>
        </p:nvSpPr>
        <p:spPr>
          <a:xfrm>
            <a:off x="772750" y="122503"/>
            <a:ext cx="11205029" cy="3170099"/>
          </a:xfrm>
          <a:prstGeom prst="rect">
            <a:avLst/>
          </a:prstGeom>
        </p:spPr>
        <p:txBody>
          <a:bodyPr wrap="square">
            <a:spAutoFit/>
          </a:bodyPr>
          <a:lstStyle/>
          <a:p>
            <a:r>
              <a:rPr lang="zh-CN" altLang="en-US" sz="2400" b="1" dirty="0">
                <a:highlight>
                  <a:srgbClr val="FFFF00"/>
                </a:highlight>
                <a:latin typeface="Calibri" panose="020F0502020204030204" pitchFamily="34" charset="0"/>
                <a:cs typeface="Calibri" panose="020F0502020204030204" pitchFamily="34" charset="0"/>
              </a:rPr>
              <a:t>观点</a:t>
            </a:r>
            <a:r>
              <a:rPr lang="en-US" altLang="zh-CN" sz="2400" b="1" dirty="0">
                <a:highlight>
                  <a:srgbClr val="FFFF00"/>
                </a:highlight>
                <a:latin typeface="Calibri" panose="020F0502020204030204" pitchFamily="34" charset="0"/>
                <a:cs typeface="Calibri" panose="020F0502020204030204" pitchFamily="34" charset="0"/>
              </a:rPr>
              <a:t>3:</a:t>
            </a:r>
            <a:r>
              <a:rPr lang="zh-CN" altLang="en-US" sz="2400" b="1" dirty="0">
                <a:highlight>
                  <a:srgbClr val="FFFF00"/>
                </a:highlight>
                <a:latin typeface="Calibri" panose="020F0502020204030204" pitchFamily="34" charset="0"/>
                <a:cs typeface="Calibri" panose="020F0502020204030204" pitchFamily="34" charset="0"/>
              </a:rPr>
              <a:t> </a:t>
            </a:r>
            <a:r>
              <a:rPr lang="en-US" altLang="zh-CN" sz="2400" b="1" dirty="0">
                <a:highlight>
                  <a:srgbClr val="FFFF00"/>
                </a:highlight>
                <a:latin typeface="Calibri" panose="020F0502020204030204" pitchFamily="34" charset="0"/>
                <a:cs typeface="Calibri" panose="020F0502020204030204" pitchFamily="34" charset="0"/>
              </a:rPr>
              <a:t>Both kinds of books will be essential in modern times, playing different parts in our reading.</a:t>
            </a:r>
          </a:p>
          <a:p>
            <a:endParaRPr lang="en-US" altLang="zh-CN" sz="3200" dirty="0">
              <a:latin typeface="Calibri" panose="020F0502020204030204" pitchFamily="34" charset="0"/>
              <a:cs typeface="Calibri" panose="020F0502020204030204" pitchFamily="34" charset="0"/>
            </a:endParaRPr>
          </a:p>
          <a:p>
            <a:r>
              <a:rPr lang="en-US" altLang="zh-CN" sz="2400" dirty="0">
                <a:latin typeface="Calibri" panose="020F0502020204030204" pitchFamily="34" charset="0"/>
                <a:cs typeface="Calibri" panose="020F0502020204030204" pitchFamily="34" charset="0"/>
              </a:rPr>
              <a:t>Introduction</a:t>
            </a:r>
            <a:r>
              <a:rPr lang="zh-CN" altLang="en-US" sz="24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With the extensive use of electronical books, there has been a heated debate about whether they can replace printed books. Some say that paper books are no longer necessary. In my opinion, both kinds of books will be essential in modern times, playing different parts in our reading.</a:t>
            </a:r>
          </a:p>
          <a:p>
            <a:endParaRPr lang="en-US" altLang="zh-CN" sz="2400" dirty="0">
              <a:latin typeface="Calibri" panose="020F0502020204030204" pitchFamily="34" charset="0"/>
              <a:cs typeface="Calibri" panose="020F0502020204030204" pitchFamily="34" charset="0"/>
            </a:endParaRPr>
          </a:p>
        </p:txBody>
      </p:sp>
      <p:sp>
        <p:nvSpPr>
          <p:cNvPr id="4" name="文本框 3">
            <a:extLst>
              <a:ext uri="{FF2B5EF4-FFF2-40B4-BE49-F238E27FC236}">
                <a16:creationId xmlns:a16="http://schemas.microsoft.com/office/drawing/2014/main" id="{A94605B1-BB98-1846-90F0-83848B744CAE}"/>
              </a:ext>
            </a:extLst>
          </p:cNvPr>
          <p:cNvSpPr txBox="1"/>
          <p:nvPr/>
        </p:nvSpPr>
        <p:spPr>
          <a:xfrm>
            <a:off x="772750" y="3032168"/>
            <a:ext cx="8502199" cy="400110"/>
          </a:xfrm>
          <a:prstGeom prst="rect">
            <a:avLst/>
          </a:prstGeom>
          <a:noFill/>
        </p:spPr>
        <p:txBody>
          <a:bodyPr wrap="none" rtlCol="0">
            <a:spAutoFit/>
          </a:bodyPr>
          <a:lstStyle/>
          <a:p>
            <a:r>
              <a:rPr kumimoji="1" lang="zh-CN" altLang="en-US" sz="2000" dirty="0">
                <a:latin typeface="Microsoft YaHei" panose="020B0503020204020204" pitchFamily="34" charset="-122"/>
                <a:ea typeface="Microsoft YaHei" panose="020B0503020204020204" pitchFamily="34" charset="-122"/>
              </a:rPr>
              <a:t>中间段的论证：一段陈述</a:t>
            </a:r>
            <a:r>
              <a:rPr kumimoji="1" lang="en-US" altLang="zh-CN" sz="2000" dirty="0">
                <a:latin typeface="Microsoft YaHei" panose="020B0503020204020204" pitchFamily="34" charset="-122"/>
                <a:ea typeface="Microsoft YaHei" panose="020B0503020204020204" pitchFamily="34" charset="-122"/>
              </a:rPr>
              <a:t>paper books</a:t>
            </a:r>
            <a:r>
              <a:rPr kumimoji="1" lang="zh-CN" altLang="en-US" sz="2000" dirty="0">
                <a:latin typeface="Microsoft YaHei" panose="020B0503020204020204" pitchFamily="34" charset="-122"/>
                <a:ea typeface="Microsoft YaHei" panose="020B0503020204020204" pitchFamily="34" charset="-122"/>
              </a:rPr>
              <a:t>的</a:t>
            </a:r>
            <a:r>
              <a:rPr kumimoji="1" lang="zh-CN" altLang="en-US" sz="2000" b="1" dirty="0">
                <a:latin typeface="Microsoft YaHei" panose="020B0503020204020204" pitchFamily="34" charset="-122"/>
                <a:ea typeface="Microsoft YaHei" panose="020B0503020204020204" pitchFamily="34" charset="-122"/>
              </a:rPr>
              <a:t>用处</a:t>
            </a:r>
            <a:r>
              <a:rPr kumimoji="1" lang="en-US" altLang="zh-CN" sz="2000" dirty="0">
                <a:latin typeface="Microsoft YaHei" panose="020B0503020204020204" pitchFamily="34" charset="-122"/>
                <a:ea typeface="Microsoft YaHei" panose="020B0503020204020204" pitchFamily="34" charset="-122"/>
              </a:rPr>
              <a:t>, </a:t>
            </a:r>
            <a:r>
              <a:rPr kumimoji="1" lang="zh-CN" altLang="en-US" sz="2000" dirty="0">
                <a:latin typeface="Microsoft YaHei" panose="020B0503020204020204" pitchFamily="34" charset="-122"/>
                <a:ea typeface="Microsoft YaHei" panose="020B0503020204020204" pitchFamily="34" charset="-122"/>
              </a:rPr>
              <a:t>一段陈述</a:t>
            </a:r>
            <a:r>
              <a:rPr kumimoji="1" lang="en-US" altLang="zh-CN" sz="2000" dirty="0">
                <a:latin typeface="Microsoft YaHei" panose="020B0503020204020204" pitchFamily="34" charset="-122"/>
                <a:ea typeface="Microsoft YaHei" panose="020B0503020204020204" pitchFamily="34" charset="-122"/>
              </a:rPr>
              <a:t>e-books</a:t>
            </a:r>
            <a:r>
              <a:rPr kumimoji="1" lang="zh-CN" altLang="en-US" sz="2000" dirty="0">
                <a:latin typeface="Microsoft YaHei" panose="020B0503020204020204" pitchFamily="34" charset="-122"/>
                <a:ea typeface="Microsoft YaHei" panose="020B0503020204020204" pitchFamily="34" charset="-122"/>
              </a:rPr>
              <a:t>的</a:t>
            </a:r>
            <a:r>
              <a:rPr kumimoji="1" lang="zh-CN" altLang="en-US" sz="2000" b="1" dirty="0">
                <a:latin typeface="Microsoft YaHei" panose="020B0503020204020204" pitchFamily="34" charset="-122"/>
                <a:ea typeface="Microsoft YaHei" panose="020B0503020204020204" pitchFamily="34" charset="-122"/>
              </a:rPr>
              <a:t>作用</a:t>
            </a:r>
            <a:r>
              <a:rPr kumimoji="1" lang="zh-CN" altLang="en-US" sz="2000" dirty="0">
                <a:latin typeface="Microsoft YaHei" panose="020B0503020204020204" pitchFamily="34" charset="-122"/>
                <a:ea typeface="Microsoft YaHei" panose="020B0503020204020204" pitchFamily="34" charset="-122"/>
              </a:rPr>
              <a:t>。</a:t>
            </a:r>
            <a:endParaRPr kumimoji="1" lang="en-US" altLang="zh-CN" sz="2000" dirty="0">
              <a:latin typeface="Microsoft YaHei" panose="020B0503020204020204" pitchFamily="34" charset="-122"/>
              <a:ea typeface="Microsoft YaHei" panose="020B0503020204020204" pitchFamily="34" charset="-122"/>
            </a:endParaRPr>
          </a:p>
        </p:txBody>
      </p:sp>
      <p:graphicFrame>
        <p:nvGraphicFramePr>
          <p:cNvPr id="5" name="表格 2">
            <a:extLst>
              <a:ext uri="{FF2B5EF4-FFF2-40B4-BE49-F238E27FC236}">
                <a16:creationId xmlns:a16="http://schemas.microsoft.com/office/drawing/2014/main" id="{C88C18CB-C84B-C344-BCCA-96031A300A8B}"/>
              </a:ext>
            </a:extLst>
          </p:cNvPr>
          <p:cNvGraphicFramePr>
            <a:graphicFrameLocks noGrp="1"/>
          </p:cNvGraphicFramePr>
          <p:nvPr>
            <p:extLst>
              <p:ext uri="{D42A27DB-BD31-4B8C-83A1-F6EECF244321}">
                <p14:modId xmlns:p14="http://schemas.microsoft.com/office/powerpoint/2010/main" val="2189987352"/>
              </p:ext>
            </p:extLst>
          </p:nvPr>
        </p:nvGraphicFramePr>
        <p:xfrm>
          <a:off x="860038" y="3565399"/>
          <a:ext cx="9754416" cy="3200400"/>
        </p:xfrm>
        <a:graphic>
          <a:graphicData uri="http://schemas.openxmlformats.org/drawingml/2006/table">
            <a:tbl>
              <a:tblPr firstRow="1" bandRow="1">
                <a:tableStyleId>{5940675A-B579-460E-94D1-54222C63F5DA}</a:tableStyleId>
              </a:tblPr>
              <a:tblGrid>
                <a:gridCol w="9754416">
                  <a:extLst>
                    <a:ext uri="{9D8B030D-6E8A-4147-A177-3AD203B41FA5}">
                      <a16:colId xmlns:a16="http://schemas.microsoft.com/office/drawing/2014/main" val="1768691716"/>
                    </a:ext>
                  </a:extLst>
                </a:gridCol>
              </a:tblGrid>
              <a:tr h="370840">
                <a:tc>
                  <a:txBody>
                    <a:bodyPr/>
                    <a:lstStyle/>
                    <a:p>
                      <a:r>
                        <a:rPr lang="en-US" altLang="zh-CN" sz="2200" dirty="0"/>
                        <a:t>Body 1: In several cases, printed books will continue to be essential. </a:t>
                      </a:r>
                    </a:p>
                    <a:p>
                      <a:r>
                        <a:rPr lang="en-US" altLang="zh-CN" sz="2200" dirty="0"/>
                        <a:t>- For readers who have inclination to traditional reading manner, it is likely that they hold on to the demand of paper materials.</a:t>
                      </a:r>
                    </a:p>
                    <a:p>
                      <a:r>
                        <a:rPr lang="en-US" altLang="zh-CN" sz="2200" dirty="0"/>
                        <a:t>- Due to historical and cultural meanings, printed books will be valuable for collection.</a:t>
                      </a:r>
                    </a:p>
                  </a:txBody>
                  <a:tcPr/>
                </a:tc>
                <a:extLst>
                  <a:ext uri="{0D108BD9-81ED-4DB2-BD59-A6C34878D82A}">
                    <a16:rowId xmlns:a16="http://schemas.microsoft.com/office/drawing/2014/main" val="3791621074"/>
                  </a:ext>
                </a:extLst>
              </a:tr>
              <a:tr h="370840">
                <a:tc>
                  <a:txBody>
                    <a:bodyPr/>
                    <a:lstStyle/>
                    <a:p>
                      <a:r>
                        <a:rPr lang="en-US" altLang="zh-CN" sz="2200" dirty="0"/>
                        <a:t>Body 2: E-books will play a much more important role on a daily basis.</a:t>
                      </a:r>
                    </a:p>
                    <a:p>
                      <a:pPr marL="285750" indent="-285750">
                        <a:buFontTx/>
                        <a:buChar char="-"/>
                      </a:pPr>
                      <a:r>
                        <a:rPr lang="en-US" altLang="zh-CN" sz="2200" dirty="0"/>
                        <a:t>Because of their portability, e-books will be accepted and used widely among an increasing number of readers. </a:t>
                      </a:r>
                    </a:p>
                    <a:p>
                      <a:pPr marL="285750" indent="-285750">
                        <a:buFontTx/>
                        <a:buChar char="-"/>
                      </a:pPr>
                      <a:r>
                        <a:rPr lang="en-US" altLang="zh-CN" sz="2200" dirty="0"/>
                        <a:t>As infrastructures develop, the accessibility of e-books contributes to a faster information exchange, even a more equal education system.</a:t>
                      </a:r>
                      <a:endParaRPr lang="zh-CN" altLang="en-US" sz="2200" dirty="0"/>
                    </a:p>
                  </a:txBody>
                  <a:tcPr/>
                </a:tc>
                <a:extLst>
                  <a:ext uri="{0D108BD9-81ED-4DB2-BD59-A6C34878D82A}">
                    <a16:rowId xmlns:a16="http://schemas.microsoft.com/office/drawing/2014/main" val="3867465359"/>
                  </a:ext>
                </a:extLst>
              </a:tr>
            </a:tbl>
          </a:graphicData>
        </a:graphic>
      </p:graphicFrame>
    </p:spTree>
    <p:extLst>
      <p:ext uri="{BB962C8B-B14F-4D97-AF65-F5344CB8AC3E}">
        <p14:creationId xmlns:p14="http://schemas.microsoft.com/office/powerpoint/2010/main" val="325803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1DF76EA-9FD2-4145-B1B9-F273BF9B64EF}"/>
              </a:ext>
            </a:extLst>
          </p:cNvPr>
          <p:cNvSpPr/>
          <p:nvPr/>
        </p:nvSpPr>
        <p:spPr>
          <a:xfrm>
            <a:off x="772750" y="122503"/>
            <a:ext cx="11205029" cy="2800767"/>
          </a:xfrm>
          <a:prstGeom prst="rect">
            <a:avLst/>
          </a:prstGeom>
        </p:spPr>
        <p:txBody>
          <a:bodyPr wrap="square">
            <a:spAutoFit/>
          </a:bodyPr>
          <a:lstStyle/>
          <a:p>
            <a:r>
              <a:rPr lang="zh-CN" altLang="en-US" sz="2400" b="1" dirty="0">
                <a:highlight>
                  <a:srgbClr val="FFFF00"/>
                </a:highlight>
                <a:latin typeface="Calibri" panose="020F0502020204030204" pitchFamily="34" charset="0"/>
                <a:cs typeface="Calibri" panose="020F0502020204030204" pitchFamily="34" charset="0"/>
              </a:rPr>
              <a:t>观点</a:t>
            </a:r>
            <a:r>
              <a:rPr lang="en-US" altLang="zh-CN" sz="2400" b="1" dirty="0">
                <a:highlight>
                  <a:srgbClr val="FFFF00"/>
                </a:highlight>
                <a:latin typeface="Calibri" panose="020F0502020204030204" pitchFamily="34" charset="0"/>
                <a:cs typeface="Calibri" panose="020F0502020204030204" pitchFamily="34" charset="0"/>
              </a:rPr>
              <a:t>4:</a:t>
            </a:r>
            <a:r>
              <a:rPr lang="zh-CN" altLang="en-US" sz="2400" b="1" dirty="0">
                <a:highlight>
                  <a:srgbClr val="FFFF00"/>
                </a:highlight>
                <a:latin typeface="Calibri" panose="020F0502020204030204" pitchFamily="34" charset="0"/>
                <a:cs typeface="Calibri" panose="020F0502020204030204" pitchFamily="34" charset="0"/>
              </a:rPr>
              <a:t> </a:t>
            </a:r>
            <a:r>
              <a:rPr lang="en-US" altLang="zh-CN" sz="2400" b="1" dirty="0">
                <a:highlight>
                  <a:srgbClr val="FFFF00"/>
                </a:highlight>
                <a:latin typeface="Calibri" panose="020F0502020204030204" pitchFamily="34" charset="0"/>
                <a:cs typeface="Calibri" panose="020F0502020204030204" pitchFamily="34" charset="0"/>
              </a:rPr>
              <a:t>Paper books can be replaced by e-books, but not anytime soon. </a:t>
            </a:r>
          </a:p>
          <a:p>
            <a:endParaRPr lang="en-US" altLang="zh-CN" sz="3200" dirty="0">
              <a:highlight>
                <a:srgbClr val="FFFF00"/>
              </a:highlight>
              <a:latin typeface="Calibri" panose="020F0502020204030204" pitchFamily="34" charset="0"/>
              <a:cs typeface="Calibri" panose="020F0502020204030204" pitchFamily="34" charset="0"/>
            </a:endParaRPr>
          </a:p>
          <a:p>
            <a:r>
              <a:rPr lang="en-US" altLang="zh-CN" sz="2400" dirty="0">
                <a:latin typeface="Calibri" panose="020F0502020204030204" pitchFamily="34" charset="0"/>
                <a:cs typeface="Calibri" panose="020F0502020204030204" pitchFamily="34" charset="0"/>
              </a:rPr>
              <a:t>Introduction</a:t>
            </a:r>
            <a:r>
              <a:rPr lang="zh-CN" altLang="en-US" sz="24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With the extensive use of electronical books, there has been a heated debate about whether they can replace printed books. Some say that paper books are no longer necessary. In my opinion, paper books can be replaced by e-books, but not anytime soon.</a:t>
            </a:r>
          </a:p>
          <a:p>
            <a:endParaRPr lang="en-US" altLang="zh-CN" sz="2400" dirty="0">
              <a:latin typeface="Calibri" panose="020F0502020204030204" pitchFamily="34" charset="0"/>
              <a:cs typeface="Calibri" panose="020F0502020204030204" pitchFamily="34" charset="0"/>
            </a:endParaRPr>
          </a:p>
        </p:txBody>
      </p:sp>
      <p:sp>
        <p:nvSpPr>
          <p:cNvPr id="4" name="文本框 3">
            <a:extLst>
              <a:ext uri="{FF2B5EF4-FFF2-40B4-BE49-F238E27FC236}">
                <a16:creationId xmlns:a16="http://schemas.microsoft.com/office/drawing/2014/main" id="{A94605B1-BB98-1846-90F0-83848B744CAE}"/>
              </a:ext>
            </a:extLst>
          </p:cNvPr>
          <p:cNvSpPr txBox="1"/>
          <p:nvPr/>
        </p:nvSpPr>
        <p:spPr>
          <a:xfrm>
            <a:off x="772750" y="2723215"/>
            <a:ext cx="9514143" cy="400110"/>
          </a:xfrm>
          <a:prstGeom prst="rect">
            <a:avLst/>
          </a:prstGeom>
          <a:noFill/>
        </p:spPr>
        <p:txBody>
          <a:bodyPr wrap="none" rtlCol="0">
            <a:spAutoFit/>
          </a:bodyPr>
          <a:lstStyle/>
          <a:p>
            <a:r>
              <a:rPr kumimoji="1" lang="zh-CN" altLang="en-US" sz="2000" dirty="0">
                <a:latin typeface="Microsoft YaHei" panose="020B0503020204020204" pitchFamily="34" charset="-122"/>
                <a:ea typeface="Microsoft YaHei" panose="020B0503020204020204" pitchFamily="34" charset="-122"/>
              </a:rPr>
              <a:t>中间段的论证：一段陈述</a:t>
            </a:r>
            <a:r>
              <a:rPr kumimoji="1" lang="en-US" altLang="zh-CN" sz="2000" dirty="0">
                <a:latin typeface="Microsoft YaHei" panose="020B0503020204020204" pitchFamily="34" charset="-122"/>
                <a:ea typeface="Microsoft YaHei" panose="020B0503020204020204" pitchFamily="34" charset="-122"/>
              </a:rPr>
              <a:t>e-books</a:t>
            </a:r>
            <a:r>
              <a:rPr kumimoji="1" lang="zh-CN" altLang="en-US" sz="2000" dirty="0">
                <a:latin typeface="Microsoft YaHei" panose="020B0503020204020204" pitchFamily="34" charset="-122"/>
                <a:ea typeface="Microsoft YaHei" panose="020B0503020204020204" pitchFamily="34" charset="-122"/>
              </a:rPr>
              <a:t>的</a:t>
            </a:r>
            <a:r>
              <a:rPr kumimoji="1" lang="zh-CN" altLang="en-US" sz="2000" b="1" dirty="0">
                <a:latin typeface="Microsoft YaHei" panose="020B0503020204020204" pitchFamily="34" charset="-122"/>
                <a:ea typeface="Microsoft YaHei" panose="020B0503020204020204" pitchFamily="34" charset="-122"/>
              </a:rPr>
              <a:t>优势</a:t>
            </a:r>
            <a:r>
              <a:rPr kumimoji="1" lang="en-US" altLang="zh-CN" sz="2000" dirty="0">
                <a:latin typeface="Microsoft YaHei" panose="020B0503020204020204" pitchFamily="34" charset="-122"/>
                <a:ea typeface="Microsoft YaHei" panose="020B0503020204020204" pitchFamily="34" charset="-122"/>
              </a:rPr>
              <a:t>, </a:t>
            </a:r>
            <a:r>
              <a:rPr kumimoji="1" lang="zh-CN" altLang="en-US" sz="2000" dirty="0">
                <a:latin typeface="Microsoft YaHei" panose="020B0503020204020204" pitchFamily="34" charset="-122"/>
                <a:ea typeface="Microsoft YaHei" panose="020B0503020204020204" pitchFamily="34" charset="-122"/>
              </a:rPr>
              <a:t>一段陈述</a:t>
            </a:r>
            <a:r>
              <a:rPr kumimoji="1" lang="en-US" altLang="zh-CN" sz="2000" dirty="0">
                <a:latin typeface="Microsoft YaHei" panose="020B0503020204020204" pitchFamily="34" charset="-122"/>
                <a:ea typeface="Microsoft YaHei" panose="020B0503020204020204" pitchFamily="34" charset="-122"/>
              </a:rPr>
              <a:t>e-books</a:t>
            </a:r>
            <a:r>
              <a:rPr kumimoji="1" lang="zh-CN" altLang="en-US" sz="2000" b="1" dirty="0">
                <a:latin typeface="Microsoft YaHei" panose="020B0503020204020204" pitchFamily="34" charset="-122"/>
                <a:ea typeface="Microsoft YaHei" panose="020B0503020204020204" pitchFamily="34" charset="-122"/>
              </a:rPr>
              <a:t>还需解决的技术问题</a:t>
            </a:r>
            <a:r>
              <a:rPr kumimoji="1" lang="zh-CN" altLang="en-US" sz="2000" dirty="0">
                <a:latin typeface="Microsoft YaHei" panose="020B0503020204020204" pitchFamily="34" charset="-122"/>
                <a:ea typeface="Microsoft YaHei" panose="020B0503020204020204" pitchFamily="34" charset="-122"/>
              </a:rPr>
              <a:t>。</a:t>
            </a:r>
            <a:endParaRPr kumimoji="1" lang="en-US" altLang="zh-CN" sz="2000" dirty="0">
              <a:latin typeface="Microsoft YaHei" panose="020B0503020204020204" pitchFamily="34" charset="-122"/>
              <a:ea typeface="Microsoft YaHei" panose="020B0503020204020204" pitchFamily="34" charset="-122"/>
            </a:endParaRPr>
          </a:p>
        </p:txBody>
      </p:sp>
      <p:graphicFrame>
        <p:nvGraphicFramePr>
          <p:cNvPr id="5" name="表格 2">
            <a:extLst>
              <a:ext uri="{FF2B5EF4-FFF2-40B4-BE49-F238E27FC236}">
                <a16:creationId xmlns:a16="http://schemas.microsoft.com/office/drawing/2014/main" id="{C88C18CB-C84B-C344-BCCA-96031A300A8B}"/>
              </a:ext>
            </a:extLst>
          </p:cNvPr>
          <p:cNvGraphicFramePr>
            <a:graphicFrameLocks noGrp="1"/>
          </p:cNvGraphicFramePr>
          <p:nvPr>
            <p:extLst>
              <p:ext uri="{D42A27DB-BD31-4B8C-83A1-F6EECF244321}">
                <p14:modId xmlns:p14="http://schemas.microsoft.com/office/powerpoint/2010/main" val="1866063899"/>
              </p:ext>
            </p:extLst>
          </p:nvPr>
        </p:nvGraphicFramePr>
        <p:xfrm>
          <a:off x="884750" y="3481362"/>
          <a:ext cx="9680277" cy="2743200"/>
        </p:xfrm>
        <a:graphic>
          <a:graphicData uri="http://schemas.openxmlformats.org/drawingml/2006/table">
            <a:tbl>
              <a:tblPr firstRow="1" bandRow="1">
                <a:tableStyleId>{5940675A-B579-460E-94D1-54222C63F5DA}</a:tableStyleId>
              </a:tblPr>
              <a:tblGrid>
                <a:gridCol w="9680277">
                  <a:extLst>
                    <a:ext uri="{9D8B030D-6E8A-4147-A177-3AD203B41FA5}">
                      <a16:colId xmlns:a16="http://schemas.microsoft.com/office/drawing/2014/main" val="1768691716"/>
                    </a:ext>
                  </a:extLst>
                </a:gridCol>
              </a:tblGrid>
              <a:tr h="370840">
                <a:tc>
                  <a:txBody>
                    <a:bodyPr/>
                    <a:lstStyle/>
                    <a:p>
                      <a:r>
                        <a:rPr lang="en-US" altLang="zh-CN" sz="2400" dirty="0"/>
                        <a:t>Body 1: Reasons why e-books will become mainstream.</a:t>
                      </a:r>
                    </a:p>
                    <a:p>
                      <a:r>
                        <a:rPr lang="en-US" altLang="zh-CN" sz="2400" dirty="0"/>
                        <a:t>- They are highly portable and allow easy access to online materials.</a:t>
                      </a:r>
                    </a:p>
                    <a:p>
                      <a:r>
                        <a:rPr lang="en-US" altLang="zh-CN" sz="2400" dirty="0"/>
                        <a:t>- Using e-books reduces consumption of trees.</a:t>
                      </a:r>
                    </a:p>
                  </a:txBody>
                  <a:tcPr/>
                </a:tc>
                <a:extLst>
                  <a:ext uri="{0D108BD9-81ED-4DB2-BD59-A6C34878D82A}">
                    <a16:rowId xmlns:a16="http://schemas.microsoft.com/office/drawing/2014/main" val="3791621074"/>
                  </a:ext>
                </a:extLst>
              </a:tr>
              <a:tr h="370840">
                <a:tc>
                  <a:txBody>
                    <a:bodyPr/>
                    <a:lstStyle/>
                    <a:p>
                      <a:r>
                        <a:rPr lang="en-US" altLang="zh-CN" sz="2400" dirty="0"/>
                        <a:t>Body 2: However, there are challenges to address before e-books completely take the place of printed ones.</a:t>
                      </a:r>
                    </a:p>
                    <a:p>
                      <a:pPr marL="285750" indent="-285750">
                        <a:buFontTx/>
                        <a:buChar char="-"/>
                      </a:pPr>
                      <a:r>
                        <a:rPr lang="en-US" altLang="zh-CN" sz="2400" dirty="0"/>
                        <a:t>Legislation regarding copyrights will need to be developed. </a:t>
                      </a:r>
                    </a:p>
                    <a:p>
                      <a:pPr marL="285750" indent="-285750">
                        <a:buFontTx/>
                        <a:buChar char="-"/>
                      </a:pPr>
                      <a:r>
                        <a:rPr lang="en-US" altLang="zh-CN" sz="2400" dirty="0"/>
                        <a:t>For less developed regions, the accessibility of e-books has to be dealt with.</a:t>
                      </a:r>
                      <a:endParaRPr lang="zh-CN" altLang="en-US" sz="2400" dirty="0"/>
                    </a:p>
                  </a:txBody>
                  <a:tcPr/>
                </a:tc>
                <a:extLst>
                  <a:ext uri="{0D108BD9-81ED-4DB2-BD59-A6C34878D82A}">
                    <a16:rowId xmlns:a16="http://schemas.microsoft.com/office/drawing/2014/main" val="3867465359"/>
                  </a:ext>
                </a:extLst>
              </a:tr>
            </a:tbl>
          </a:graphicData>
        </a:graphic>
      </p:graphicFrame>
    </p:spTree>
    <p:extLst>
      <p:ext uri="{BB962C8B-B14F-4D97-AF65-F5344CB8AC3E}">
        <p14:creationId xmlns:p14="http://schemas.microsoft.com/office/powerpoint/2010/main" val="1831697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积分">
  <a:themeElements>
    <a:clrScheme name="积分">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积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离子">
  <a:themeElements>
    <a:clrScheme name="离子">
      <a:dk1>
        <a:srgbClr val="000000"/>
      </a:dk1>
      <a:lt1>
        <a:srgbClr val="FFFFFF"/>
      </a:lt1>
      <a:dk2>
        <a:srgbClr val="A7A7A7"/>
      </a:dk2>
      <a:lt2>
        <a:srgbClr val="535353"/>
      </a:lt2>
      <a:accent1>
        <a:srgbClr val="B01513"/>
      </a:accent1>
      <a:accent2>
        <a:srgbClr val="EA6312"/>
      </a:accent2>
      <a:accent3>
        <a:srgbClr val="E6B729"/>
      </a:accent3>
      <a:accent4>
        <a:srgbClr val="6AAC90"/>
      </a:accent4>
      <a:accent5>
        <a:srgbClr val="54849A"/>
      </a:accent5>
      <a:accent6>
        <a:srgbClr val="9E5E9B"/>
      </a:accent6>
      <a:hlink>
        <a:srgbClr val="0000FF"/>
      </a:hlink>
      <a:folHlink>
        <a:srgbClr val="FF00FF"/>
      </a:folHlink>
    </a:clrScheme>
    <a:fontScheme name="离子">
      <a:majorFont>
        <a:latin typeface="Arial"/>
        <a:ea typeface="Arial"/>
        <a:cs typeface="Arial"/>
      </a:majorFont>
      <a:minorFont>
        <a:latin typeface="Helvetica"/>
        <a:ea typeface="Helvetica"/>
        <a:cs typeface="Helvetica"/>
      </a:minorFont>
    </a:fontScheme>
    <a:fmtScheme name="离子">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blurRad="38100" dist="254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2825</TotalTime>
  <Words>1015</Words>
  <Application>Microsoft Macintosh PowerPoint</Application>
  <PresentationFormat>宽屏</PresentationFormat>
  <Paragraphs>71</Paragraphs>
  <Slides>7</Slides>
  <Notes>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vt:i4>
      </vt:variant>
    </vt:vector>
  </HeadingPairs>
  <TitlesOfParts>
    <vt:vector size="14" baseType="lpstr">
      <vt:lpstr>Microsoft YaHei</vt:lpstr>
      <vt:lpstr>Arial</vt:lpstr>
      <vt:lpstr>Calibri</vt:lpstr>
      <vt:lpstr>Tw Cen MT</vt:lpstr>
      <vt:lpstr>Tw Cen MT Condensed</vt:lpstr>
      <vt:lpstr>Wingdings 3</vt:lpstr>
      <vt:lpstr>积分</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Mindset  uNIT 3</dc:title>
  <dc:creator>leijing0212@outlook.com</dc:creator>
  <cp:lastModifiedBy>雷 婧</cp:lastModifiedBy>
  <cp:revision>156</cp:revision>
  <dcterms:created xsi:type="dcterms:W3CDTF">2019-07-23T16:04:59Z</dcterms:created>
  <dcterms:modified xsi:type="dcterms:W3CDTF">2021-09-18T11:15:05Z</dcterms:modified>
</cp:coreProperties>
</file>