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3" r:id="rId3"/>
    <p:sldMasterId id="2147483655" r:id="rId4"/>
  </p:sldMasterIdLst>
  <p:sldIdLst>
    <p:sldId id="25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338" r:id="rId30"/>
    <p:sldId id="293" r:id="rId31"/>
    <p:sldId id="294" r:id="rId32"/>
    <p:sldId id="295" r:id="rId33"/>
    <p:sldId id="296" r:id="rId34"/>
    <p:sldId id="297" r:id="rId35"/>
    <p:sldId id="308" r:id="rId36"/>
    <p:sldId id="309" r:id="rId37"/>
    <p:sldId id="310" r:id="rId38"/>
    <p:sldId id="311" r:id="rId39"/>
    <p:sldId id="312" r:id="rId40"/>
    <p:sldId id="313" r:id="rId41"/>
    <p:sldId id="314" r:id="rId42"/>
    <p:sldId id="315" r:id="rId43"/>
    <p:sldId id="316" r:id="rId44"/>
    <p:sldId id="317" r:id="rId45"/>
    <p:sldId id="322" r:id="rId46"/>
    <p:sldId id="323" r:id="rId47"/>
    <p:sldId id="324" r:id="rId48"/>
    <p:sldId id="325" r:id="rId49"/>
    <p:sldId id="326" r:id="rId50"/>
    <p:sldId id="327" r:id="rId51"/>
    <p:sldId id="328" r:id="rId52"/>
    <p:sldId id="329" r:id="rId53"/>
    <p:sldId id="330" r:id="rId54"/>
    <p:sldId id="331" r:id="rId55"/>
    <p:sldId id="332" r:id="rId56"/>
    <p:sldId id="333" r:id="rId57"/>
    <p:sldId id="334" r:id="rId58"/>
    <p:sldId id="335" r:id="rId59"/>
    <p:sldId id="336" r:id="rId60"/>
    <p:sldId id="260" r:id="rId61"/>
  </p:sldIdLst>
  <p:sldSz cx="12192000" cy="6858000"/>
  <p:notesSz cx="10234295" cy="710374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A032"/>
    <a:srgbClr val="089C8B"/>
    <a:srgbClr val="303E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91" autoAdjust="0"/>
    <p:restoredTop sz="95802"/>
  </p:normalViewPr>
  <p:slideViewPr>
    <p:cSldViewPr snapToGrid="0">
      <p:cViewPr varScale="1">
        <p:scale>
          <a:sx n="110" d="100"/>
          <a:sy n="110" d="100"/>
        </p:scale>
        <p:origin x="392" y="184"/>
      </p:cViewPr>
      <p:guideLst>
        <p:guide orient="horz" pos="618"/>
        <p:guide pos="195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4" Type="http://schemas.openxmlformats.org/officeDocument/2006/relationships/tableStyles" Target="tableStyles.xml"/><Relationship Id="rId63" Type="http://schemas.openxmlformats.org/officeDocument/2006/relationships/viewProps" Target="viewProps.xml"/><Relationship Id="rId62" Type="http://schemas.openxmlformats.org/officeDocument/2006/relationships/presProps" Target="presProps.xml"/><Relationship Id="rId61" Type="http://schemas.openxmlformats.org/officeDocument/2006/relationships/slide" Target="slides/slide57.xml"/><Relationship Id="rId60" Type="http://schemas.openxmlformats.org/officeDocument/2006/relationships/slide" Target="slides/slide56.xml"/><Relationship Id="rId6" Type="http://schemas.openxmlformats.org/officeDocument/2006/relationships/slide" Target="slides/slide2.xml"/><Relationship Id="rId59" Type="http://schemas.openxmlformats.org/officeDocument/2006/relationships/slide" Target="slides/slide55.xml"/><Relationship Id="rId58" Type="http://schemas.openxmlformats.org/officeDocument/2006/relationships/slide" Target="slides/slide54.xml"/><Relationship Id="rId57" Type="http://schemas.openxmlformats.org/officeDocument/2006/relationships/slide" Target="slides/slide53.xml"/><Relationship Id="rId56" Type="http://schemas.openxmlformats.org/officeDocument/2006/relationships/slide" Target="slides/slide52.xml"/><Relationship Id="rId55" Type="http://schemas.openxmlformats.org/officeDocument/2006/relationships/slide" Target="slides/slide51.xml"/><Relationship Id="rId54" Type="http://schemas.openxmlformats.org/officeDocument/2006/relationships/slide" Target="slides/slide50.xml"/><Relationship Id="rId53" Type="http://schemas.openxmlformats.org/officeDocument/2006/relationships/slide" Target="slides/slide49.xml"/><Relationship Id="rId52" Type="http://schemas.openxmlformats.org/officeDocument/2006/relationships/slide" Target="slides/slide48.xml"/><Relationship Id="rId51" Type="http://schemas.openxmlformats.org/officeDocument/2006/relationships/slide" Target="slides/slide47.xml"/><Relationship Id="rId50" Type="http://schemas.openxmlformats.org/officeDocument/2006/relationships/slide" Target="slides/slide46.xml"/><Relationship Id="rId5" Type="http://schemas.openxmlformats.org/officeDocument/2006/relationships/slide" Target="slides/slide1.xml"/><Relationship Id="rId49" Type="http://schemas.openxmlformats.org/officeDocument/2006/relationships/slide" Target="slides/slide45.xml"/><Relationship Id="rId48" Type="http://schemas.openxmlformats.org/officeDocument/2006/relationships/slide" Target="slides/slide44.xml"/><Relationship Id="rId47" Type="http://schemas.openxmlformats.org/officeDocument/2006/relationships/slide" Target="slides/slide43.xml"/><Relationship Id="rId46" Type="http://schemas.openxmlformats.org/officeDocument/2006/relationships/slide" Target="slides/slide42.xml"/><Relationship Id="rId45" Type="http://schemas.openxmlformats.org/officeDocument/2006/relationships/slide" Target="slides/slide41.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Master" Target="slideMasters/slideMaster3.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
        <p:nvSpPr>
          <p:cNvPr id="5" name="标题 4"/>
          <p:cNvSpPr>
            <a:spLocks noGrp="1"/>
          </p:cNvSpPr>
          <p:nvPr>
            <p:ph type="title" hasCustomPrompt="1"/>
          </p:nvPr>
        </p:nvSpPr>
        <p:spPr>
          <a:xfrm>
            <a:off x="838200" y="1386840"/>
            <a:ext cx="6320790" cy="539750"/>
          </a:xfrm>
        </p:spPr>
        <p:txBody>
          <a:bodyPr/>
          <a:lstStyle>
            <a:lvl1pPr>
              <a:defRPr sz="3200" b="1">
                <a:latin typeface="+mj-lt"/>
              </a:defRPr>
            </a:lvl1pPr>
          </a:lstStyle>
          <a:p>
            <a:r>
              <a:rPr lang="zh-CN" altLang="en-US" dirty="0"/>
              <a:t>单击此处添加标题</a:t>
            </a:r>
            <a:endParaRPr lang="zh-CN" altLang="en-US" dirty="0"/>
          </a:p>
        </p:txBody>
      </p:sp>
      <p:sp>
        <p:nvSpPr>
          <p:cNvPr id="10" name="内容占位符 9"/>
          <p:cNvSpPr>
            <a:spLocks noGrp="1"/>
          </p:cNvSpPr>
          <p:nvPr>
            <p:ph sz="half" idx="1" hasCustomPrompt="1"/>
          </p:nvPr>
        </p:nvSpPr>
        <p:spPr>
          <a:xfrm>
            <a:off x="838200" y="2272665"/>
            <a:ext cx="6320155" cy="3897630"/>
          </a:xfrm>
        </p:spPr>
        <p:txBody>
          <a:bodyPr/>
          <a:lstStyle>
            <a:lvl1pPr>
              <a:defRPr sz="2400">
                <a:latin typeface="+mn-lt"/>
              </a:defRPr>
            </a:lvl1pPr>
            <a:lvl2pPr>
              <a:defRPr sz="2000"/>
            </a:lvl2pPr>
          </a:lstStyle>
          <a:p>
            <a:pPr lvl="0"/>
            <a:r>
              <a:rPr lang="zh-CN" altLang="en-US" dirty="0"/>
              <a:t>单击此处添加文本</a:t>
            </a:r>
            <a:endParaRPr lang="zh-CN" altLang="en-US" dirty="0"/>
          </a:p>
        </p:txBody>
      </p:sp>
      <p:sp>
        <p:nvSpPr>
          <p:cNvPr id="6" name="内容占位符 5"/>
          <p:cNvSpPr>
            <a:spLocks noGrp="1"/>
          </p:cNvSpPr>
          <p:nvPr>
            <p:ph sz="half" idx="14" hasCustomPrompt="1"/>
          </p:nvPr>
        </p:nvSpPr>
        <p:spPr>
          <a:xfrm>
            <a:off x="7540625" y="1387475"/>
            <a:ext cx="3813175" cy="4782185"/>
          </a:xfrm>
        </p:spPr>
        <p:txBody>
          <a:bodyPr/>
          <a:lstStyle>
            <a:lvl1pPr>
              <a:defRPr sz="2400">
                <a:latin typeface="+mn-lt"/>
              </a:defRPr>
            </a:lvl1pPr>
            <a:lvl2pPr>
              <a:defRPr sz="2000"/>
            </a:lvl2pPr>
          </a:lstStyle>
          <a:p>
            <a:pPr lvl="0"/>
            <a:r>
              <a:rPr lang="zh-CN" altLang="en-US" dirty="0"/>
              <a:t>单击此处添加图表</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
        <p:nvSpPr>
          <p:cNvPr id="10" name="内容占位符 9"/>
          <p:cNvSpPr>
            <a:spLocks noGrp="1"/>
          </p:cNvSpPr>
          <p:nvPr>
            <p:ph sz="half" idx="1" hasCustomPrompt="1"/>
          </p:nvPr>
        </p:nvSpPr>
        <p:spPr>
          <a:xfrm>
            <a:off x="838200" y="1255395"/>
            <a:ext cx="10515600" cy="4914900"/>
          </a:xfrm>
        </p:spPr>
        <p:txBody>
          <a:bodyPr/>
          <a:lstStyle>
            <a:lvl1pPr>
              <a:defRPr sz="2400">
                <a:latin typeface="+mn-lt"/>
              </a:defRPr>
            </a:lvl1pPr>
            <a:lvl2pPr>
              <a:defRPr sz="2000"/>
            </a:lvl2pPr>
          </a:lstStyle>
          <a:p>
            <a:pPr lvl="0"/>
            <a:r>
              <a:rPr lang="zh-CN" altLang="en-US" dirty="0"/>
              <a:t>单击此处添加文本</a:t>
            </a:r>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838200" y="1386840"/>
            <a:ext cx="10515600" cy="539750"/>
          </a:xfrm>
        </p:spPr>
        <p:txBody>
          <a:bodyPr/>
          <a:lstStyle>
            <a:lvl1pPr>
              <a:defRPr sz="3200" b="1">
                <a:latin typeface="+mj-l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
        <p:nvSpPr>
          <p:cNvPr id="10" name="内容占位符 9"/>
          <p:cNvSpPr>
            <a:spLocks noGrp="1"/>
          </p:cNvSpPr>
          <p:nvPr>
            <p:ph sz="half" idx="1" hasCustomPrompt="1"/>
          </p:nvPr>
        </p:nvSpPr>
        <p:spPr>
          <a:xfrm>
            <a:off x="838200" y="2272665"/>
            <a:ext cx="10515600" cy="3897630"/>
          </a:xfrm>
        </p:spPr>
        <p:txBody>
          <a:bodyPr/>
          <a:lstStyle>
            <a:lvl1pPr>
              <a:defRPr sz="2400">
                <a:latin typeface="+mn-lt"/>
              </a:defRPr>
            </a:lvl1pPr>
            <a:lvl2pPr>
              <a:defRPr sz="2000"/>
            </a:lvl2pPr>
          </a:lstStyle>
          <a:p>
            <a:pPr lvl="0"/>
            <a:r>
              <a:rPr lang="zh-CN" altLang="en-US" dirty="0"/>
              <a:t>单击此处添加文本</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a:prstGeom prst="rect">
            <a:avLst/>
          </a:prstGeom>
        </p:spPr>
        <p:txBody>
          <a:bodyPr anchor="b"/>
          <a:lstStyle>
            <a:lvl1pPr algn="l">
              <a:defRPr sz="40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154955" y="4777381"/>
            <a:ext cx="8825658" cy="860400"/>
          </a:xfrm>
          <a:prstGeom prst="rect">
            <a:avLst/>
          </a:prstGeo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Date Placeholder 3"/>
          <p:cNvSpPr>
            <a:spLocks noGrp="1"/>
          </p:cNvSpPr>
          <p:nvPr>
            <p:ph type="dt" sz="half" idx="10"/>
          </p:nvPr>
        </p:nvSpPr>
        <p:spPr/>
        <p:txBody>
          <a:bodyPr/>
          <a:lstStyle/>
          <a:p>
            <a:fld id="{48CA60CE-0F31-4D5E-BCDA-12352A2944BF}"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469CDD0-56FD-4EFA-BE9A-8EF13137DBCC}"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图片占位符 4"/>
          <p:cNvSpPr>
            <a:spLocks noGrp="1"/>
          </p:cNvSpPr>
          <p:nvPr>
            <p:ph type="pic" idx="1" hasCustomPrompt="1"/>
          </p:nvPr>
        </p:nvSpPr>
        <p:spPr>
          <a:xfrm>
            <a:off x="7740650" y="1524635"/>
            <a:ext cx="3131820" cy="4426585"/>
          </a:xfrm>
        </p:spPr>
        <p:txBody>
          <a:bodyPr/>
          <a:lstStyle>
            <a:lvl1pPr marL="0" indent="0">
              <a:buNone/>
              <a:defRPr sz="1200">
                <a:latin typeface="微软雅黑" panose="020B0503020204020204" charset="-122"/>
                <a:ea typeface="微软雅黑" panose="020B0503020204020204"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单击图标添加照片</a:t>
            </a:r>
            <a:endParaRPr lang="zh-CN" altLang="en-US"/>
          </a:p>
        </p:txBody>
      </p:sp>
      <p:sp>
        <p:nvSpPr>
          <p:cNvPr id="3" name="文本占位符 2"/>
          <p:cNvSpPr>
            <a:spLocks noGrp="1"/>
          </p:cNvSpPr>
          <p:nvPr>
            <p:ph type="body" idx="13" hasCustomPrompt="1"/>
          </p:nvPr>
        </p:nvSpPr>
        <p:spPr>
          <a:xfrm>
            <a:off x="1782445" y="2412365"/>
            <a:ext cx="5900420" cy="3279775"/>
          </a:xfrm>
          <a:prstGeom prst="rect">
            <a:avLst/>
          </a:prstGeom>
        </p:spPr>
        <p:txBody>
          <a:bodyPr vert="horz" lIns="91440" tIns="45720" rIns="91440" bIns="45720" rtlCol="0">
            <a:normAutofit/>
          </a:bodyPr>
          <a:lstStyle>
            <a:lvl1pPr>
              <a:defRPr sz="2400">
                <a:latin typeface="+mn-lt"/>
                <a:ea typeface="微软雅黑" panose="020B0503020204020204" charset="-122"/>
              </a:defRPr>
            </a:lvl1pPr>
          </a:lstStyle>
          <a:p>
            <a:pPr lvl="0"/>
            <a:r>
              <a:rPr lang="zh-CN" altLang="en-US" dirty="0"/>
              <a:t>单击此处添加文本</a:t>
            </a:r>
            <a:endParaRPr lang="zh-CN" altLang="en-US" dirty="0"/>
          </a:p>
        </p:txBody>
      </p:sp>
      <p:sp>
        <p:nvSpPr>
          <p:cNvPr id="4" name="标题 3"/>
          <p:cNvSpPr>
            <a:spLocks noGrp="1"/>
          </p:cNvSpPr>
          <p:nvPr>
            <p:ph type="title" hasCustomPrompt="1"/>
          </p:nvPr>
        </p:nvSpPr>
        <p:spPr>
          <a:xfrm>
            <a:off x="1809750" y="1777365"/>
            <a:ext cx="8237220" cy="539750"/>
          </a:xfrm>
        </p:spPr>
        <p:txBody>
          <a:bodyPr/>
          <a:lstStyle>
            <a:lvl1pPr>
              <a:defRPr sz="2800" b="1">
                <a:latin typeface="+mj-lt"/>
              </a:defRPr>
            </a:lvl1pPr>
          </a:lstStyle>
          <a:p>
            <a:r>
              <a:rPr lang="zh-CN" altLang="en-US" dirty="0"/>
              <a:t>单击此处添加标题</a:t>
            </a:r>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0" name="文本框 9"/>
          <p:cNvSpPr txBox="1"/>
          <p:nvPr userDrawn="1"/>
        </p:nvSpPr>
        <p:spPr>
          <a:xfrm>
            <a:off x="4769485" y="6072505"/>
            <a:ext cx="2509148" cy="400110"/>
          </a:xfrm>
          <a:prstGeom prst="rect">
            <a:avLst/>
          </a:prstGeom>
          <a:noFill/>
        </p:spPr>
        <p:txBody>
          <a:bodyPr wrap="none" rtlCol="0">
            <a:spAutoFit/>
          </a:bodyPr>
          <a:lstStyle/>
          <a:p>
            <a:r>
              <a:rPr lang="en-US" altLang="zh-CN" sz="2000" b="1">
                <a:solidFill>
                  <a:srgbClr val="F4A032"/>
                </a:solidFill>
                <a:latin typeface="+mn-lt"/>
                <a:ea typeface="微软雅黑" panose="020B0503020204020204" charset="-122"/>
              </a:rPr>
              <a:t>www.koolearn.com</a:t>
            </a:r>
            <a:endParaRPr lang="en-US" altLang="zh-CN" sz="2000" b="1" dirty="0">
              <a:solidFill>
                <a:srgbClr val="F4A032"/>
              </a:solidFill>
              <a:latin typeface="+mn-lt"/>
              <a:ea typeface="微软雅黑" panose="020B0503020204020204" charset="-122"/>
            </a:endParaRPr>
          </a:p>
        </p:txBody>
      </p:sp>
      <p:sp>
        <p:nvSpPr>
          <p:cNvPr id="3113" name="任意多边形 3112"/>
          <p:cNvSpPr/>
          <p:nvPr userDrawn="1"/>
        </p:nvSpPr>
        <p:spPr>
          <a:xfrm>
            <a:off x="4608830" y="3195955"/>
            <a:ext cx="316865" cy="320040"/>
          </a:xfrm>
          <a:custGeom>
            <a:avLst/>
            <a:gdLst/>
            <a:ahLst/>
            <a:cxnLst/>
            <a:rect l="0" t="0" r="0" b="0"/>
            <a:pathLst>
              <a:path w="505" h="510">
                <a:moveTo>
                  <a:pt x="252" y="0"/>
                </a:moveTo>
                <a:lnTo>
                  <a:pt x="252" y="0"/>
                </a:lnTo>
                <a:cubicBezTo>
                  <a:pt x="114" y="0"/>
                  <a:pt x="0" y="114"/>
                  <a:pt x="0" y="257"/>
                </a:cubicBezTo>
                <a:cubicBezTo>
                  <a:pt x="0" y="395"/>
                  <a:pt x="114" y="509"/>
                  <a:pt x="252" y="509"/>
                </a:cubicBezTo>
                <a:cubicBezTo>
                  <a:pt x="395" y="509"/>
                  <a:pt x="504" y="395"/>
                  <a:pt x="504" y="257"/>
                </a:cubicBezTo>
                <a:cubicBezTo>
                  <a:pt x="504" y="114"/>
                  <a:pt x="395" y="0"/>
                  <a:pt x="252" y="0"/>
                </a:cubicBezTo>
                <a:close/>
                <a:moveTo>
                  <a:pt x="352" y="266"/>
                </a:moveTo>
                <a:lnTo>
                  <a:pt x="352" y="266"/>
                </a:lnTo>
                <a:cubicBezTo>
                  <a:pt x="228" y="366"/>
                  <a:pt x="228" y="366"/>
                  <a:pt x="228" y="366"/>
                </a:cubicBezTo>
                <a:cubicBezTo>
                  <a:pt x="219" y="371"/>
                  <a:pt x="204" y="366"/>
                  <a:pt x="204" y="357"/>
                </a:cubicBezTo>
                <a:cubicBezTo>
                  <a:pt x="204" y="152"/>
                  <a:pt x="204" y="152"/>
                  <a:pt x="204" y="152"/>
                </a:cubicBezTo>
                <a:cubicBezTo>
                  <a:pt x="204" y="143"/>
                  <a:pt x="219" y="138"/>
                  <a:pt x="228" y="143"/>
                </a:cubicBezTo>
                <a:cubicBezTo>
                  <a:pt x="352" y="242"/>
                  <a:pt x="352" y="242"/>
                  <a:pt x="352" y="242"/>
                </a:cubicBezTo>
                <a:cubicBezTo>
                  <a:pt x="357" y="252"/>
                  <a:pt x="357" y="262"/>
                  <a:pt x="352" y="266"/>
                </a:cubicBezTo>
                <a:close/>
              </a:path>
            </a:pathLst>
          </a:custGeom>
          <a:solidFill>
            <a:srgbClr val="FFFFFF"/>
          </a:solidFill>
          <a:ln w="9525">
            <a:noFill/>
          </a:ln>
        </p:spPr>
        <p:txBody>
          <a:bodyPr/>
          <a:lstStyle/>
          <a:p>
            <a:endParaRPr lang="zh-CN" altLang="en-US"/>
          </a:p>
        </p:txBody>
      </p:sp>
      <p:sp>
        <p:nvSpPr>
          <p:cNvPr id="3" name="标题 2"/>
          <p:cNvSpPr>
            <a:spLocks noGrp="1"/>
          </p:cNvSpPr>
          <p:nvPr>
            <p:ph type="title" hasCustomPrompt="1"/>
          </p:nvPr>
        </p:nvSpPr>
        <p:spPr>
          <a:xfrm>
            <a:off x="3452161" y="2126640"/>
            <a:ext cx="7650480" cy="735965"/>
          </a:xfrm>
        </p:spPr>
        <p:txBody>
          <a:bodyPr/>
          <a:lstStyle>
            <a:lvl1pPr algn="l">
              <a:defRPr sz="4400" b="1">
                <a:solidFill>
                  <a:schemeClr val="bg1"/>
                </a:solidFill>
                <a:latin typeface="+mj-lt"/>
                <a:ea typeface="微软雅黑" panose="020B0503020204020204" charset="-122"/>
              </a:defRPr>
            </a:lvl1pPr>
          </a:lstStyle>
          <a:p>
            <a:r>
              <a:rPr lang="zh-CN" altLang="en-US" dirty="0"/>
              <a:t>单击此处添加课程标题</a:t>
            </a:r>
            <a:endParaRPr lang="zh-CN" altLang="en-US" dirty="0"/>
          </a:p>
        </p:txBody>
      </p:sp>
      <p:sp>
        <p:nvSpPr>
          <p:cNvPr id="18" name="文本占位符 17"/>
          <p:cNvSpPr>
            <a:spLocks noGrp="1"/>
          </p:cNvSpPr>
          <p:nvPr>
            <p:ph type="body" idx="13" hasCustomPrompt="1"/>
          </p:nvPr>
        </p:nvSpPr>
        <p:spPr>
          <a:xfrm>
            <a:off x="4986655" y="3140910"/>
            <a:ext cx="6269990" cy="594995"/>
          </a:xfrm>
          <a:prstGeom prst="rect">
            <a:avLst/>
          </a:prstGeom>
        </p:spPr>
        <p:txBody>
          <a:bodyPr vert="horz" lIns="91440" tIns="45720" rIns="91440" bIns="45720" rtlCol="0">
            <a:normAutofit/>
          </a:bodyPr>
          <a:lstStyle>
            <a:lvl1pPr marL="0" indent="0">
              <a:buNone/>
              <a:defRPr sz="2800" b="1">
                <a:solidFill>
                  <a:schemeClr val="bg1"/>
                </a:solidFill>
                <a:latin typeface="+mj-lt"/>
                <a:ea typeface="微软雅黑" panose="020B0503020204020204" charset="-122"/>
              </a:defRPr>
            </a:lvl1pPr>
          </a:lstStyle>
          <a:p>
            <a:pPr lvl="0"/>
            <a:r>
              <a:rPr lang="zh-CN" altLang="en-US" dirty="0"/>
              <a:t>单击此处添加 主讲老师</a:t>
            </a:r>
            <a:r>
              <a:rPr lang="zh-CN" altLang="en-US" dirty="0">
                <a:sym typeface="+mn-ea"/>
              </a:rPr>
              <a:t>：</a:t>
            </a:r>
            <a:r>
              <a:rPr lang="en-US" altLang="zh-CN" dirty="0"/>
              <a:t>xxx</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image" Target="../media/image1.png"/><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image" Target="../media/image1.png"/><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image" Target="../media/image1.png"/><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4" name="组合 13"/>
          <p:cNvGrpSpPr/>
          <p:nvPr userDrawn="1"/>
        </p:nvGrpSpPr>
        <p:grpSpPr>
          <a:xfrm>
            <a:off x="-13970" y="-13335"/>
            <a:ext cx="12218035" cy="857250"/>
            <a:chOff x="29" y="-21"/>
            <a:chExt cx="19190" cy="1350"/>
          </a:xfrm>
        </p:grpSpPr>
        <p:sp>
          <p:nvSpPr>
            <p:cNvPr id="7" name="任意多边形 6"/>
            <p:cNvSpPr/>
            <p:nvPr userDrawn="1"/>
          </p:nvSpPr>
          <p:spPr>
            <a:xfrm>
              <a:off x="3450" y="-21"/>
              <a:ext cx="15765" cy="1351"/>
            </a:xfrm>
            <a:custGeom>
              <a:avLst/>
              <a:gdLst/>
              <a:ahLst/>
              <a:cxnLst/>
              <a:rect l="0" t="0" r="0" b="0"/>
              <a:pathLst>
                <a:path w="13332" h="1142">
                  <a:moveTo>
                    <a:pt x="0" y="0"/>
                  </a:moveTo>
                  <a:lnTo>
                    <a:pt x="803" y="1141"/>
                  </a:lnTo>
                  <a:lnTo>
                    <a:pt x="13331" y="1141"/>
                  </a:lnTo>
                  <a:lnTo>
                    <a:pt x="13331" y="0"/>
                  </a:lnTo>
                  <a:lnTo>
                    <a:pt x="0" y="0"/>
                  </a:lnTo>
                </a:path>
              </a:pathLst>
            </a:custGeom>
            <a:solidFill>
              <a:srgbClr val="089C8B"/>
            </a:solidFill>
            <a:ln w="9525">
              <a:noFill/>
            </a:ln>
          </p:spPr>
          <p:txBody>
            <a:bodyPr/>
            <a:lstStyle/>
            <a:p>
              <a:endParaRPr lang="zh-CN" altLang="en-US"/>
            </a:p>
          </p:txBody>
        </p:sp>
        <p:sp>
          <p:nvSpPr>
            <p:cNvPr id="8" name="任意多边形 7"/>
            <p:cNvSpPr/>
            <p:nvPr userDrawn="1"/>
          </p:nvSpPr>
          <p:spPr>
            <a:xfrm>
              <a:off x="29" y="-21"/>
              <a:ext cx="19191" cy="1351"/>
            </a:xfrm>
            <a:custGeom>
              <a:avLst/>
              <a:gdLst/>
              <a:ahLst/>
              <a:cxnLst/>
              <a:rect l="0" t="0" r="0" b="0"/>
              <a:pathLst>
                <a:path w="16228" h="1142">
                  <a:moveTo>
                    <a:pt x="16227" y="1141"/>
                  </a:moveTo>
                  <a:lnTo>
                    <a:pt x="16227" y="1037"/>
                  </a:lnTo>
                  <a:lnTo>
                    <a:pt x="3390" y="1037"/>
                  </a:lnTo>
                  <a:lnTo>
                    <a:pt x="2658" y="0"/>
                  </a:lnTo>
                  <a:lnTo>
                    <a:pt x="0" y="0"/>
                  </a:lnTo>
                  <a:lnTo>
                    <a:pt x="0" y="1141"/>
                  </a:lnTo>
                  <a:lnTo>
                    <a:pt x="3462" y="1141"/>
                  </a:lnTo>
                  <a:lnTo>
                    <a:pt x="3462" y="1141"/>
                  </a:lnTo>
                  <a:lnTo>
                    <a:pt x="3462" y="1141"/>
                  </a:lnTo>
                  <a:lnTo>
                    <a:pt x="16227" y="1141"/>
                  </a:lnTo>
                </a:path>
              </a:pathLst>
            </a:custGeom>
            <a:solidFill>
              <a:srgbClr val="F4A032"/>
            </a:solidFill>
            <a:ln w="9525">
              <a:noFill/>
            </a:ln>
          </p:spPr>
          <p:txBody>
            <a:bodyPr/>
            <a:lstStyle/>
            <a:p>
              <a:endParaRPr lang="zh-CN" altLang="en-US"/>
            </a:p>
          </p:txBody>
        </p:sp>
      </p:grpSp>
      <p:sp>
        <p:nvSpPr>
          <p:cNvPr id="9" name="任意多边形 8"/>
          <p:cNvSpPr/>
          <p:nvPr userDrawn="1"/>
        </p:nvSpPr>
        <p:spPr>
          <a:xfrm>
            <a:off x="-13970" y="6493510"/>
            <a:ext cx="9112250" cy="364490"/>
          </a:xfrm>
          <a:custGeom>
            <a:avLst/>
            <a:gdLst/>
            <a:ahLst/>
            <a:cxnLst/>
            <a:rect l="0" t="0" r="0" b="0"/>
            <a:pathLst>
              <a:path w="12091" h="486">
                <a:moveTo>
                  <a:pt x="0" y="0"/>
                </a:moveTo>
                <a:lnTo>
                  <a:pt x="0" y="485"/>
                </a:lnTo>
                <a:lnTo>
                  <a:pt x="12090" y="485"/>
                </a:lnTo>
                <a:lnTo>
                  <a:pt x="11729" y="0"/>
                </a:lnTo>
                <a:lnTo>
                  <a:pt x="0" y="0"/>
                </a:lnTo>
              </a:path>
            </a:pathLst>
          </a:custGeom>
          <a:solidFill>
            <a:srgbClr val="089C8B"/>
          </a:solidFill>
          <a:ln w="9525">
            <a:noFill/>
          </a:ln>
        </p:spPr>
        <p:txBody>
          <a:bodyPr/>
          <a:lstStyle/>
          <a:p>
            <a:endParaRPr lang="zh-CN" altLang="en-US"/>
          </a:p>
        </p:txBody>
      </p:sp>
      <p:sp>
        <p:nvSpPr>
          <p:cNvPr id="11" name="任意多边形 10"/>
          <p:cNvSpPr/>
          <p:nvPr userDrawn="1"/>
        </p:nvSpPr>
        <p:spPr>
          <a:xfrm>
            <a:off x="8898890" y="6487795"/>
            <a:ext cx="3297555" cy="370205"/>
          </a:xfrm>
          <a:custGeom>
            <a:avLst/>
            <a:gdLst>
              <a:gd name="connsiteX0" fmla="*/ 5184 w 5193"/>
              <a:gd name="connsiteY0" fmla="*/ 0 h 583"/>
              <a:gd name="connsiteX1" fmla="*/ 5193 w 5193"/>
              <a:gd name="connsiteY1" fmla="*/ 570 h 583"/>
              <a:gd name="connsiteX2" fmla="*/ 428 w 5193"/>
              <a:gd name="connsiteY2" fmla="*/ 583 h 583"/>
              <a:gd name="connsiteX3" fmla="*/ 0 w 5193"/>
              <a:gd name="connsiteY3" fmla="*/ 9 h 583"/>
              <a:gd name="connsiteX4" fmla="*/ 5184 w 5193"/>
              <a:gd name="connsiteY4" fmla="*/ 0 h 583"/>
            </a:gdLst>
            <a:ahLst/>
            <a:cxnLst>
              <a:cxn ang="0">
                <a:pos x="connsiteX0" y="connsiteY0"/>
              </a:cxn>
              <a:cxn ang="0">
                <a:pos x="connsiteX1" y="connsiteY1"/>
              </a:cxn>
              <a:cxn ang="0">
                <a:pos x="connsiteX2" y="connsiteY2"/>
              </a:cxn>
              <a:cxn ang="0">
                <a:pos x="connsiteX3" y="connsiteY3"/>
              </a:cxn>
              <a:cxn ang="0">
                <a:pos x="connsiteX4" y="connsiteY4"/>
              </a:cxn>
            </a:cxnLst>
            <a:rect l="0" t="0" r="0" b="0"/>
            <a:pathLst>
              <a:path w="5193" h="583">
                <a:moveTo>
                  <a:pt x="5184" y="0"/>
                </a:moveTo>
                <a:lnTo>
                  <a:pt x="5193" y="570"/>
                </a:lnTo>
                <a:lnTo>
                  <a:pt x="428" y="583"/>
                </a:lnTo>
                <a:lnTo>
                  <a:pt x="0" y="9"/>
                </a:lnTo>
                <a:lnTo>
                  <a:pt x="5184" y="0"/>
                </a:lnTo>
              </a:path>
            </a:pathLst>
          </a:custGeom>
          <a:solidFill>
            <a:srgbClr val="F4A032"/>
          </a:solidFill>
          <a:ln w="9525">
            <a:noFill/>
          </a:ln>
        </p:spPr>
        <p:txBody>
          <a:bodyPr/>
          <a:lstStyle/>
          <a:p>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n-lt"/>
              </a:defRPr>
            </a:lvl1pPr>
          </a:lstStyle>
          <a:p>
            <a:fld id="{82F288E0-7875-42C4-84C8-98DBBD3BF4D2}" type="datetimeFigureOut">
              <a:rPr lang="zh-CN" altLang="en-US" smtClean="0"/>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
        <p:nvSpPr>
          <p:cNvPr id="2" name="文本框 1"/>
          <p:cNvSpPr txBox="1"/>
          <p:nvPr userDrawn="1"/>
        </p:nvSpPr>
        <p:spPr>
          <a:xfrm>
            <a:off x="2410614" y="1322172"/>
            <a:ext cx="4263081" cy="369332"/>
          </a:xfrm>
          <a:prstGeom prst="rect">
            <a:avLst/>
          </a:prstGeom>
          <a:noFill/>
        </p:spPr>
        <p:txBody>
          <a:bodyPr wrap="square" rtlCol="0">
            <a:spAutoFit/>
          </a:bodyPr>
          <a:lstStyle/>
          <a:p>
            <a:r>
              <a:rPr kumimoji="1" lang="zh-CN" altLang="en-US">
                <a:latin typeface="微软雅黑" panose="020B0503020204020204" charset="-122"/>
                <a:ea typeface="微软雅黑" panose="020B0503020204020204" charset="-122"/>
                <a:cs typeface="微软雅黑" panose="020B0503020204020204" charset="-122"/>
              </a:rPr>
              <a:t>   </a:t>
            </a:r>
            <a:endParaRPr kumimoji="1" lang="zh-CN" altLang="en-US">
              <a:latin typeface="微软雅黑" panose="020B0503020204020204" charset="-122"/>
              <a:ea typeface="微软雅黑" panose="020B0503020204020204" charset="-122"/>
              <a:cs typeface="微软雅黑" panose="020B0503020204020204" charset="-122"/>
            </a:endParaRPr>
          </a:p>
        </p:txBody>
      </p:sp>
      <p:sp>
        <p:nvSpPr>
          <p:cNvPr id="15" name="文本框 14"/>
          <p:cNvSpPr txBox="1"/>
          <p:nvPr userDrawn="1"/>
        </p:nvSpPr>
        <p:spPr>
          <a:xfrm>
            <a:off x="9811990" y="6464300"/>
            <a:ext cx="2279278" cy="369332"/>
          </a:xfrm>
          <a:prstGeom prst="rect">
            <a:avLst/>
          </a:prstGeom>
          <a:noFill/>
        </p:spPr>
        <p:txBody>
          <a:bodyPr wrap="none" rtlCol="0">
            <a:spAutoFit/>
          </a:bodyPr>
          <a:lstStyle/>
          <a:p>
            <a:pPr algn="l"/>
            <a:r>
              <a:rPr lang="en-US" altLang="x-none" b="1" dirty="0" err="1">
                <a:solidFill>
                  <a:schemeClr val="bg1"/>
                </a:solidFill>
                <a:cs typeface="Arial" panose="020B0604020202090204" pitchFamily="34" charset="0"/>
                <a:sym typeface="+mn-ea"/>
              </a:rPr>
              <a:t>www.koolearn.com</a:t>
            </a:r>
            <a:endParaRPr lang="en-US" altLang="x-none" b="1" dirty="0" err="1">
              <a:solidFill>
                <a:schemeClr val="bg1"/>
              </a:solidFill>
              <a:cs typeface="Arial" panose="020B0604020202090204" pitchFamily="34" charset="0"/>
              <a:sym typeface="+mn-ea"/>
            </a:endParaRPr>
          </a:p>
        </p:txBody>
      </p:sp>
      <p:pic>
        <p:nvPicPr>
          <p:cNvPr id="13" name="图片 1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862790" y="135007"/>
            <a:ext cx="1854104" cy="540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3200" kern="1200">
          <a:solidFill>
            <a:schemeClr val="tx1"/>
          </a:solidFill>
          <a:latin typeface="微软雅黑" panose="020B0503020204020204" charset="-122"/>
          <a:ea typeface="微软雅黑" panose="020B0503020204020204" charset="-122"/>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000" kern="1200">
          <a:solidFill>
            <a:schemeClr val="tx1"/>
          </a:solidFill>
          <a:latin typeface="微软雅黑" panose="020B0503020204020204" charset="-122"/>
          <a:ea typeface="微软雅黑" panose="020B0503020204020204" charset="-122"/>
          <a:cs typeface="+mn-cs"/>
        </a:defRPr>
      </a:lvl1pPr>
      <a:lvl2pPr marL="457200" indent="0" algn="l" defTabSz="914400" rtl="0" eaLnBrk="1" latinLnBrk="0" hangingPunct="1">
        <a:lnSpc>
          <a:spcPct val="90000"/>
        </a:lnSpc>
        <a:spcBef>
          <a:spcPts val="500"/>
        </a:spcBef>
        <a:buFont typeface="Arial" panose="020B0604020202090204" pitchFamily="34" charset="0"/>
        <a:buNone/>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4" name="组合 13"/>
          <p:cNvGrpSpPr/>
          <p:nvPr userDrawn="1"/>
        </p:nvGrpSpPr>
        <p:grpSpPr>
          <a:xfrm>
            <a:off x="-13970" y="-13335"/>
            <a:ext cx="12218035" cy="857250"/>
            <a:chOff x="29" y="-21"/>
            <a:chExt cx="19190" cy="1350"/>
          </a:xfrm>
        </p:grpSpPr>
        <p:sp>
          <p:nvSpPr>
            <p:cNvPr id="13" name="任意多边形 12"/>
            <p:cNvSpPr/>
            <p:nvPr userDrawn="1"/>
          </p:nvSpPr>
          <p:spPr>
            <a:xfrm>
              <a:off x="3450" y="-21"/>
              <a:ext cx="15765" cy="1351"/>
            </a:xfrm>
            <a:custGeom>
              <a:avLst/>
              <a:gdLst/>
              <a:ahLst/>
              <a:cxnLst/>
              <a:rect l="0" t="0" r="0" b="0"/>
              <a:pathLst>
                <a:path w="13332" h="1142">
                  <a:moveTo>
                    <a:pt x="0" y="0"/>
                  </a:moveTo>
                  <a:lnTo>
                    <a:pt x="803" y="1141"/>
                  </a:lnTo>
                  <a:lnTo>
                    <a:pt x="13331" y="1141"/>
                  </a:lnTo>
                  <a:lnTo>
                    <a:pt x="13331" y="0"/>
                  </a:lnTo>
                  <a:lnTo>
                    <a:pt x="0" y="0"/>
                  </a:lnTo>
                </a:path>
              </a:pathLst>
            </a:custGeom>
            <a:solidFill>
              <a:srgbClr val="089C8B"/>
            </a:solidFill>
            <a:ln w="9525">
              <a:noFill/>
            </a:ln>
          </p:spPr>
          <p:txBody>
            <a:bodyPr/>
            <a:lstStyle/>
            <a:p>
              <a:endParaRPr lang="zh-CN" altLang="en-US"/>
            </a:p>
          </p:txBody>
        </p:sp>
        <p:sp>
          <p:nvSpPr>
            <p:cNvPr id="15" name="任意多边形 14"/>
            <p:cNvSpPr/>
            <p:nvPr userDrawn="1"/>
          </p:nvSpPr>
          <p:spPr>
            <a:xfrm>
              <a:off x="29" y="-21"/>
              <a:ext cx="19191" cy="1351"/>
            </a:xfrm>
            <a:custGeom>
              <a:avLst/>
              <a:gdLst/>
              <a:ahLst/>
              <a:cxnLst/>
              <a:rect l="0" t="0" r="0" b="0"/>
              <a:pathLst>
                <a:path w="16228" h="1142">
                  <a:moveTo>
                    <a:pt x="16227" y="1141"/>
                  </a:moveTo>
                  <a:lnTo>
                    <a:pt x="16227" y="1037"/>
                  </a:lnTo>
                  <a:lnTo>
                    <a:pt x="3390" y="1037"/>
                  </a:lnTo>
                  <a:lnTo>
                    <a:pt x="2658" y="0"/>
                  </a:lnTo>
                  <a:lnTo>
                    <a:pt x="0" y="0"/>
                  </a:lnTo>
                  <a:lnTo>
                    <a:pt x="0" y="1141"/>
                  </a:lnTo>
                  <a:lnTo>
                    <a:pt x="3462" y="1141"/>
                  </a:lnTo>
                  <a:lnTo>
                    <a:pt x="3462" y="1141"/>
                  </a:lnTo>
                  <a:lnTo>
                    <a:pt x="3462" y="1141"/>
                  </a:lnTo>
                  <a:lnTo>
                    <a:pt x="16227" y="1141"/>
                  </a:lnTo>
                </a:path>
              </a:pathLst>
            </a:custGeom>
            <a:solidFill>
              <a:srgbClr val="F4A032"/>
            </a:solidFill>
            <a:ln w="9525">
              <a:noFill/>
            </a:ln>
          </p:spPr>
          <p:txBody>
            <a:bodyPr/>
            <a:lstStyle/>
            <a:p>
              <a:endParaRPr lang="zh-CN" altLang="en-US"/>
            </a:p>
          </p:txBody>
        </p:sp>
      </p:grpSp>
      <p:sp>
        <p:nvSpPr>
          <p:cNvPr id="16" name="任意多边形 15"/>
          <p:cNvSpPr/>
          <p:nvPr userDrawn="1"/>
        </p:nvSpPr>
        <p:spPr>
          <a:xfrm>
            <a:off x="-13970" y="6493510"/>
            <a:ext cx="9112250" cy="364490"/>
          </a:xfrm>
          <a:custGeom>
            <a:avLst/>
            <a:gdLst/>
            <a:ahLst/>
            <a:cxnLst/>
            <a:rect l="0" t="0" r="0" b="0"/>
            <a:pathLst>
              <a:path w="12091" h="486">
                <a:moveTo>
                  <a:pt x="0" y="0"/>
                </a:moveTo>
                <a:lnTo>
                  <a:pt x="0" y="485"/>
                </a:lnTo>
                <a:lnTo>
                  <a:pt x="12090" y="485"/>
                </a:lnTo>
                <a:lnTo>
                  <a:pt x="11729" y="0"/>
                </a:lnTo>
                <a:lnTo>
                  <a:pt x="0" y="0"/>
                </a:lnTo>
              </a:path>
            </a:pathLst>
          </a:custGeom>
          <a:solidFill>
            <a:srgbClr val="089C8B"/>
          </a:solidFill>
          <a:ln w="9525">
            <a:noFill/>
          </a:ln>
        </p:spPr>
        <p:txBody>
          <a:bodyPr/>
          <a:lstStyle/>
          <a:p>
            <a:endParaRPr lang="zh-CN" altLang="en-US"/>
          </a:p>
        </p:txBody>
      </p:sp>
      <p:sp>
        <p:nvSpPr>
          <p:cNvPr id="17" name="任意多边形 16"/>
          <p:cNvSpPr/>
          <p:nvPr userDrawn="1"/>
        </p:nvSpPr>
        <p:spPr>
          <a:xfrm>
            <a:off x="8898890" y="6487795"/>
            <a:ext cx="3297555" cy="370205"/>
          </a:xfrm>
          <a:custGeom>
            <a:avLst/>
            <a:gdLst>
              <a:gd name="connsiteX0" fmla="*/ 5184 w 5193"/>
              <a:gd name="connsiteY0" fmla="*/ 0 h 583"/>
              <a:gd name="connsiteX1" fmla="*/ 5193 w 5193"/>
              <a:gd name="connsiteY1" fmla="*/ 570 h 583"/>
              <a:gd name="connsiteX2" fmla="*/ 428 w 5193"/>
              <a:gd name="connsiteY2" fmla="*/ 583 h 583"/>
              <a:gd name="connsiteX3" fmla="*/ 0 w 5193"/>
              <a:gd name="connsiteY3" fmla="*/ 9 h 583"/>
              <a:gd name="connsiteX4" fmla="*/ 5184 w 5193"/>
              <a:gd name="connsiteY4" fmla="*/ 0 h 583"/>
            </a:gdLst>
            <a:ahLst/>
            <a:cxnLst>
              <a:cxn ang="0">
                <a:pos x="connsiteX0" y="connsiteY0"/>
              </a:cxn>
              <a:cxn ang="0">
                <a:pos x="connsiteX1" y="connsiteY1"/>
              </a:cxn>
              <a:cxn ang="0">
                <a:pos x="connsiteX2" y="connsiteY2"/>
              </a:cxn>
              <a:cxn ang="0">
                <a:pos x="connsiteX3" y="connsiteY3"/>
              </a:cxn>
              <a:cxn ang="0">
                <a:pos x="connsiteX4" y="connsiteY4"/>
              </a:cxn>
            </a:cxnLst>
            <a:rect l="0" t="0" r="0" b="0"/>
            <a:pathLst>
              <a:path w="5193" h="583">
                <a:moveTo>
                  <a:pt x="5184" y="0"/>
                </a:moveTo>
                <a:lnTo>
                  <a:pt x="5193" y="570"/>
                </a:lnTo>
                <a:lnTo>
                  <a:pt x="428" y="583"/>
                </a:lnTo>
                <a:lnTo>
                  <a:pt x="0" y="9"/>
                </a:lnTo>
                <a:lnTo>
                  <a:pt x="5184" y="0"/>
                </a:lnTo>
              </a:path>
            </a:pathLst>
          </a:custGeom>
          <a:solidFill>
            <a:srgbClr val="F4A032"/>
          </a:solidFill>
          <a:ln w="9525">
            <a:noFill/>
          </a:ln>
        </p:spPr>
        <p:txBody>
          <a:bodyPr/>
          <a:lstStyle/>
          <a:p>
            <a:endParaRPr lang="zh-CN" altLang="en-US"/>
          </a:p>
        </p:txBody>
      </p:sp>
      <p:sp>
        <p:nvSpPr>
          <p:cNvPr id="20" name="日期占位符 19"/>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21" name="页脚占位符 20"/>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22" name="灯片编号占位符 21"/>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
        <p:nvSpPr>
          <p:cNvPr id="25" name="圆角矩形 24"/>
          <p:cNvSpPr/>
          <p:nvPr userDrawn="1"/>
        </p:nvSpPr>
        <p:spPr>
          <a:xfrm>
            <a:off x="1221740" y="1522095"/>
            <a:ext cx="9650730" cy="4432300"/>
          </a:xfrm>
          <a:prstGeom prst="roundRect">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流程图: 离页连接符 25"/>
          <p:cNvSpPr/>
          <p:nvPr userDrawn="1"/>
        </p:nvSpPr>
        <p:spPr>
          <a:xfrm>
            <a:off x="1324610" y="1529080"/>
            <a:ext cx="283210" cy="443230"/>
          </a:xfrm>
          <a:prstGeom prst="flowChartOffpageConnector">
            <a:avLst/>
          </a:prstGeom>
          <a:solidFill>
            <a:srgbClr val="109A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五角星 26"/>
          <p:cNvSpPr/>
          <p:nvPr userDrawn="1"/>
        </p:nvSpPr>
        <p:spPr>
          <a:xfrm>
            <a:off x="1359535" y="1593215"/>
            <a:ext cx="213360" cy="213360"/>
          </a:xfrm>
          <a:prstGeom prst="star5">
            <a:avLst>
              <a:gd name="adj" fmla="val 20532"/>
              <a:gd name="hf" fmla="val 105146"/>
              <a:gd name="vf" fmla="val 1105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userDrawn="1"/>
        </p:nvSpPr>
        <p:spPr>
          <a:xfrm>
            <a:off x="2164138" y="1014333"/>
            <a:ext cx="4263081" cy="369332"/>
          </a:xfrm>
          <a:prstGeom prst="rect">
            <a:avLst/>
          </a:prstGeom>
          <a:noFill/>
        </p:spPr>
        <p:txBody>
          <a:bodyPr wrap="square" rtlCol="0">
            <a:spAutoFit/>
          </a:bodyPr>
          <a:lstStyle/>
          <a:p>
            <a:r>
              <a:rPr kumimoji="1" lang="zh-CN" altLang="en-US">
                <a:latin typeface="微软雅黑" panose="020B0503020204020204" charset="-122"/>
                <a:ea typeface="微软雅黑" panose="020B0503020204020204" charset="-122"/>
                <a:cs typeface="微软雅黑" panose="020B0503020204020204" charset="-122"/>
              </a:rPr>
              <a:t>   </a:t>
            </a:r>
            <a:endParaRPr kumimoji="1" lang="zh-CN" altLang="en-US">
              <a:latin typeface="微软雅黑" panose="020B0503020204020204" charset="-122"/>
              <a:ea typeface="微软雅黑" panose="020B0503020204020204" charset="-122"/>
              <a:cs typeface="微软雅黑" panose="020B0503020204020204" charset="-122"/>
            </a:endParaRPr>
          </a:p>
        </p:txBody>
      </p:sp>
      <p:sp>
        <p:nvSpPr>
          <p:cNvPr id="19" name="文本框 18"/>
          <p:cNvSpPr txBox="1"/>
          <p:nvPr userDrawn="1"/>
        </p:nvSpPr>
        <p:spPr>
          <a:xfrm>
            <a:off x="9811990" y="6464300"/>
            <a:ext cx="2279278" cy="369332"/>
          </a:xfrm>
          <a:prstGeom prst="rect">
            <a:avLst/>
          </a:prstGeom>
          <a:noFill/>
        </p:spPr>
        <p:txBody>
          <a:bodyPr wrap="none" rtlCol="0">
            <a:spAutoFit/>
          </a:bodyPr>
          <a:lstStyle/>
          <a:p>
            <a:pPr algn="l"/>
            <a:r>
              <a:rPr lang="en-US" altLang="x-none" b="1" dirty="0" err="1">
                <a:solidFill>
                  <a:schemeClr val="bg1"/>
                </a:solidFill>
                <a:cs typeface="Arial" panose="020B0604020202090204" pitchFamily="34" charset="0"/>
                <a:sym typeface="+mn-ea"/>
              </a:rPr>
              <a:t>www.koolearn.com</a:t>
            </a:r>
            <a:endParaRPr lang="en-US" altLang="x-none" b="1" dirty="0" err="1">
              <a:solidFill>
                <a:schemeClr val="bg1"/>
              </a:solidFill>
              <a:cs typeface="Arial" panose="020B0604020202090204" pitchFamily="34" charset="0"/>
              <a:sym typeface="+mn-ea"/>
            </a:endParaRPr>
          </a:p>
        </p:txBody>
      </p:sp>
      <p:sp>
        <p:nvSpPr>
          <p:cNvPr id="4" name="文本占位符 3"/>
          <p:cNvSpPr>
            <a:spLocks noGrp="1"/>
          </p:cNvSpPr>
          <p:nvPr>
            <p:ph type="body" idx="13"/>
          </p:nvPr>
        </p:nvSpPr>
        <p:spPr>
          <a:xfrm>
            <a:off x="1782445" y="2412365"/>
            <a:ext cx="5900420" cy="3279775"/>
          </a:xfrm>
          <a:prstGeom prst="rect">
            <a:avLst/>
          </a:prstGeom>
        </p:spPr>
        <p:txBody>
          <a:bodyPr vert="horz" lIns="91440" tIns="45720" rIns="91440" bIns="45720" rtlCol="0">
            <a:normAutofit/>
          </a:bodyPr>
          <a:lstStyle>
            <a:lvl1pPr>
              <a:defRPr sz="2400">
                <a:latin typeface="+mn-lt"/>
                <a:ea typeface="微软雅黑" panose="020B0503020204020204" charset="-122"/>
              </a:defRPr>
            </a:lvl1pPr>
          </a:lstStyle>
          <a:p>
            <a:pPr lvl="0"/>
            <a:r>
              <a:rPr lang="zh-CN" altLang="en-US" dirty="0"/>
              <a:t>单击此处添加文本</a:t>
            </a:r>
            <a:endParaRPr lang="zh-CN" altLang="en-US" dirty="0"/>
          </a:p>
        </p:txBody>
      </p:sp>
      <p:sp>
        <p:nvSpPr>
          <p:cNvPr id="5" name="标题 4"/>
          <p:cNvSpPr>
            <a:spLocks noGrp="1"/>
          </p:cNvSpPr>
          <p:nvPr>
            <p:ph type="title"/>
          </p:nvPr>
        </p:nvSpPr>
        <p:spPr>
          <a:xfrm>
            <a:off x="1809750" y="1777365"/>
            <a:ext cx="8237220" cy="539750"/>
          </a:xfrm>
        </p:spPr>
        <p:txBody>
          <a:bodyPr/>
          <a:lstStyle>
            <a:lvl1pPr>
              <a:defRPr sz="2800" b="1">
                <a:latin typeface="+mj-lt"/>
              </a:defRPr>
            </a:lvl1pPr>
          </a:lstStyle>
          <a:p>
            <a:r>
              <a:rPr lang="zh-CN" altLang="en-US" dirty="0"/>
              <a:t>单击此处添加标题</a:t>
            </a:r>
            <a:endParaRPr lang="zh-CN" altLang="en-US" dirty="0"/>
          </a:p>
        </p:txBody>
      </p:sp>
      <p:pic>
        <p:nvPicPr>
          <p:cNvPr id="24" name="图片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62790" y="135007"/>
            <a:ext cx="1854104" cy="540000"/>
          </a:xfrm>
          <a:prstGeom prst="rect">
            <a:avLst/>
          </a:prstGeom>
        </p:spPr>
      </p:pic>
    </p:spTree>
  </p:cSld>
  <p:clrMap bg1="lt1" tx1="dk1" bg2="lt2" tx2="dk2" accent1="accent1" accent2="accent2" accent3="accent3" accent4="accent4" accent5="accent5" accent6="accent6" hlink="hlink" folHlink="folHlink"/>
  <p:sldLayoutIdLst>
    <p:sldLayoutId id="214748365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任意多边形 1"/>
          <p:cNvSpPr/>
          <p:nvPr userDrawn="1"/>
        </p:nvSpPr>
        <p:spPr>
          <a:xfrm>
            <a:off x="60960" y="-15875"/>
            <a:ext cx="12129770" cy="5683250"/>
          </a:xfrm>
          <a:custGeom>
            <a:avLst/>
            <a:gdLst/>
            <a:ahLst/>
            <a:cxnLst/>
            <a:rect l="0" t="0" r="0" b="0"/>
            <a:pathLst>
              <a:path w="15833" h="7385">
                <a:moveTo>
                  <a:pt x="15832" y="0"/>
                </a:moveTo>
                <a:lnTo>
                  <a:pt x="0" y="0"/>
                </a:lnTo>
                <a:lnTo>
                  <a:pt x="5487" y="7384"/>
                </a:lnTo>
                <a:lnTo>
                  <a:pt x="15832" y="7384"/>
                </a:lnTo>
                <a:lnTo>
                  <a:pt x="15832" y="0"/>
                </a:lnTo>
              </a:path>
            </a:pathLst>
          </a:custGeom>
          <a:solidFill>
            <a:srgbClr val="089C8B"/>
          </a:solidFill>
          <a:ln w="9525">
            <a:noFill/>
          </a:ln>
        </p:spPr>
        <p:txBody>
          <a:bodyPr/>
          <a:lstStyle/>
          <a:p>
            <a:endParaRPr lang="zh-CN" altLang="en-US"/>
          </a:p>
        </p:txBody>
      </p:sp>
      <p:sp>
        <p:nvSpPr>
          <p:cNvPr id="3" name="任意多边形 2"/>
          <p:cNvSpPr/>
          <p:nvPr userDrawn="1"/>
        </p:nvSpPr>
        <p:spPr>
          <a:xfrm>
            <a:off x="8255" y="-15875"/>
            <a:ext cx="10767695" cy="5682615"/>
          </a:xfrm>
          <a:custGeom>
            <a:avLst/>
            <a:gdLst/>
            <a:ahLst/>
            <a:cxnLst/>
            <a:rect l="0" t="0" r="0" b="0"/>
            <a:pathLst>
              <a:path w="13998" h="7385">
                <a:moveTo>
                  <a:pt x="13540" y="6732"/>
                </a:moveTo>
                <a:lnTo>
                  <a:pt x="5088" y="6732"/>
                </a:lnTo>
                <a:lnTo>
                  <a:pt x="86" y="0"/>
                </a:lnTo>
                <a:lnTo>
                  <a:pt x="0" y="0"/>
                </a:lnTo>
                <a:lnTo>
                  <a:pt x="0" y="7384"/>
                </a:lnTo>
                <a:lnTo>
                  <a:pt x="3462" y="7384"/>
                </a:lnTo>
                <a:lnTo>
                  <a:pt x="5573" y="7384"/>
                </a:lnTo>
                <a:lnTo>
                  <a:pt x="13997" y="7384"/>
                </a:lnTo>
                <a:lnTo>
                  <a:pt x="13540" y="6732"/>
                </a:lnTo>
              </a:path>
            </a:pathLst>
          </a:custGeom>
          <a:solidFill>
            <a:srgbClr val="F4A032"/>
          </a:solidFill>
          <a:ln w="9525">
            <a:noFill/>
          </a:ln>
        </p:spPr>
        <p:txBody>
          <a:bodyPr/>
          <a:lstStyle/>
          <a:p>
            <a:endParaRPr lang="zh-CN" altLang="en-US"/>
          </a:p>
        </p:txBody>
      </p:sp>
      <p:pic>
        <p:nvPicPr>
          <p:cNvPr id="5" name="图片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62790" y="135007"/>
            <a:ext cx="1854104" cy="540000"/>
          </a:xfrm>
          <a:prstGeom prst="rect">
            <a:avLst/>
          </a:prstGeom>
        </p:spPr>
      </p:pic>
    </p:spTree>
  </p:cSld>
  <p:clrMap bg1="lt1" tx1="dk1" bg2="lt2" tx2="dk2" accent1="accent1" accent2="accent2" accent3="accent3" accent4="accent4" accent5="accent5" accent6="accent6" hlink="hlink" folHlink="folHlink"/>
  <p:sldLayoutIdLst>
    <p:sldLayoutId id="214748365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80331" y="2115845"/>
            <a:ext cx="7650480" cy="735965"/>
          </a:xfrm>
        </p:spPr>
        <p:txBody>
          <a:bodyPr/>
          <a:lstStyle/>
          <a:p>
            <a:pPr algn="ctr"/>
            <a:r>
              <a:rPr lang="zh-CN" altLang="en-US" dirty="0" smtClean="0">
                <a:sym typeface="+mn-ea"/>
              </a:rPr>
              <a:t>雅思口语精讲精练</a:t>
            </a:r>
            <a:r>
              <a:rPr lang="en-US" altLang="zh-CN" dirty="0" smtClean="0">
                <a:sym typeface="+mn-ea"/>
              </a:rPr>
              <a:t>2</a:t>
            </a:r>
            <a:br>
              <a:rPr lang="zh-CN" altLang="en-US" b="1" dirty="0"/>
            </a:br>
            <a:r>
              <a:rPr lang="zh-CN" altLang="en-US" dirty="0"/>
              <a:t> </a:t>
            </a:r>
            <a:endParaRPr lang="en-US" altLang="zh-CN" dirty="0"/>
          </a:p>
        </p:txBody>
      </p:sp>
      <p:sp>
        <p:nvSpPr>
          <p:cNvPr id="3" name="文本占位符 2"/>
          <p:cNvSpPr>
            <a:spLocks noGrp="1"/>
          </p:cNvSpPr>
          <p:nvPr>
            <p:ph type="body" idx="13"/>
          </p:nvPr>
        </p:nvSpPr>
        <p:spPr/>
        <p:txBody>
          <a:bodyPr/>
          <a:lstStyle/>
          <a:p>
            <a:r>
              <a:rPr lang="zh-CN" altLang="en-US" dirty="0"/>
              <a:t>主讲老师：徐琦 </a:t>
            </a:r>
            <a:endParaRPr lang="en-US" altLang="zh-CN" dirty="0"/>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31165" y="1124585"/>
            <a:ext cx="10904220" cy="4608195"/>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a:solidFill>
                  <a:schemeClr val="tx1">
                    <a:lumMod val="75000"/>
                    <a:lumOff val="25000"/>
                  </a:schemeClr>
                </a:solidFill>
                <a:latin typeface="+mj-ea"/>
                <a:ea typeface="+mj-ea"/>
                <a:cs typeface="微软雅黑" panose="020B0503020204020204" charset="-122"/>
              </a:rPr>
              <a:t>Part two: </a:t>
            </a:r>
            <a:r>
              <a:rPr kumimoji="1" lang="en-US" altLang="zh-CN" sz="2400" b="1" dirty="0" smtClean="0">
                <a:solidFill>
                  <a:schemeClr val="tx1">
                    <a:lumMod val="75000"/>
                    <a:lumOff val="25000"/>
                  </a:schemeClr>
                </a:solidFill>
                <a:latin typeface="+mj-ea"/>
                <a:ea typeface="+mj-ea"/>
                <a:cs typeface="微软雅黑" panose="020B0503020204020204" charset="-122"/>
              </a:rPr>
              <a:t> a time when you were friendly to someone you didn’t like </a:t>
            </a:r>
            <a:endParaRPr kumimoji="1" lang="en-US" altLang="zh-CN" sz="2400" b="1" dirty="0">
              <a:solidFill>
                <a:schemeClr val="tx1">
                  <a:lumMod val="75000"/>
                  <a:lumOff val="25000"/>
                </a:schemeClr>
              </a:solidFill>
              <a:latin typeface="+mj-ea"/>
              <a:ea typeface="+mj-ea"/>
              <a:cs typeface="微软雅黑" panose="020B0503020204020204" charset="-122"/>
            </a:endParaRPr>
          </a:p>
          <a:p>
            <a:pPr marL="0" indent="0">
              <a:buNone/>
            </a:pPr>
            <a:r>
              <a:rPr lang="en-US" sz="2400" dirty="0">
                <a:solidFill>
                  <a:schemeClr val="tx1"/>
                </a:solidFill>
                <a:latin typeface="+mj-ea"/>
                <a:ea typeface="+mj-ea"/>
              </a:rPr>
              <a:t>Sample</a:t>
            </a:r>
            <a:endParaRPr lang="en-US" sz="2400" dirty="0">
              <a:solidFill>
                <a:schemeClr val="tx1"/>
              </a:solidFill>
              <a:latin typeface="+mj-ea"/>
              <a:ea typeface="+mj-ea"/>
            </a:endParaRPr>
          </a:p>
          <a:p>
            <a:pPr marL="0" indent="0">
              <a:buNone/>
            </a:pPr>
            <a:r>
              <a:rPr lang="zh-CN" altLang="en-US" sz="2400" dirty="0">
                <a:solidFill>
                  <a:schemeClr val="tx1"/>
                </a:solidFill>
                <a:latin typeface="+mj-ea"/>
                <a:ea typeface="+mj-ea"/>
              </a:rPr>
              <a:t>描述感受</a:t>
            </a:r>
            <a:endParaRPr lang="en-US" sz="2400" dirty="0">
              <a:solidFill>
                <a:srgbClr val="11B3B8"/>
              </a:solidFill>
              <a:latin typeface="+mj-ea"/>
              <a:ea typeface="+mj-ea"/>
            </a:endParaRPr>
          </a:p>
          <a:p>
            <a:pPr marL="0" indent="0" algn="just">
              <a:lnSpc>
                <a:spcPct val="150000"/>
              </a:lnSpc>
              <a:buNone/>
            </a:pPr>
            <a:r>
              <a:rPr lang="en-US" altLang="zh-CN" sz="2135" dirty="0"/>
              <a:t>What I did was to give him some compliments about his talents in communicating with people, you know, he was pretty good at talking to people. I did the research and listed all potential candidate so all he needed to do was to call people on the list then narrow them down. To try to ensure the process of our project, I also baked some cookies for him whenever he could finish his task on time. I was not really willing to work with him but it was the only way to hand in our assignment on time. I guess I just really needed to be a bigger person and be amicable to him during that period.</a:t>
            </a:r>
            <a:endParaRPr lang="en-US" altLang="zh-CN" sz="2400" dirty="0"/>
          </a:p>
          <a:p>
            <a:pPr marL="0" marR="0" indent="0">
              <a:lnSpc>
                <a:spcPct val="150000"/>
              </a:lnSpc>
              <a:spcBef>
                <a:spcPts val="0"/>
              </a:spcBef>
              <a:spcAft>
                <a:spcPts val="0"/>
              </a:spcAft>
              <a:buNone/>
            </a:pPr>
            <a:br>
              <a:rPr lang="en-US" altLang="zh-CN" sz="2135" dirty="0"/>
            </a:br>
            <a:endParaRPr lang="en-US" sz="2135" kern="100" dirty="0">
              <a:effectLst/>
              <a:latin typeface="Calibri" panose="020F0502020204030204" charset="0"/>
              <a:ea typeface="SimSun"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735965" y="1672590"/>
            <a:ext cx="10515600" cy="3897630"/>
          </a:xfrm>
        </p:spPr>
        <p:txBody>
          <a:bodyPr/>
          <a:p>
            <a:pPr marL="0" indent="0">
              <a:buNone/>
            </a:pPr>
            <a:r>
              <a:rPr lang="en-US" b="1"/>
              <a:t>Describe something important you prepared for. </a:t>
            </a:r>
            <a:endParaRPr lang="en-US" b="1"/>
          </a:p>
          <a:p>
            <a:pPr marL="0" indent="0">
              <a:buNone/>
            </a:pPr>
            <a:r>
              <a:rPr lang="en-US" b="1"/>
              <a:t>You should say:</a:t>
            </a:r>
            <a:endParaRPr lang="en-US" b="1"/>
          </a:p>
          <a:p>
            <a:pPr marL="0" indent="0">
              <a:buNone/>
            </a:pPr>
            <a:r>
              <a:rPr lang="en-US" b="1"/>
              <a:t>What it was</a:t>
            </a:r>
            <a:endParaRPr lang="en-US" b="1"/>
          </a:p>
          <a:p>
            <a:pPr marL="0" indent="0">
              <a:buNone/>
            </a:pPr>
            <a:r>
              <a:rPr lang="en-US" b="1"/>
              <a:t>When you prepared for it</a:t>
            </a:r>
            <a:endParaRPr lang="en-US" b="1"/>
          </a:p>
          <a:p>
            <a:pPr marL="0" indent="0">
              <a:buNone/>
            </a:pPr>
            <a:r>
              <a:rPr lang="en-US" b="1"/>
              <a:t>What you did</a:t>
            </a:r>
            <a:endParaRPr lang="en-US" b="1"/>
          </a:p>
          <a:p>
            <a:pPr marL="0" indent="0">
              <a:buNone/>
            </a:pPr>
            <a:r>
              <a:rPr lang="en-US" b="1"/>
              <a:t>And explain why you prepared for it</a:t>
            </a:r>
            <a:endParaRPr lang="en-US" b="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735965" y="1672590"/>
            <a:ext cx="10515600" cy="3897630"/>
          </a:xfrm>
        </p:spPr>
        <p:txBody>
          <a:bodyPr/>
          <a:p>
            <a:pPr marL="0" indent="0">
              <a:buNone/>
            </a:pPr>
            <a:r>
              <a:rPr lang="en-US"/>
              <a:t>Describe something important you prepared for. </a:t>
            </a:r>
            <a:endParaRPr lang="en-US"/>
          </a:p>
          <a:p>
            <a:pPr marL="0" indent="0">
              <a:buNone/>
            </a:pPr>
            <a:r>
              <a:rPr lang="en-US"/>
              <a:t>What it was</a:t>
            </a:r>
            <a:endParaRPr lang="en-US"/>
          </a:p>
          <a:p>
            <a:pPr marL="0" indent="0">
              <a:buNone/>
            </a:pPr>
            <a:endParaRPr lang="en-US"/>
          </a:p>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735965" y="1672590"/>
            <a:ext cx="10515600" cy="3897630"/>
          </a:xfrm>
        </p:spPr>
        <p:txBody>
          <a:bodyPr/>
          <a:p>
            <a:pPr marL="0" indent="0">
              <a:buNone/>
            </a:pPr>
            <a:r>
              <a:rPr lang="en-US">
                <a:sym typeface="+mn-ea"/>
              </a:rPr>
              <a:t>Describe something important you prepared for</a:t>
            </a:r>
            <a:endParaRPr lang="en-US"/>
          </a:p>
          <a:p>
            <a:pPr marL="0" indent="0">
              <a:buNone/>
            </a:pPr>
            <a:r>
              <a:rPr lang="en-US"/>
              <a:t>how you did it</a:t>
            </a:r>
            <a:endParaRPr lang="en-US"/>
          </a:p>
          <a:p>
            <a:r>
              <a:rPr lang="zh-CN" altLang="en-US"/>
              <a:t>第一阶段</a:t>
            </a:r>
            <a:endParaRPr lang="zh-CN" altLang="en-US"/>
          </a:p>
          <a:p>
            <a:endParaRPr lang="zh-CN" altLang="en-US"/>
          </a:p>
          <a:p>
            <a:r>
              <a:rPr lang="zh-CN" altLang="en-US"/>
              <a:t>第二阶段</a:t>
            </a:r>
            <a:endParaRPr lang="zh-CN" altLang="en-US"/>
          </a:p>
          <a:p>
            <a:endParaRPr lang="zh-CN" altLang="en-US"/>
          </a:p>
          <a:p>
            <a:r>
              <a:rPr lang="zh-CN" altLang="en-US"/>
              <a:t>第三阶段</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0" indent="0">
              <a:buNone/>
            </a:pPr>
            <a:r>
              <a:rPr lang="en-US" altLang="zh-CN" b="1" dirty="0"/>
              <a:t>Describe an item on which you spent more than expected.</a:t>
            </a:r>
            <a:endParaRPr lang="en-US" altLang="zh-CN" dirty="0"/>
          </a:p>
          <a:p>
            <a:pPr marL="0" indent="0">
              <a:buNone/>
            </a:pPr>
            <a:r>
              <a:rPr lang="en-US" altLang="zh-CN" b="1" dirty="0"/>
              <a:t>You should say:</a:t>
            </a:r>
            <a:endParaRPr lang="en-US" altLang="zh-CN" b="1" dirty="0"/>
          </a:p>
          <a:p>
            <a:pPr marL="0" indent="0">
              <a:buNone/>
            </a:pPr>
            <a:r>
              <a:rPr lang="en-US" altLang="zh-CN" b="1" dirty="0"/>
              <a:t> What it is</a:t>
            </a:r>
            <a:endParaRPr lang="en-US" altLang="zh-CN" b="1" dirty="0"/>
          </a:p>
          <a:p>
            <a:pPr marL="0" indent="0">
              <a:buNone/>
            </a:pPr>
            <a:r>
              <a:rPr lang="en-US" altLang="zh-CN" b="1" dirty="0"/>
              <a:t> How much you spent on it</a:t>
            </a:r>
            <a:endParaRPr lang="en-US" altLang="zh-CN" b="1" dirty="0"/>
          </a:p>
          <a:p>
            <a:pPr marL="0" indent="0">
              <a:buNone/>
            </a:pPr>
            <a:r>
              <a:rPr lang="en-US" altLang="zh-CN" b="1" dirty="0"/>
              <a:t> Why you bought it</a:t>
            </a:r>
            <a:endParaRPr lang="en-US" altLang="zh-CN" b="1" dirty="0"/>
          </a:p>
          <a:p>
            <a:pPr marL="0" indent="0">
              <a:buNone/>
            </a:pPr>
            <a:r>
              <a:rPr lang="en-US" altLang="zh-CN" b="1" dirty="0"/>
              <a:t> And explain why you think you spent more than expected</a:t>
            </a:r>
            <a:endParaRPr lang="en-US" altLang="zh-CN" b="1" dirty="0"/>
          </a:p>
          <a:p>
            <a:pPr marL="0" indent="0">
              <a:lnSpc>
                <a:spcPct val="150000"/>
              </a:lnSpc>
              <a:buNone/>
            </a:pPr>
            <a:endParaRPr lang="en-US" altLang="zh-CN" b="1" dirty="0">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31371" y="1028733"/>
            <a:ext cx="11329259" cy="4608511"/>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a:solidFill>
                  <a:schemeClr val="tx1">
                    <a:lumMod val="75000"/>
                    <a:lumOff val="25000"/>
                  </a:schemeClr>
                </a:solidFill>
                <a:latin typeface="+mj-ea"/>
                <a:ea typeface="+mj-ea"/>
                <a:cs typeface="微软雅黑" panose="020B0503020204020204" charset="-122"/>
              </a:rPr>
              <a:t>Part two: </a:t>
            </a:r>
            <a:r>
              <a:rPr lang="en-US" sz="2400" b="1" kern="100" dirty="0" smtClean="0">
                <a:latin typeface="微软雅黑" panose="020B0503020204020204" charset="-122"/>
                <a:ea typeface="SimSun" panose="02010600030101010101" pitchFamily="2" charset="-122"/>
                <a:cs typeface="Times New Roman" panose="02020603050405020304" pitchFamily="18" charset="0"/>
              </a:rPr>
              <a:t> An item on which you spent more than expected </a:t>
            </a:r>
            <a:endParaRPr lang="en-US" sz="2400" b="1" kern="100" dirty="0">
              <a:latin typeface="微软雅黑" panose="020B0503020204020204" charset="-122"/>
              <a:ea typeface="SimSun" panose="02010600030101010101" pitchFamily="2" charset="-122"/>
              <a:cs typeface="Times New Roman" panose="02020603050405020304" pitchFamily="18" charset="0"/>
            </a:endParaRPr>
          </a:p>
          <a:p>
            <a:pPr marL="0" indent="0">
              <a:lnSpc>
                <a:spcPct val="80000"/>
              </a:lnSpc>
              <a:buNone/>
            </a:pPr>
            <a:r>
              <a:rPr lang="en-US" altLang="zh-CN" sz="2400" dirty="0" smtClean="0">
                <a:solidFill>
                  <a:schemeClr val="tx1"/>
                </a:solidFill>
                <a:latin typeface="+mj-ea"/>
                <a:ea typeface="+mj-ea"/>
              </a:rPr>
              <a:t>Object:</a:t>
            </a:r>
            <a:endParaRPr lang="en-US" altLang="zh-CN" sz="2400" dirty="0">
              <a:solidFill>
                <a:schemeClr val="tx1"/>
              </a:solidFill>
              <a:latin typeface="+mj-ea"/>
              <a:ea typeface="+mj-ea"/>
            </a:endParaRPr>
          </a:p>
          <a:p>
            <a:pPr marL="0" marR="0" algn="just">
              <a:spcBef>
                <a:spcPts val="0"/>
              </a:spcBef>
              <a:spcAft>
                <a:spcPts val="0"/>
              </a:spcAft>
            </a:pPr>
            <a:r>
              <a:rPr lang="zh-CN" altLang="en-US" sz="2400" dirty="0">
                <a:solidFill>
                  <a:schemeClr val="tx1"/>
                </a:solidFill>
                <a:latin typeface="+mj-ea"/>
                <a:ea typeface="+mj-ea"/>
              </a:rPr>
              <a:t>注意</a:t>
            </a:r>
            <a:r>
              <a:rPr lang="zh-CN" altLang="en-US" sz="2400" dirty="0" smtClean="0">
                <a:solidFill>
                  <a:schemeClr val="tx1"/>
                </a:solidFill>
                <a:latin typeface="+mj-ea"/>
                <a:ea typeface="+mj-ea"/>
              </a:rPr>
              <a:t>：</a:t>
            </a:r>
            <a:r>
              <a:rPr lang="en-US" altLang="zh-CN" sz="2400" dirty="0"/>
              <a:t> </a:t>
            </a:r>
            <a:endParaRPr lang="zh-CN" altLang="zh-CN" sz="2400" dirty="0"/>
          </a:p>
          <a:p>
            <a:pPr algn="l"/>
            <a:r>
              <a:rPr lang="en-US" altLang="zh-CN" sz="2400" dirty="0"/>
              <a:t>You should say:</a:t>
            </a:r>
            <a:endParaRPr lang="zh-CN" altLang="zh-CN" sz="2400" dirty="0"/>
          </a:p>
          <a:p>
            <a:pPr algn="l"/>
            <a:r>
              <a:rPr lang="en-US" altLang="zh-CN" sz="2400" dirty="0">
                <a:sym typeface="+mn-ea"/>
              </a:rPr>
              <a:t>What it is</a:t>
            </a:r>
            <a:endParaRPr lang="en-US" altLang="zh-CN" sz="2400" dirty="0"/>
          </a:p>
          <a:p>
            <a:pPr algn="l"/>
            <a:r>
              <a:rPr lang="en-US" altLang="zh-CN" sz="2400" dirty="0">
                <a:sym typeface="+mn-ea"/>
              </a:rPr>
              <a:t>How much you spent on it</a:t>
            </a:r>
            <a:endParaRPr lang="en-US" altLang="zh-CN" sz="2400" dirty="0"/>
          </a:p>
          <a:p>
            <a:pPr algn="l"/>
            <a:r>
              <a:rPr lang="en-US" altLang="zh-CN" sz="2400" dirty="0">
                <a:sym typeface="+mn-ea"/>
              </a:rPr>
              <a:t>Why you bought it</a:t>
            </a:r>
            <a:endParaRPr lang="en-US" altLang="zh-CN" sz="2400" dirty="0"/>
          </a:p>
          <a:p>
            <a:pPr algn="l"/>
            <a:r>
              <a:rPr lang="en-US" altLang="zh-CN" sz="2400" dirty="0">
                <a:sym typeface="+mn-ea"/>
              </a:rPr>
              <a:t>And explain why you think you spent more than expected</a:t>
            </a:r>
            <a:endParaRPr lang="zh-CN" altLang="zh-CN" sz="2400" dirty="0"/>
          </a:p>
          <a:p>
            <a:pPr marL="0" indent="0">
              <a:lnSpc>
                <a:spcPct val="150000"/>
              </a:lnSpc>
              <a:buNone/>
            </a:pPr>
            <a:endParaRPr lang="en-US" altLang="zh-CN" sz="2400" b="1" dirty="0">
              <a:solidFill>
                <a:srgbClr val="FF7515"/>
              </a:solidFill>
            </a:endParaRPr>
          </a:p>
          <a:p>
            <a:r>
              <a:rPr lang="zh-CN" altLang="en-US" sz="2400" dirty="0" smtClean="0">
                <a:solidFill>
                  <a:srgbClr val="FF0000"/>
                </a:solidFill>
              </a:rPr>
              <a:t>时态的变化：物品与事件结合</a:t>
            </a:r>
            <a:endParaRPr lang="en-US" altLang="zh-CN" sz="2400" dirty="0" smtClean="0">
              <a:solidFill>
                <a:srgbClr val="FF7515"/>
              </a:solidFill>
            </a:endParaRPr>
          </a:p>
          <a:p>
            <a:endParaRPr lang="zh-CN" altLang="zh-CN" sz="2400" dirty="0">
              <a:solidFill>
                <a:srgbClr val="FF7515"/>
              </a:solidFill>
            </a:endParaRPr>
          </a:p>
          <a:p>
            <a:pPr marL="0" indent="0">
              <a:lnSpc>
                <a:spcPct val="150000"/>
              </a:lnSpc>
              <a:buNone/>
            </a:pPr>
            <a:endParaRPr lang="zh-CN" altLang="zh-CN" sz="2400" b="1" dirty="0"/>
          </a:p>
          <a:p>
            <a:pPr marL="0" marR="0" algn="just">
              <a:spcBef>
                <a:spcPts val="0"/>
              </a:spcBef>
              <a:spcAft>
                <a:spcPts val="0"/>
              </a:spcAft>
            </a:pPr>
            <a:endParaRPr lang="en-US" sz="2400" kern="100" dirty="0">
              <a:latin typeface="微软雅黑" panose="020B0503020204020204" charset="-122"/>
              <a:ea typeface="SimSun"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31371" y="1028733"/>
            <a:ext cx="11329259" cy="4608511"/>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a:solidFill>
                  <a:schemeClr val="tx1">
                    <a:lumMod val="75000"/>
                    <a:lumOff val="25000"/>
                  </a:schemeClr>
                </a:solidFill>
                <a:latin typeface="+mj-ea"/>
                <a:ea typeface="+mj-ea"/>
                <a:cs typeface="微软雅黑" panose="020B0503020204020204" charset="-122"/>
              </a:rPr>
              <a:t>Part two: </a:t>
            </a:r>
            <a:r>
              <a:rPr kumimoji="1" lang="en-US" altLang="zh-CN" sz="2400" b="1" dirty="0" smtClean="0">
                <a:solidFill>
                  <a:schemeClr val="tx1">
                    <a:lumMod val="75000"/>
                    <a:lumOff val="25000"/>
                  </a:schemeClr>
                </a:solidFill>
                <a:latin typeface="+mj-ea"/>
                <a:ea typeface="+mj-ea"/>
                <a:cs typeface="微软雅黑" panose="020B0503020204020204" charset="-122"/>
              </a:rPr>
              <a:t> An item on which you spent more than expected </a:t>
            </a:r>
            <a:endParaRPr kumimoji="1" lang="en-US" altLang="zh-CN" sz="2400" b="1" dirty="0">
              <a:solidFill>
                <a:schemeClr val="tx1">
                  <a:lumMod val="75000"/>
                  <a:lumOff val="25000"/>
                </a:schemeClr>
              </a:solidFill>
              <a:latin typeface="+mj-ea"/>
              <a:ea typeface="+mj-ea"/>
              <a:cs typeface="微软雅黑" panose="020B0503020204020204" charset="-122"/>
            </a:endParaRPr>
          </a:p>
          <a:p>
            <a:pPr>
              <a:lnSpc>
                <a:spcPct val="150000"/>
              </a:lnSpc>
              <a:buFontTx/>
              <a:buNone/>
            </a:pPr>
            <a:r>
              <a:rPr lang="en-US" altLang="zh-CN" sz="2400" dirty="0">
                <a:solidFill>
                  <a:schemeClr val="tx1"/>
                </a:solidFill>
                <a:latin typeface="+mj-ea"/>
                <a:ea typeface="+mj-ea"/>
              </a:rPr>
              <a:t>Brainstorm topic-related words and expressions</a:t>
            </a:r>
            <a:r>
              <a:rPr lang="en-US" altLang="zh-CN" sz="2400" dirty="0" smtClean="0">
                <a:solidFill>
                  <a:schemeClr val="tx1"/>
                </a:solidFill>
                <a:latin typeface="+mj-ea"/>
                <a:ea typeface="+mj-ea"/>
              </a:rPr>
              <a:t>:</a:t>
            </a:r>
            <a:endParaRPr lang="en-US" altLang="zh-CN" sz="2400" dirty="0" smtClean="0">
              <a:solidFill>
                <a:schemeClr val="tx1"/>
              </a:solidFill>
              <a:latin typeface="+mj-ea"/>
              <a:ea typeface="+mj-ea"/>
            </a:endParaRPr>
          </a:p>
          <a:p>
            <a:pPr>
              <a:lnSpc>
                <a:spcPct val="150000"/>
              </a:lnSpc>
              <a:buFontTx/>
              <a:buNone/>
            </a:pPr>
            <a:r>
              <a:rPr lang="zh-CN" altLang="en-US" sz="2400" dirty="0" smtClean="0">
                <a:solidFill>
                  <a:schemeClr val="tx1"/>
                </a:solidFill>
                <a:latin typeface="+mj-ea"/>
                <a:ea typeface="+mj-ea"/>
              </a:rPr>
              <a:t>题材的选择</a:t>
            </a:r>
            <a:endParaRPr lang="en-US" altLang="zh-CN" sz="2400" dirty="0" smtClean="0">
              <a:solidFill>
                <a:srgbClr val="FF7515"/>
              </a:solidFill>
              <a:latin typeface="+mj-ea"/>
              <a:ea typeface="+mj-ea"/>
            </a:endParaRPr>
          </a:p>
          <a:p>
            <a:r>
              <a:rPr lang="en-US" altLang="zh-CN" sz="2135" dirty="0" smtClean="0"/>
              <a:t>电子产品</a:t>
            </a:r>
            <a:endParaRPr lang="en-US" altLang="zh-CN" sz="2135" dirty="0" smtClean="0"/>
          </a:p>
          <a:p>
            <a:r>
              <a:rPr lang="en-US" altLang="zh-CN" sz="2135" dirty="0" smtClean="0"/>
              <a:t>A camera:</a:t>
            </a:r>
            <a:endParaRPr lang="en-US" altLang="zh-CN" sz="2135" dirty="0" smtClean="0"/>
          </a:p>
          <a:p>
            <a:r>
              <a:rPr lang="en-US" altLang="zh-CN" sz="2135" dirty="0" smtClean="0"/>
              <a:t>Lens</a:t>
            </a:r>
            <a:endParaRPr lang="en-US" altLang="zh-CN" sz="2135" dirty="0" smtClean="0"/>
          </a:p>
          <a:p>
            <a:r>
              <a:rPr lang="en-US" altLang="zh-CN" sz="2135" dirty="0" smtClean="0"/>
              <a:t>Remote controller</a:t>
            </a:r>
            <a:endParaRPr lang="en-US" altLang="zh-CN" sz="2135" dirty="0" smtClean="0"/>
          </a:p>
          <a:p>
            <a:r>
              <a:rPr lang="en-US" altLang="zh-CN" sz="2135" dirty="0" smtClean="0"/>
              <a:t>Battery </a:t>
            </a:r>
            <a:endParaRPr lang="en-US" altLang="zh-CN" sz="2135" dirty="0" smtClean="0"/>
          </a:p>
          <a:p>
            <a:r>
              <a:rPr lang="en-US" altLang="zh-CN" sz="2135" dirty="0" smtClean="0"/>
              <a:t>Memory cards</a:t>
            </a:r>
            <a:endParaRPr lang="en-US" altLang="zh-CN" sz="2665" dirty="0" smtClean="0"/>
          </a:p>
          <a:p>
            <a:endParaRPr lang="en-US" altLang="zh-CN" sz="2665" dirty="0" smtClean="0"/>
          </a:p>
          <a:p>
            <a:endParaRPr lang="en-US" altLang="zh-CN" sz="2665"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31371" y="1028733"/>
            <a:ext cx="11329259" cy="4608511"/>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a:solidFill>
                  <a:schemeClr val="tx1">
                    <a:lumMod val="75000"/>
                    <a:lumOff val="25000"/>
                  </a:schemeClr>
                </a:solidFill>
                <a:latin typeface="+mj-ea"/>
                <a:ea typeface="+mj-ea"/>
                <a:cs typeface="微软雅黑" panose="020B0503020204020204" charset="-122"/>
              </a:rPr>
              <a:t>Part two: </a:t>
            </a:r>
            <a:r>
              <a:rPr kumimoji="1" lang="en-US" altLang="zh-CN" sz="2400" b="1" dirty="0" smtClean="0">
                <a:solidFill>
                  <a:schemeClr val="tx1">
                    <a:lumMod val="75000"/>
                    <a:lumOff val="25000"/>
                  </a:schemeClr>
                </a:solidFill>
                <a:latin typeface="+mj-ea"/>
                <a:ea typeface="+mj-ea"/>
                <a:cs typeface="微软雅黑" panose="020B0503020204020204" charset="-122"/>
              </a:rPr>
              <a:t> An item on which you spent more than expected </a:t>
            </a:r>
            <a:endParaRPr kumimoji="1" lang="en-US" altLang="zh-CN" sz="2400" b="1" dirty="0">
              <a:solidFill>
                <a:schemeClr val="tx1">
                  <a:lumMod val="75000"/>
                  <a:lumOff val="25000"/>
                </a:schemeClr>
              </a:solidFill>
              <a:latin typeface="+mj-ea"/>
              <a:ea typeface="+mj-ea"/>
              <a:cs typeface="微软雅黑" panose="020B0503020204020204" charset="-122"/>
            </a:endParaRPr>
          </a:p>
          <a:p>
            <a:pPr>
              <a:lnSpc>
                <a:spcPct val="150000"/>
              </a:lnSpc>
              <a:buFontTx/>
              <a:buNone/>
            </a:pPr>
            <a:r>
              <a:rPr lang="en-US" altLang="zh-CN" sz="2400" dirty="0">
                <a:solidFill>
                  <a:schemeClr val="tx1"/>
                </a:solidFill>
                <a:latin typeface="+mj-ea"/>
                <a:ea typeface="+mj-ea"/>
              </a:rPr>
              <a:t>Brainstorm topic-related words and expressions</a:t>
            </a:r>
            <a:r>
              <a:rPr lang="en-US" altLang="zh-CN" sz="2400" dirty="0" smtClean="0">
                <a:solidFill>
                  <a:schemeClr val="tx1"/>
                </a:solidFill>
                <a:latin typeface="+mj-ea"/>
                <a:ea typeface="+mj-ea"/>
              </a:rPr>
              <a:t>:</a:t>
            </a:r>
            <a:endParaRPr lang="zh-CN" altLang="en-US" sz="2135" dirty="0" smtClean="0">
              <a:solidFill>
                <a:schemeClr val="tx1"/>
              </a:solidFill>
              <a:latin typeface="+mj-ea"/>
              <a:ea typeface="+mj-ea"/>
              <a:sym typeface="+mn-ea"/>
            </a:endParaRPr>
          </a:p>
          <a:p>
            <a:pPr marL="0" indent="0">
              <a:buNone/>
            </a:pPr>
            <a:r>
              <a:rPr lang="zh-CN" altLang="en-US" sz="2400" dirty="0" smtClean="0">
                <a:solidFill>
                  <a:schemeClr val="tx1"/>
                </a:solidFill>
                <a:latin typeface="+mj-ea"/>
                <a:ea typeface="+mj-ea"/>
                <a:sym typeface="+mn-ea"/>
              </a:rPr>
              <a:t>题材的选择</a:t>
            </a:r>
            <a:endParaRPr lang="zh-CN" altLang="en-US" sz="2400" dirty="0" smtClean="0">
              <a:solidFill>
                <a:srgbClr val="FF7515"/>
              </a:solidFill>
              <a:latin typeface="+mj-ea"/>
              <a:ea typeface="+mj-ea"/>
              <a:sym typeface="+mn-ea"/>
            </a:endParaRPr>
          </a:p>
          <a:p>
            <a:r>
              <a:rPr lang="en-US" altLang="zh-CN" sz="2135" dirty="0" smtClean="0"/>
              <a:t>饰品</a:t>
            </a:r>
            <a:endParaRPr lang="en-US" altLang="zh-CN" sz="2135" dirty="0" smtClean="0"/>
          </a:p>
          <a:p>
            <a:r>
              <a:rPr lang="en-US" altLang="zh-CN" sz="2135" dirty="0" smtClean="0"/>
              <a:t>Bracelet</a:t>
            </a:r>
            <a:endParaRPr lang="en-US" altLang="zh-CN" sz="2135" dirty="0" smtClean="0"/>
          </a:p>
          <a:p>
            <a:r>
              <a:rPr lang="en-US" altLang="zh-CN" sz="2135" dirty="0" smtClean="0"/>
              <a:t> Crystal stone</a:t>
            </a:r>
            <a:endParaRPr lang="en-US" altLang="zh-CN" sz="2135" dirty="0" smtClean="0"/>
          </a:p>
          <a:p>
            <a:r>
              <a:rPr lang="en-US" altLang="zh-CN" sz="2135" dirty="0" smtClean="0"/>
              <a:t>be over my budget</a:t>
            </a:r>
            <a:endParaRPr lang="en-US" altLang="zh-CN" sz="2135" dirty="0" smtClean="0"/>
          </a:p>
          <a:p>
            <a:r>
              <a:rPr lang="en-US" altLang="zh-CN" sz="2135" dirty="0" smtClean="0"/>
              <a:t>bring good luck</a:t>
            </a:r>
            <a:endParaRPr lang="en-US" altLang="zh-CN" sz="2135" dirty="0" smtClean="0"/>
          </a:p>
          <a:p>
            <a:r>
              <a:rPr lang="en-US" altLang="zh-CN" sz="2135" dirty="0" smtClean="0"/>
              <a:t>unique</a:t>
            </a:r>
            <a:endParaRPr lang="en-US" altLang="zh-CN" sz="2665" dirty="0" smtClean="0"/>
          </a:p>
          <a:p>
            <a:endParaRPr lang="en-US" altLang="zh-CN" sz="2665" dirty="0" smtClean="0"/>
          </a:p>
          <a:p>
            <a:endParaRPr lang="en-US" altLang="zh-CN" sz="2665" dirty="0" smtClean="0"/>
          </a:p>
          <a:p>
            <a:endParaRPr lang="en-US" altLang="zh-CN" sz="2665"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31371" y="1028733"/>
            <a:ext cx="11329259" cy="4608511"/>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a:solidFill>
                  <a:schemeClr val="tx1">
                    <a:lumMod val="75000"/>
                    <a:lumOff val="25000"/>
                  </a:schemeClr>
                </a:solidFill>
                <a:latin typeface="+mj-ea"/>
                <a:ea typeface="+mj-ea"/>
                <a:cs typeface="微软雅黑" panose="020B0503020204020204" charset="-122"/>
              </a:rPr>
              <a:t>Part two: </a:t>
            </a:r>
            <a:r>
              <a:rPr kumimoji="1" lang="en-US" altLang="zh-CN" sz="2400" b="1" dirty="0" smtClean="0">
                <a:solidFill>
                  <a:schemeClr val="tx1">
                    <a:lumMod val="75000"/>
                    <a:lumOff val="25000"/>
                  </a:schemeClr>
                </a:solidFill>
                <a:latin typeface="+mj-ea"/>
                <a:ea typeface="+mj-ea"/>
                <a:cs typeface="微软雅黑" panose="020B0503020204020204" charset="-122"/>
              </a:rPr>
              <a:t> An item on which you spent more than expected </a:t>
            </a:r>
            <a:endParaRPr kumimoji="1" lang="en-US" altLang="zh-CN" sz="2400" b="1" dirty="0">
              <a:solidFill>
                <a:schemeClr val="tx1">
                  <a:lumMod val="75000"/>
                  <a:lumOff val="25000"/>
                </a:schemeClr>
              </a:solidFill>
              <a:latin typeface="+mj-ea"/>
              <a:ea typeface="+mj-ea"/>
              <a:cs typeface="微软雅黑" panose="020B0503020204020204" charset="-122"/>
            </a:endParaRPr>
          </a:p>
          <a:p>
            <a:pPr>
              <a:lnSpc>
                <a:spcPct val="150000"/>
              </a:lnSpc>
              <a:buFontTx/>
              <a:buNone/>
            </a:pPr>
            <a:r>
              <a:rPr lang="en-US" altLang="zh-CN" sz="2400" dirty="0">
                <a:solidFill>
                  <a:schemeClr val="tx1"/>
                </a:solidFill>
                <a:latin typeface="+mj-ea"/>
                <a:ea typeface="+mj-ea"/>
              </a:rPr>
              <a:t>Brainstorm topic-related words and expressions</a:t>
            </a:r>
            <a:r>
              <a:rPr lang="en-US" altLang="zh-CN" sz="2400" dirty="0" smtClean="0">
                <a:solidFill>
                  <a:schemeClr val="tx1"/>
                </a:solidFill>
                <a:latin typeface="+mj-ea"/>
                <a:ea typeface="+mj-ea"/>
              </a:rPr>
              <a:t>:</a:t>
            </a:r>
            <a:endParaRPr lang="en-US" altLang="zh-CN" sz="2400" dirty="0" smtClean="0">
              <a:solidFill>
                <a:schemeClr val="tx1"/>
              </a:solidFill>
              <a:latin typeface="+mj-ea"/>
              <a:ea typeface="+mj-ea"/>
            </a:endParaRPr>
          </a:p>
          <a:p>
            <a:pPr marL="0" indent="0" algn="l">
              <a:lnSpc>
                <a:spcPct val="100000"/>
              </a:lnSpc>
              <a:buNone/>
            </a:pPr>
            <a:r>
              <a:rPr lang="zh-CN" altLang="en-US" sz="2400" dirty="0" smtClean="0">
                <a:solidFill>
                  <a:schemeClr val="tx1"/>
                </a:solidFill>
                <a:latin typeface="+mj-ea"/>
                <a:ea typeface="+mj-ea"/>
                <a:sym typeface="+mn-ea"/>
              </a:rPr>
              <a:t>题材的选择</a:t>
            </a:r>
            <a:endParaRPr lang="en-US" altLang="zh-CN" sz="2400" dirty="0" smtClean="0">
              <a:solidFill>
                <a:schemeClr val="tx1"/>
              </a:solidFill>
            </a:endParaRPr>
          </a:p>
          <a:p>
            <a:pPr algn="l">
              <a:lnSpc>
                <a:spcPct val="100000"/>
              </a:lnSpc>
            </a:pPr>
            <a:r>
              <a:rPr lang="en-US" altLang="zh-CN" sz="2135" dirty="0" smtClean="0">
                <a:solidFill>
                  <a:schemeClr val="tx1"/>
                </a:solidFill>
              </a:rPr>
              <a:t>衣服</a:t>
            </a:r>
            <a:endParaRPr lang="en-US" altLang="zh-CN" sz="2135" dirty="0" smtClean="0">
              <a:solidFill>
                <a:schemeClr val="tx1"/>
              </a:solidFill>
            </a:endParaRPr>
          </a:p>
          <a:p>
            <a:pPr algn="l">
              <a:lnSpc>
                <a:spcPct val="100000"/>
              </a:lnSpc>
            </a:pPr>
            <a:r>
              <a:rPr lang="en-US" altLang="zh-CN" sz="2135" dirty="0" smtClean="0">
                <a:solidFill>
                  <a:schemeClr val="tx1"/>
                </a:solidFill>
              </a:rPr>
              <a:t>Pants/ sweatshirt</a:t>
            </a:r>
            <a:endParaRPr lang="en-US" altLang="zh-CN" sz="2135" dirty="0" smtClean="0">
              <a:solidFill>
                <a:schemeClr val="tx1"/>
              </a:solidFill>
            </a:endParaRPr>
          </a:p>
          <a:p>
            <a:pPr algn="l">
              <a:lnSpc>
                <a:spcPct val="100000"/>
              </a:lnSpc>
            </a:pPr>
            <a:r>
              <a:rPr lang="en-US" altLang="zh-CN" sz="2135" dirty="0" smtClean="0">
                <a:solidFill>
                  <a:schemeClr val="tx1"/>
                </a:solidFill>
              </a:rPr>
              <a:t>Small logo</a:t>
            </a:r>
            <a:endParaRPr lang="en-US" altLang="zh-CN" sz="2135" dirty="0" smtClean="0">
              <a:solidFill>
                <a:schemeClr val="tx1"/>
              </a:solidFill>
            </a:endParaRPr>
          </a:p>
          <a:p>
            <a:pPr algn="l">
              <a:lnSpc>
                <a:spcPct val="100000"/>
              </a:lnSpc>
            </a:pPr>
            <a:r>
              <a:rPr lang="en-US" altLang="zh-CN" sz="2135" dirty="0" smtClean="0">
                <a:solidFill>
                  <a:schemeClr val="tx1"/>
                </a:solidFill>
              </a:rPr>
              <a:t>Similar design</a:t>
            </a:r>
            <a:endParaRPr lang="en-US" altLang="zh-CN" sz="2135" dirty="0" smtClean="0">
              <a:solidFill>
                <a:schemeClr val="tx1"/>
              </a:solidFill>
            </a:endParaRPr>
          </a:p>
          <a:p>
            <a:pPr algn="l">
              <a:lnSpc>
                <a:spcPct val="100000"/>
              </a:lnSpc>
            </a:pPr>
            <a:r>
              <a:rPr lang="en-US" altLang="zh-CN" sz="2135" dirty="0" smtClean="0">
                <a:solidFill>
                  <a:schemeClr val="tx1"/>
                </a:solidFill>
              </a:rPr>
              <a:t>Speical materials </a:t>
            </a:r>
            <a:endParaRPr lang="en-US" altLang="zh-CN" sz="2135" dirty="0" smtClean="0">
              <a:solidFill>
                <a:schemeClr val="tx1"/>
              </a:solidFill>
            </a:endParaRPr>
          </a:p>
          <a:p>
            <a:pPr algn="l">
              <a:lnSpc>
                <a:spcPct val="100000"/>
              </a:lnSpc>
            </a:pPr>
            <a:r>
              <a:rPr lang="en-US" altLang="zh-CN" sz="2135" dirty="0" smtClean="0">
                <a:solidFill>
                  <a:schemeClr val="tx1"/>
                </a:solidFill>
              </a:rPr>
              <a:t>hand-made</a:t>
            </a:r>
            <a:endParaRPr lang="en-US" altLang="zh-CN" sz="2135" dirty="0" smtClean="0">
              <a:solidFill>
                <a:schemeClr val="tx1"/>
              </a:solidFill>
            </a:endParaRPr>
          </a:p>
          <a:p>
            <a:pPr algn="l">
              <a:lnSpc>
                <a:spcPct val="100000"/>
              </a:lnSpc>
            </a:pPr>
            <a:endParaRPr lang="zh-CN" altLang="en-US" sz="2400" dirty="0" smtClean="0">
              <a:solidFill>
                <a:srgbClr val="FF7515"/>
              </a:solidFill>
              <a:latin typeface="+mj-ea"/>
              <a:ea typeface="+mj-ea"/>
            </a:endParaRPr>
          </a:p>
          <a:p>
            <a:endParaRPr lang="en-US" altLang="zh-CN" sz="2665"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31165" y="1028700"/>
            <a:ext cx="10955655" cy="4608195"/>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a:solidFill>
                  <a:schemeClr val="tx1">
                    <a:lumMod val="75000"/>
                    <a:lumOff val="25000"/>
                  </a:schemeClr>
                </a:solidFill>
                <a:latin typeface="+mj-ea"/>
                <a:ea typeface="+mj-ea"/>
                <a:cs typeface="微软雅黑" panose="020B0503020204020204" charset="-122"/>
              </a:rPr>
              <a:t>Part two: </a:t>
            </a:r>
            <a:r>
              <a:rPr kumimoji="1" lang="en-US" altLang="zh-CN" sz="2400" b="1" dirty="0" smtClean="0">
                <a:solidFill>
                  <a:schemeClr val="tx1">
                    <a:lumMod val="75000"/>
                    <a:lumOff val="25000"/>
                  </a:schemeClr>
                </a:solidFill>
                <a:latin typeface="+mj-ea"/>
                <a:ea typeface="+mj-ea"/>
                <a:cs typeface="微软雅黑" panose="020B0503020204020204" charset="-122"/>
              </a:rPr>
              <a:t> An item on which you spent more than expected </a:t>
            </a:r>
            <a:endParaRPr kumimoji="1" lang="en-US" altLang="zh-CN" sz="2400" b="1" dirty="0" smtClean="0">
              <a:solidFill>
                <a:schemeClr val="tx1">
                  <a:lumMod val="75000"/>
                  <a:lumOff val="25000"/>
                </a:schemeClr>
              </a:solidFill>
              <a:latin typeface="+mj-ea"/>
              <a:ea typeface="+mj-ea"/>
              <a:cs typeface="微软雅黑" panose="020B0503020204020204" charset="-122"/>
            </a:endParaRPr>
          </a:p>
          <a:p>
            <a:pPr marL="0" indent="0">
              <a:lnSpc>
                <a:spcPct val="80000"/>
              </a:lnSpc>
              <a:buNone/>
            </a:pPr>
            <a:endParaRPr kumimoji="1" lang="en-US" altLang="zh-CN" sz="2400" b="1" dirty="0" smtClean="0">
              <a:solidFill>
                <a:schemeClr val="tx1">
                  <a:lumMod val="75000"/>
                  <a:lumOff val="25000"/>
                </a:schemeClr>
              </a:solidFill>
              <a:latin typeface="+mj-ea"/>
              <a:ea typeface="+mj-ea"/>
              <a:cs typeface="微软雅黑" panose="020B0503020204020204" charset="-122"/>
            </a:endParaRPr>
          </a:p>
          <a:p>
            <a:pPr marL="0" indent="0">
              <a:lnSpc>
                <a:spcPct val="80000"/>
              </a:lnSpc>
              <a:buNone/>
            </a:pPr>
            <a:r>
              <a:rPr lang="en-US" sz="2400" dirty="0">
                <a:solidFill>
                  <a:schemeClr val="tx1"/>
                </a:solidFill>
                <a:latin typeface="+mj-ea"/>
                <a:ea typeface="+mj-ea"/>
              </a:rPr>
              <a:t>Sample</a:t>
            </a:r>
            <a:endParaRPr lang="en-US" sz="2400" dirty="0">
              <a:solidFill>
                <a:srgbClr val="11B3B8"/>
              </a:solidFill>
              <a:latin typeface="+mj-ea"/>
              <a:ea typeface="+mj-ea"/>
            </a:endParaRPr>
          </a:p>
          <a:p>
            <a:pPr marL="0" indent="0" algn="just">
              <a:lnSpc>
                <a:spcPct val="150000"/>
              </a:lnSpc>
              <a:buNone/>
            </a:pPr>
            <a:r>
              <a:rPr lang="en-US" altLang="zh-CN" sz="2400" dirty="0"/>
              <a:t>The thing I want to talk about is actually a hoodie I bought. Last week, I was doing some shopping in the city centre and found this vintage store selling second-handed or discontinued edition of clothes and bags. At that time, I thought getting a hoodie would be a good idea as the weather started to get cold and I definitely need some jumpers, sweatshirts or hoodies to wrap myself up a bit. </a:t>
            </a:r>
            <a:endParaRPr lang="en-US" altLang="zh-CN"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51570" y="2216718"/>
            <a:ext cx="8611985" cy="2061210"/>
          </a:xfrm>
          <a:prstGeom prst="rect">
            <a:avLst/>
          </a:prstGeom>
          <a:noFill/>
        </p:spPr>
        <p:txBody>
          <a:bodyPr wrap="square" rtlCol="0">
            <a:spAutoFit/>
          </a:bodyPr>
          <a:lstStyle>
            <a:defPPr>
              <a:defRPr lang="zh-CN"/>
            </a:defPPr>
            <a:lvl1pPr>
              <a:defRPr kumimoji="1" sz="2400" b="1"/>
            </a:lvl1pPr>
          </a:lstStyle>
          <a:p>
            <a:r>
              <a:rPr lang="zh-CN" altLang="en-US" sz="3200" dirty="0">
                <a:effectLst>
                  <a:glow rad="228600">
                    <a:schemeClr val="accent4">
                      <a:satMod val="175000"/>
                      <a:alpha val="40000"/>
                    </a:schemeClr>
                  </a:glow>
                </a:effectLst>
              </a:rPr>
              <a:t>本节课知识点：</a:t>
            </a:r>
            <a:endParaRPr lang="zh-CN" altLang="en-US" sz="3200" dirty="0">
              <a:effectLst>
                <a:glow rad="228600">
                  <a:schemeClr val="accent4">
                    <a:satMod val="175000"/>
                    <a:alpha val="40000"/>
                  </a:schemeClr>
                </a:glow>
              </a:effectLst>
            </a:endParaRPr>
          </a:p>
          <a:p>
            <a:endParaRPr lang="en-US" altLang="zh-CN" dirty="0"/>
          </a:p>
          <a:p>
            <a:r>
              <a:rPr lang="en-US" altLang="zh-CN" dirty="0"/>
              <a:t>part</a:t>
            </a:r>
            <a:r>
              <a:rPr lang="zh-CN" altLang="en-US" dirty="0"/>
              <a:t> </a:t>
            </a:r>
            <a:r>
              <a:rPr lang="en-US" altLang="zh-CN" dirty="0"/>
              <a:t>two: </a:t>
            </a:r>
            <a:r>
              <a:rPr lang="zh-CN" altLang="en-US" dirty="0" smtClean="0"/>
              <a:t>事件</a:t>
            </a:r>
            <a:r>
              <a:rPr lang="en-US" altLang="zh-CN" dirty="0" smtClean="0"/>
              <a:t>/</a:t>
            </a:r>
            <a:r>
              <a:rPr lang="zh-CN" altLang="en-US" dirty="0" smtClean="0"/>
              <a:t> 物品</a:t>
            </a:r>
            <a:endParaRPr lang="zh-CN" altLang="en-US" dirty="0" smtClean="0"/>
          </a:p>
          <a:p>
            <a:endParaRPr lang="en-US" altLang="zh-CN" dirty="0"/>
          </a:p>
          <a:p>
            <a:r>
              <a:rPr lang="en-US" altLang="zh-CN" dirty="0"/>
              <a:t>part</a:t>
            </a:r>
            <a:r>
              <a:rPr lang="zh-CN" altLang="en-US" dirty="0"/>
              <a:t> </a:t>
            </a:r>
            <a:r>
              <a:rPr lang="en-US" altLang="zh-CN" dirty="0" smtClean="0"/>
              <a:t>three</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31165" y="1028700"/>
            <a:ext cx="10789920" cy="4608195"/>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a:solidFill>
                  <a:schemeClr val="tx1">
                    <a:lumMod val="75000"/>
                    <a:lumOff val="25000"/>
                  </a:schemeClr>
                </a:solidFill>
                <a:latin typeface="+mj-ea"/>
                <a:ea typeface="+mj-ea"/>
                <a:cs typeface="微软雅黑" panose="020B0503020204020204" charset="-122"/>
              </a:rPr>
              <a:t>Part two: </a:t>
            </a:r>
            <a:r>
              <a:rPr kumimoji="1" lang="en-US" altLang="zh-CN" sz="2400" b="1" dirty="0" smtClean="0">
                <a:solidFill>
                  <a:schemeClr val="tx1">
                    <a:lumMod val="75000"/>
                    <a:lumOff val="25000"/>
                  </a:schemeClr>
                </a:solidFill>
                <a:latin typeface="+mj-ea"/>
                <a:ea typeface="+mj-ea"/>
                <a:cs typeface="微软雅黑" panose="020B0503020204020204" charset="-122"/>
              </a:rPr>
              <a:t> An item on which you spent more than expected </a:t>
            </a:r>
            <a:endParaRPr kumimoji="1" lang="en-US" altLang="zh-CN" sz="2400" b="1" dirty="0">
              <a:solidFill>
                <a:schemeClr val="tx1">
                  <a:lumMod val="75000"/>
                  <a:lumOff val="25000"/>
                </a:schemeClr>
              </a:solidFill>
              <a:latin typeface="+mj-ea"/>
              <a:ea typeface="+mj-ea"/>
              <a:cs typeface="微软雅黑" panose="020B0503020204020204" charset="-122"/>
            </a:endParaRPr>
          </a:p>
          <a:p>
            <a:pPr marL="0" indent="0">
              <a:buNone/>
            </a:pPr>
            <a:endParaRPr lang="en-US" sz="2400" dirty="0">
              <a:solidFill>
                <a:schemeClr val="tx1"/>
              </a:solidFill>
              <a:latin typeface="+mj-ea"/>
              <a:ea typeface="+mj-ea"/>
            </a:endParaRPr>
          </a:p>
          <a:p>
            <a:pPr marL="0" indent="0">
              <a:buNone/>
            </a:pPr>
            <a:r>
              <a:rPr lang="en-US" sz="2400" dirty="0">
                <a:solidFill>
                  <a:schemeClr val="tx1"/>
                </a:solidFill>
                <a:latin typeface="+mj-ea"/>
                <a:ea typeface="+mj-ea"/>
              </a:rPr>
              <a:t>Sample</a:t>
            </a:r>
            <a:endParaRPr lang="en-US" sz="2400" dirty="0">
              <a:solidFill>
                <a:srgbClr val="11B3B8"/>
              </a:solidFill>
              <a:latin typeface="+mj-ea"/>
              <a:ea typeface="+mj-ea"/>
            </a:endParaRPr>
          </a:p>
          <a:p>
            <a:pPr marL="0" indent="0" algn="just">
              <a:lnSpc>
                <a:spcPct val="150000"/>
              </a:lnSpc>
              <a:buNone/>
            </a:pPr>
            <a:r>
              <a:rPr lang="en-US" altLang="zh-CN" sz="2400" dirty="0"/>
              <a:t>So what I chose was a blue hoodie with a kanga pocket and dropped shoulder. I liked it because it was a kind of style that would match most of my outfits. Also, the fleece inside would totally keep me warm. I just loved it so much when I tried it on in the fitting room and it was like a perfect fit for me. </a:t>
            </a:r>
            <a:endParaRPr lang="en-US" altLang="zh-CN"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335360" y="1124744"/>
            <a:ext cx="11329259" cy="4608511"/>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a:solidFill>
                  <a:schemeClr val="tx1">
                    <a:lumMod val="75000"/>
                    <a:lumOff val="25000"/>
                  </a:schemeClr>
                </a:solidFill>
                <a:latin typeface="+mj-ea"/>
                <a:ea typeface="+mj-ea"/>
                <a:cs typeface="微软雅黑" panose="020B0503020204020204" charset="-122"/>
              </a:rPr>
              <a:t>Part two: </a:t>
            </a:r>
            <a:r>
              <a:rPr kumimoji="1" lang="en-US" altLang="zh-CN" sz="2400" b="1" dirty="0" smtClean="0">
                <a:solidFill>
                  <a:schemeClr val="tx1">
                    <a:lumMod val="75000"/>
                    <a:lumOff val="25000"/>
                  </a:schemeClr>
                </a:solidFill>
                <a:latin typeface="+mj-ea"/>
                <a:ea typeface="+mj-ea"/>
                <a:cs typeface="微软雅黑" panose="020B0503020204020204" charset="-122"/>
              </a:rPr>
              <a:t> An item on which you spent more than expected </a:t>
            </a:r>
            <a:endParaRPr kumimoji="1" lang="en-US" altLang="zh-CN" sz="2400" b="1" dirty="0">
              <a:solidFill>
                <a:schemeClr val="tx1">
                  <a:lumMod val="75000"/>
                  <a:lumOff val="25000"/>
                </a:schemeClr>
              </a:solidFill>
              <a:latin typeface="+mj-ea"/>
              <a:ea typeface="+mj-ea"/>
              <a:cs typeface="微软雅黑" panose="020B0503020204020204" charset="-122"/>
            </a:endParaRPr>
          </a:p>
          <a:p>
            <a:pPr marL="0" indent="0">
              <a:buNone/>
            </a:pPr>
            <a:endParaRPr lang="en-US" sz="2400" dirty="0">
              <a:solidFill>
                <a:schemeClr val="tx1"/>
              </a:solidFill>
              <a:latin typeface="+mj-ea"/>
              <a:ea typeface="+mj-ea"/>
            </a:endParaRPr>
          </a:p>
          <a:p>
            <a:pPr marL="0" indent="0">
              <a:buNone/>
            </a:pPr>
            <a:r>
              <a:rPr lang="en-US" sz="2400" dirty="0">
                <a:solidFill>
                  <a:schemeClr val="tx1"/>
                </a:solidFill>
                <a:latin typeface="+mj-ea"/>
                <a:ea typeface="+mj-ea"/>
              </a:rPr>
              <a:t>Sample</a:t>
            </a:r>
            <a:endParaRPr lang="en-US" sz="2400" dirty="0">
              <a:solidFill>
                <a:srgbClr val="11B3B8"/>
              </a:solidFill>
              <a:latin typeface="+mj-ea"/>
              <a:ea typeface="+mj-ea"/>
            </a:endParaRPr>
          </a:p>
          <a:p>
            <a:pPr marL="0" indent="0" algn="just">
              <a:lnSpc>
                <a:spcPct val="150000"/>
              </a:lnSpc>
              <a:buNone/>
            </a:pPr>
            <a:r>
              <a:rPr lang="en-US" altLang="zh-CN" sz="2400" dirty="0"/>
              <a:t>However, I forgot to check the price cos I felt it was not something from a luxurious brand or you know, something looked really posh. Usually, for a hoodie, the price is about 200 to 500 yuan. So I went to the cashier straight away and the sale assistant told me that hoodie was 800 yuan which was beyond my expectation. The reason she gave me was that the small embroidery on the hoodie was hand-made. </a:t>
            </a:r>
            <a:endParaRPr lang="en-US" altLang="zh-CN"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31371" y="1124744"/>
            <a:ext cx="11521280" cy="4608511"/>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a:solidFill>
                  <a:schemeClr val="tx1">
                    <a:lumMod val="75000"/>
                    <a:lumOff val="25000"/>
                  </a:schemeClr>
                </a:solidFill>
                <a:latin typeface="+mj-ea"/>
                <a:ea typeface="+mj-ea"/>
                <a:cs typeface="微软雅黑" panose="020B0503020204020204" charset="-122"/>
              </a:rPr>
              <a:t>Part two: </a:t>
            </a:r>
            <a:r>
              <a:rPr kumimoji="1" lang="en-US" altLang="zh-CN" sz="2400" b="1" dirty="0" smtClean="0">
                <a:solidFill>
                  <a:schemeClr val="tx1">
                    <a:lumMod val="75000"/>
                    <a:lumOff val="25000"/>
                  </a:schemeClr>
                </a:solidFill>
                <a:latin typeface="+mj-ea"/>
                <a:ea typeface="+mj-ea"/>
                <a:cs typeface="微软雅黑" panose="020B0503020204020204" charset="-122"/>
              </a:rPr>
              <a:t> An item on which you spent more than expected </a:t>
            </a:r>
            <a:endParaRPr kumimoji="1" lang="en-US" altLang="zh-CN" sz="2400" b="1" dirty="0">
              <a:solidFill>
                <a:schemeClr val="tx1">
                  <a:lumMod val="75000"/>
                  <a:lumOff val="25000"/>
                </a:schemeClr>
              </a:solidFill>
              <a:latin typeface="+mj-ea"/>
              <a:ea typeface="+mj-ea"/>
              <a:cs typeface="微软雅黑" panose="020B0503020204020204" charset="-122"/>
            </a:endParaRPr>
          </a:p>
          <a:p>
            <a:pPr marL="0" indent="0">
              <a:buNone/>
            </a:pPr>
            <a:endParaRPr lang="en-US" sz="2400" dirty="0">
              <a:solidFill>
                <a:schemeClr val="tx1"/>
              </a:solidFill>
              <a:latin typeface="+mj-ea"/>
              <a:ea typeface="+mj-ea"/>
            </a:endParaRPr>
          </a:p>
          <a:p>
            <a:pPr marL="0" indent="0">
              <a:buNone/>
            </a:pPr>
            <a:r>
              <a:rPr lang="en-US" sz="2400" dirty="0">
                <a:solidFill>
                  <a:schemeClr val="tx1"/>
                </a:solidFill>
                <a:latin typeface="+mj-ea"/>
                <a:ea typeface="+mj-ea"/>
              </a:rPr>
              <a:t>Sample</a:t>
            </a:r>
            <a:endParaRPr lang="en-US" sz="2400" dirty="0">
              <a:solidFill>
                <a:srgbClr val="11B3B8"/>
              </a:solidFill>
              <a:latin typeface="+mj-ea"/>
              <a:ea typeface="+mj-ea"/>
            </a:endParaRPr>
          </a:p>
          <a:p>
            <a:pPr marL="0" indent="0" algn="just">
              <a:lnSpc>
                <a:spcPct val="150000"/>
              </a:lnSpc>
              <a:buNone/>
            </a:pPr>
            <a:r>
              <a:rPr lang="en-US" altLang="zh-CN" sz="2400" dirty="0"/>
              <a:t>Also, the material was 100% organic and sustainable and it was dyed through a special process. All in all, it was a kind of hoodie that I could not buy from a high street chain store. So although it was a bit over my budget, I bought it anyway cos it could be difficult to find a perfect fit in good quality. </a:t>
            </a:r>
            <a:endParaRPr lang="en-US" altLang="zh-CN" sz="2400" dirty="0"/>
          </a:p>
          <a:p>
            <a:pPr marL="0" marR="0" indent="0">
              <a:lnSpc>
                <a:spcPct val="150000"/>
              </a:lnSpc>
              <a:spcBef>
                <a:spcPts val="0"/>
              </a:spcBef>
              <a:spcAft>
                <a:spcPts val="0"/>
              </a:spcAft>
              <a:buNone/>
            </a:pPr>
            <a:br>
              <a:rPr lang="en-US" altLang="zh-CN" sz="2135" dirty="0"/>
            </a:br>
            <a:endParaRPr lang="en-US" sz="2135" kern="100" dirty="0">
              <a:effectLst/>
              <a:latin typeface="Calibri" panose="020F0502020204030204" charset="0"/>
              <a:ea typeface="SimSun"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838200" y="1710690"/>
            <a:ext cx="11243310" cy="3897630"/>
          </a:xfrm>
        </p:spPr>
        <p:txBody>
          <a:bodyPr/>
          <a:p>
            <a:pPr marL="0" indent="0">
              <a:buNone/>
            </a:pPr>
            <a:r>
              <a:rPr lang="en-US" b="1"/>
              <a:t>Describe a happy event you organized.</a:t>
            </a:r>
            <a:endParaRPr lang="en-US" b="1"/>
          </a:p>
          <a:p>
            <a:pPr marL="0" indent="0">
              <a:buNone/>
            </a:pPr>
            <a:r>
              <a:rPr lang="en-US" b="1"/>
              <a:t>You should say:</a:t>
            </a:r>
            <a:endParaRPr lang="en-US" b="1"/>
          </a:p>
          <a:p>
            <a:pPr marL="0" indent="0">
              <a:buNone/>
            </a:pPr>
            <a:r>
              <a:rPr lang="en-US" b="1"/>
              <a:t>What the event was</a:t>
            </a:r>
            <a:endParaRPr lang="en-US" b="1"/>
          </a:p>
          <a:p>
            <a:pPr marL="0" indent="0">
              <a:buNone/>
            </a:pPr>
            <a:r>
              <a:rPr lang="en-US" b="1"/>
              <a:t>When you had it</a:t>
            </a:r>
            <a:endParaRPr lang="en-US" b="1"/>
          </a:p>
          <a:p>
            <a:pPr marL="0" indent="0">
              <a:buNone/>
            </a:pPr>
            <a:r>
              <a:rPr lang="en-US" b="1"/>
              <a:t>Who helped you to organize it</a:t>
            </a:r>
            <a:endParaRPr lang="en-US" b="1"/>
          </a:p>
          <a:p>
            <a:pPr marL="0" indent="0">
              <a:buNone/>
            </a:pPr>
            <a:r>
              <a:rPr lang="en-US" b="1"/>
              <a:t>And explain how you feel about it</a:t>
            </a:r>
            <a:endParaRPr lang="en-US" b="1"/>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744803" y="995971"/>
            <a:ext cx="10273141" cy="4512501"/>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zh-CN" altLang="en-US"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rPr>
              <a:t>写关键词</a:t>
            </a:r>
            <a:endParaRPr kumimoji="1" lang="zh-CN" altLang="en-US"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a:p>
            <a:pPr marL="0" indent="0">
              <a:lnSpc>
                <a:spcPct val="80000"/>
              </a:lnSpc>
              <a:buNone/>
            </a:pPr>
            <a:endPar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a:p>
            <a:pPr marL="0" indent="0">
              <a:buNone/>
            </a:pPr>
            <a:r>
              <a:rPr lang="en-US" altLang="zh-CN" sz="2135" b="1" dirty="0"/>
              <a:t>Describe a happy event you organized.</a:t>
            </a:r>
            <a:endParaRPr lang="en-US" altLang="zh-CN" sz="2135" b="1" dirty="0"/>
          </a:p>
          <a:p>
            <a:pPr marL="0" indent="0">
              <a:buNone/>
            </a:pPr>
            <a:r>
              <a:rPr lang="en-US" altLang="zh-CN" sz="2135" b="1" dirty="0"/>
              <a:t>You should say:</a:t>
            </a:r>
            <a:endParaRPr lang="en-US" altLang="zh-CN" sz="2135" b="1" dirty="0"/>
          </a:p>
          <a:p>
            <a:pPr marL="0" indent="0">
              <a:buNone/>
            </a:pPr>
            <a:r>
              <a:rPr lang="en-US" altLang="zh-CN" sz="2135" b="1" dirty="0"/>
              <a:t>What the event was</a:t>
            </a:r>
            <a:endParaRPr lang="en-US" altLang="zh-CN" sz="2135" b="1" dirty="0"/>
          </a:p>
          <a:p>
            <a:pPr marL="0" indent="0">
              <a:buNone/>
            </a:pPr>
            <a:endParaRPr lang="en-US" altLang="zh-CN" sz="2135"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911424" y="991017"/>
            <a:ext cx="9409045" cy="3922383"/>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zh-CN" altLang="en-US"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rPr>
              <a:t>写关键词</a:t>
            </a:r>
            <a:endParaRPr kumimoji="1" lang="zh-CN" altLang="en-US"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a:p>
            <a:pPr marL="0" indent="0">
              <a:lnSpc>
                <a:spcPct val="80000"/>
              </a:lnSpc>
              <a:buNone/>
            </a:pPr>
            <a:endPar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a:p>
            <a:pPr marL="0" indent="0">
              <a:buNone/>
            </a:pPr>
            <a:r>
              <a:rPr lang="en-US" altLang="zh-CN" sz="2135" b="1" dirty="0">
                <a:sym typeface="+mn-ea"/>
              </a:rPr>
              <a:t>Describe a happy event you organized.</a:t>
            </a:r>
            <a:endParaRPr lang="zh-CN" altLang="zh-CN" sz="2135" dirty="0"/>
          </a:p>
          <a:p>
            <a:endParaRPr lang="en-US" altLang="zh-CN" sz="2135" dirty="0"/>
          </a:p>
          <a:p>
            <a:r>
              <a:rPr lang="zh-CN" altLang="en-US" sz="2135" dirty="0" smtClean="0"/>
              <a:t>起因</a:t>
            </a:r>
            <a:endParaRPr lang="en-US" altLang="zh-CN" sz="2135" dirty="0" smtClean="0"/>
          </a:p>
          <a:p>
            <a:r>
              <a:rPr lang="en-US" altLang="zh-CN" sz="2135" dirty="0"/>
              <a:t>为什么组织</a:t>
            </a:r>
            <a:endParaRPr lang="en-US" altLang="zh-CN" sz="2135" dirty="0"/>
          </a:p>
          <a:p>
            <a:r>
              <a:rPr lang="en-US" altLang="zh-CN" sz="2135" dirty="0"/>
              <a:t>To surprise my friend 给朋友惊喜</a:t>
            </a:r>
            <a:endParaRPr lang="en-US" altLang="zh-CN" sz="2135" dirty="0"/>
          </a:p>
          <a:p>
            <a:r>
              <a:rPr lang="en-US" altLang="zh-CN" sz="2135" dirty="0"/>
              <a:t>To develop my leadership 锻炼领导力</a:t>
            </a:r>
            <a:endParaRPr lang="en-US" altLang="zh-CN" sz="2135" dirty="0"/>
          </a:p>
          <a:p>
            <a:r>
              <a:rPr lang="en-US" altLang="zh-CN" sz="2135" dirty="0"/>
              <a:t>To enjoy bring people together 喜欢凝聚大家</a:t>
            </a:r>
            <a:endParaRPr lang="en-US" altLang="zh-CN" sz="2135" dirty="0"/>
          </a:p>
          <a:p>
            <a:r>
              <a:rPr lang="en-US" altLang="zh-CN" sz="2135" dirty="0"/>
              <a:t>To create powerful experiences 创造好的经历</a:t>
            </a:r>
            <a:endParaRPr lang="en-US" altLang="zh-CN" sz="2135" dirty="0"/>
          </a:p>
          <a:p>
            <a:endParaRPr lang="en-US" altLang="zh-CN" sz="2135" dirty="0" smtClean="0"/>
          </a:p>
          <a:p>
            <a:endParaRPr lang="zh-CN" altLang="zh-CN" sz="2135" dirty="0"/>
          </a:p>
          <a:p>
            <a:pPr marL="0" indent="0">
              <a:lnSpc>
                <a:spcPct val="80000"/>
              </a:lnSpc>
              <a:buNone/>
            </a:pPr>
            <a:endParaRPr kumimoji="1" lang="en-US" altLang="zh-CN" sz="2135" dirty="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911424" y="991017"/>
            <a:ext cx="9409045" cy="3922383"/>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zh-CN" altLang="en-US"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rPr>
              <a:t>写关键词</a:t>
            </a:r>
            <a:endParaRPr kumimoji="1" lang="zh-CN" altLang="en-US"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a:p>
            <a:pPr marL="0" indent="0">
              <a:lnSpc>
                <a:spcPct val="80000"/>
              </a:lnSpc>
              <a:buNone/>
            </a:pPr>
            <a:endPar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a:p>
            <a:pPr marL="0" indent="0">
              <a:buNone/>
            </a:pPr>
            <a:r>
              <a:rPr lang="en-US" altLang="zh-CN" sz="2135" b="1" dirty="0">
                <a:sym typeface="+mn-ea"/>
              </a:rPr>
              <a:t>Describe a happy event you organized.</a:t>
            </a:r>
            <a:endParaRPr lang="zh-CN" altLang="zh-CN" sz="2135" dirty="0"/>
          </a:p>
          <a:p>
            <a:endParaRPr lang="en-US" altLang="zh-CN" sz="2135" dirty="0"/>
          </a:p>
          <a:p>
            <a:r>
              <a:rPr lang="zh-CN" altLang="en-US" sz="2135" dirty="0" smtClean="0"/>
              <a:t>什么感受</a:t>
            </a:r>
            <a:endParaRPr lang="zh-CN" altLang="en-US" sz="2135" dirty="0" smtClean="0"/>
          </a:p>
          <a:p>
            <a:r>
              <a:rPr lang="zh-CN" altLang="en-US" sz="2135" dirty="0" smtClean="0"/>
              <a:t>To enjoy a sense of achievement 成就感</a:t>
            </a:r>
            <a:endParaRPr lang="zh-CN" altLang="en-US" sz="2135" dirty="0" smtClean="0"/>
          </a:p>
          <a:p>
            <a:r>
              <a:rPr lang="zh-CN" altLang="en-US" sz="2135" dirty="0" smtClean="0"/>
              <a:t>Worth of my efforts 努力都值得</a:t>
            </a:r>
            <a:endParaRPr lang="zh-CN" altLang="en-US" sz="2135" dirty="0" smtClean="0"/>
          </a:p>
          <a:p>
            <a:r>
              <a:rPr lang="zh-CN" altLang="en-US" sz="2135" dirty="0" smtClean="0"/>
              <a:t>Have cherishable memories 拥有珍贵记忆</a:t>
            </a:r>
            <a:endParaRPr lang="zh-CN" altLang="en-US" sz="2135" dirty="0" smtClean="0"/>
          </a:p>
          <a:p>
            <a:r>
              <a:rPr lang="zh-CN" altLang="en-US" sz="2135" dirty="0" smtClean="0"/>
              <a:t>Arduous but rewarding 很难却有回报的</a:t>
            </a:r>
            <a:endParaRPr lang="zh-CN" altLang="en-US" sz="2135" dirty="0" smtClean="0"/>
          </a:p>
          <a:p>
            <a:endParaRPr lang="en-US" altLang="zh-CN" sz="2135" dirty="0" smtClean="0"/>
          </a:p>
          <a:p>
            <a:endParaRPr lang="zh-CN" altLang="zh-CN" sz="2135" dirty="0"/>
          </a:p>
          <a:p>
            <a:pPr marL="0" indent="0">
              <a:lnSpc>
                <a:spcPct val="80000"/>
              </a:lnSpc>
              <a:buNone/>
            </a:pPr>
            <a:endParaRPr kumimoji="1" lang="en-US" altLang="zh-CN" sz="2135" dirty="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44500" y="1024890"/>
            <a:ext cx="11303635" cy="4114165"/>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gn="just">
              <a:lnSpc>
                <a:spcPct val="80000"/>
              </a:lnSpc>
              <a:buNone/>
            </a:pPr>
            <a:r>
              <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rPr>
              <a:t>Sample answer:</a:t>
            </a:r>
            <a:endPar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a:p>
            <a:pPr marL="0" indent="0" algn="just">
              <a:lnSpc>
                <a:spcPct val="80000"/>
              </a:lnSpc>
              <a:buNone/>
            </a:pPr>
            <a:endPar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a:p>
            <a:pPr marL="0" indent="0" algn="just">
              <a:lnSpc>
                <a:spcPct val="150000"/>
              </a:lnSpc>
              <a:buNone/>
            </a:pPr>
            <a:r>
              <a:rPr lang="en-US" altLang="zh-CN" sz="2400" dirty="0">
                <a:latin typeface="Arial Regular" panose="020B0604020202090204" charset="0"/>
                <a:ea typeface="Cambria" panose="02040503050406030204" charset="0"/>
                <a:cs typeface="Arial Regular" panose="020B0604020202090204" charset="0"/>
              </a:rPr>
              <a:t>I’d like to talk about a happy event I organize. Actually, it’s a time when we had a picnic in a park not far from our university. We went out last August because it was my roommate Vivian’s birthday. To celebrate it, I decided to do something special. Rather than having dinner and going to a karaoke bar, I chose to go the park and celebrated it in a ’natural’ way. My other roommates actually gave me a hand, helping to set up the picnic, putting candles on the cake, preparing the gifts, decorating the place with some balloons and signing the birthday card, etc.</a:t>
            </a:r>
            <a:endParaRPr lang="en-US" altLang="zh-CN" sz="2400" dirty="0">
              <a:latin typeface="Arial Regular" panose="020B0604020202090204" charset="0"/>
              <a:ea typeface="Cambria" panose="02040503050406030204" charset="0"/>
              <a:cs typeface="Arial Regular" panose="020B0604020202090204" charset="0"/>
            </a:endParaRPr>
          </a:p>
          <a:p>
            <a:pPr marL="0" indent="0">
              <a:lnSpc>
                <a:spcPct val="80000"/>
              </a:lnSpc>
              <a:buNone/>
            </a:pPr>
            <a:endPar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725805" y="1033780"/>
            <a:ext cx="10469245" cy="3922395"/>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rPr>
              <a:t>Sample answer:</a:t>
            </a:r>
            <a:endPar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a:p>
            <a:pPr marL="0" indent="0" algn="just">
              <a:lnSpc>
                <a:spcPct val="150000"/>
              </a:lnSpc>
              <a:buNone/>
            </a:pPr>
            <a:endParaRPr lang="en-US" altLang="zh-CN" sz="2400" dirty="0" smtClean="0">
              <a:latin typeface="Cambria" panose="02040503050406030204" charset="0"/>
              <a:ea typeface="Cambria" panose="02040503050406030204" charset="0"/>
              <a:cs typeface="Cambria" panose="02040503050406030204" charset="0"/>
            </a:endParaRPr>
          </a:p>
          <a:p>
            <a:pPr marL="0" indent="0" algn="just">
              <a:lnSpc>
                <a:spcPct val="150000"/>
              </a:lnSpc>
              <a:buNone/>
            </a:pPr>
            <a:r>
              <a:rPr lang="en-US" altLang="zh-CN" sz="2400" dirty="0">
                <a:latin typeface="Arial Regular" panose="020B0604020202090204" charset="0"/>
                <a:ea typeface="Cambria" panose="02040503050406030204" charset="0"/>
                <a:cs typeface="Arial Regular" panose="020B0604020202090204" charset="0"/>
              </a:rPr>
              <a:t>Moving on to how I felt about it... Firstly, I have to say it was totally worth the efforts cos the small surprising party moved Vivian so much and I can still remember how surprised and touched she was and the broad smile one everyone’s face. We also took many photos to capture those cherishable moments. Plus, everybody else also enjoyed the party as it was a great chance for us to release the stress.</a:t>
            </a:r>
            <a:endParaRPr lang="en-US" altLang="zh-CN" sz="2400" dirty="0">
              <a:latin typeface="Arial Regular" panose="020B0604020202090204" charset="0"/>
              <a:ea typeface="Cambria" panose="02040503050406030204" charset="0"/>
              <a:cs typeface="Arial Regular" panose="020B0604020202090204" charset="0"/>
            </a:endParaRPr>
          </a:p>
          <a:p>
            <a:pPr marL="0" indent="0" algn="just">
              <a:lnSpc>
                <a:spcPct val="150000"/>
              </a:lnSpc>
              <a:buNone/>
            </a:pPr>
            <a:endParaRPr lang="zh-CN" altLang="zh-CN" sz="2400" dirty="0">
              <a:latin typeface="Cambria" panose="02040503050406030204" charset="0"/>
              <a:ea typeface="Cambria" panose="02040503050406030204" charset="0"/>
              <a:cs typeface="Cambria" panose="02040503050406030204" charset="0"/>
            </a:endParaRPr>
          </a:p>
          <a:p>
            <a:pPr marL="0" indent="0">
              <a:lnSpc>
                <a:spcPct val="80000"/>
              </a:lnSpc>
              <a:buNone/>
            </a:pPr>
            <a:endPar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a:p>
            <a:pPr marL="0" indent="0">
              <a:lnSpc>
                <a:spcPct val="80000"/>
              </a:lnSpc>
              <a:buNone/>
            </a:pPr>
            <a:endPar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769620" y="1560195"/>
            <a:ext cx="10652760" cy="3922395"/>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rPr>
              <a:t>Sample answer:</a:t>
            </a:r>
            <a:endPar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a:p>
            <a:pPr marL="0" indent="0">
              <a:lnSpc>
                <a:spcPct val="80000"/>
              </a:lnSpc>
              <a:buNone/>
            </a:pPr>
            <a:endPar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a:p>
            <a:pPr marL="0" indent="0" algn="just">
              <a:lnSpc>
                <a:spcPct val="150000"/>
              </a:lnSpc>
              <a:buNone/>
            </a:pPr>
            <a:r>
              <a:rPr lang="en-US" altLang="zh-CN" sz="2400" dirty="0">
                <a:latin typeface="Arial Regular" panose="020B0604020202090204" charset="0"/>
                <a:ea typeface="Cambria" panose="02040503050406030204" charset="0"/>
                <a:cs typeface="Arial Regular" panose="020B0604020202090204" charset="0"/>
              </a:rPr>
              <a:t>As a university student, I always need to worry about my coursework, assignment and all kinds of test. So spending some quality time with my friends and having a bit laughter were really helpful for us to relax a bit. </a:t>
            </a:r>
            <a:endParaRPr lang="zh-CN" altLang="zh-CN" sz="2400" dirty="0">
              <a:latin typeface="Cambria" panose="02040503050406030204" charset="0"/>
              <a:ea typeface="Cambria" panose="02040503050406030204" charset="0"/>
              <a:cs typeface="Cambria" panose="02040503050406030204" charset="0"/>
            </a:endParaRPr>
          </a:p>
          <a:p>
            <a:pPr marL="0" indent="0" algn="just">
              <a:lnSpc>
                <a:spcPct val="150000"/>
              </a:lnSpc>
              <a:buNone/>
            </a:pPr>
            <a:endParaRPr lang="zh-CN" altLang="zh-CN" sz="2400" dirty="0">
              <a:latin typeface="Cambria" panose="02040503050406030204" charset="0"/>
              <a:ea typeface="Cambria" panose="02040503050406030204" charset="0"/>
              <a:cs typeface="Cambria" panose="02040503050406030204" charset="0"/>
            </a:endParaRPr>
          </a:p>
          <a:p>
            <a:pPr marL="0" indent="0">
              <a:lnSpc>
                <a:spcPct val="80000"/>
              </a:lnSpc>
              <a:buNone/>
            </a:pPr>
            <a:endPar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a:p>
            <a:pPr marL="0" indent="0">
              <a:lnSpc>
                <a:spcPct val="80000"/>
              </a:lnSpc>
              <a:buNone/>
            </a:pPr>
            <a:endPar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0" indent="0">
              <a:buNone/>
            </a:pPr>
            <a:r>
              <a:rPr lang="en-US" altLang="zh-CN" b="1" dirty="0">
                <a:latin typeface="Arial Bold" panose="020B0604020202090204" charset="0"/>
                <a:cs typeface="Arial Bold" panose="020B0604020202090204" charset="0"/>
              </a:rPr>
              <a:t>Describe a time when you were friendly to someone you didn’t like.</a:t>
            </a:r>
            <a:endParaRPr lang="en-US" altLang="zh-CN" dirty="0"/>
          </a:p>
          <a:p>
            <a:pPr marL="0" indent="0">
              <a:buNone/>
            </a:pPr>
            <a:r>
              <a:rPr lang="en-US" altLang="zh-CN" b="1" dirty="0"/>
              <a:t>You should say:</a:t>
            </a:r>
            <a:endParaRPr lang="en-US" altLang="zh-CN" b="1" dirty="0"/>
          </a:p>
          <a:p>
            <a:pPr marL="0" indent="0">
              <a:buNone/>
            </a:pPr>
            <a:r>
              <a:rPr lang="en-US" altLang="zh-CN" b="1" dirty="0"/>
              <a:t>When and where it happened</a:t>
            </a:r>
            <a:endParaRPr lang="en-US" altLang="zh-CN" b="1" dirty="0"/>
          </a:p>
          <a:p>
            <a:pPr marL="0" indent="0">
              <a:buNone/>
            </a:pPr>
            <a:r>
              <a:rPr lang="en-US" altLang="zh-CN" b="1" dirty="0"/>
              <a:t>Who he/she was</a:t>
            </a:r>
            <a:endParaRPr lang="en-US" altLang="zh-CN" b="1" dirty="0"/>
          </a:p>
          <a:p>
            <a:pPr marL="0" indent="0">
              <a:buNone/>
            </a:pPr>
            <a:r>
              <a:rPr lang="en-US" altLang="zh-CN" b="1" dirty="0"/>
              <a:t>Why you didn’t like this person</a:t>
            </a:r>
            <a:endParaRPr lang="en-US" altLang="zh-CN" b="1" dirty="0"/>
          </a:p>
          <a:p>
            <a:pPr marL="0" indent="0">
              <a:buNone/>
            </a:pPr>
            <a:r>
              <a:rPr lang="en-US" altLang="zh-CN" b="1" dirty="0"/>
              <a:t>And explain why you were friendly to him/her on that occasion</a:t>
            </a:r>
            <a:endParaRPr lang="en-US" altLang="zh-CN" b="1" dirty="0"/>
          </a:p>
          <a:p>
            <a:pPr marL="0" indent="0">
              <a:lnSpc>
                <a:spcPct val="150000"/>
              </a:lnSpc>
              <a:buNone/>
            </a:pPr>
            <a:endParaRPr lang="en-US" altLang="zh-CN" b="1" dirty="0">
              <a:effectLs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550545" y="1073785"/>
            <a:ext cx="11091545" cy="3922395"/>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rPr>
              <a:t>Sample answer:</a:t>
            </a:r>
            <a:endPar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a:p>
            <a:pPr marL="0" indent="0">
              <a:lnSpc>
                <a:spcPct val="80000"/>
              </a:lnSpc>
              <a:buNone/>
            </a:pPr>
            <a:endPar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a:p>
            <a:pPr marL="0" indent="0" algn="just">
              <a:lnSpc>
                <a:spcPct val="150000"/>
              </a:lnSpc>
              <a:buNone/>
            </a:pPr>
            <a:r>
              <a:rPr sz="2400" dirty="0">
                <a:latin typeface="Arial Regular" panose="020B0604020202090204" charset="0"/>
                <a:ea typeface="Cambria" panose="02040503050406030204" charset="0"/>
                <a:cs typeface="Arial Regular" panose="020B0604020202090204" charset="0"/>
              </a:rPr>
              <a:t>Lastly, it feel it was lucky for me to make the decision of holding the party in that park as the nice natural environment that impressed us a lot. I mean it had been ages for us to get out and spend some time in the nature. So definitely, it was a good decision and and successful party. I enjoyed that sense of achievement.</a:t>
            </a:r>
            <a:endParaRPr sz="2400" dirty="0">
              <a:latin typeface="Arial Regular" panose="020B0604020202090204" charset="0"/>
              <a:ea typeface="Cambria" panose="02040503050406030204" charset="0"/>
              <a:cs typeface="Arial Regular" panose="020B0604020202090204" charset="0"/>
            </a:endParaRPr>
          </a:p>
          <a:p>
            <a:pPr marL="0" indent="0">
              <a:lnSpc>
                <a:spcPct val="80000"/>
              </a:lnSpc>
              <a:buNone/>
            </a:pPr>
            <a:endPar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a:p>
            <a:pPr marL="0" indent="0">
              <a:lnSpc>
                <a:spcPct val="80000"/>
              </a:lnSpc>
              <a:buNone/>
            </a:pPr>
            <a:endParaRPr kumimoji="1" lang="en-US" altLang="zh-CN" sz="2400" b="1" dirty="0" smtClean="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3107690"/>
          </a:xfrm>
          <a:prstGeom prst="rect">
            <a:avLst/>
          </a:prstGeom>
          <a:noFill/>
        </p:spPr>
        <p:txBody>
          <a:bodyPr wrap="square" rtlCol="0">
            <a:spAutoFit/>
          </a:bodyPr>
          <a:lstStyle/>
          <a:p>
            <a:r>
              <a:rPr kumimoji="1" lang="en-US" altLang="zh-CN" sz="2400" b="1" dirty="0" smtClean="0">
                <a:solidFill>
                  <a:schemeClr val="tx1"/>
                </a:solidFill>
              </a:rPr>
              <a:t>Part</a:t>
            </a:r>
            <a:r>
              <a:rPr kumimoji="1" lang="zh-CN" altLang="en-US" sz="2400" b="1" dirty="0" smtClean="0">
                <a:solidFill>
                  <a:schemeClr val="tx1"/>
                </a:solidFill>
              </a:rPr>
              <a:t> </a:t>
            </a:r>
            <a:r>
              <a:rPr kumimoji="1" lang="en-US" altLang="zh-CN" sz="2400" b="1" dirty="0" smtClean="0">
                <a:solidFill>
                  <a:schemeClr val="tx1"/>
                </a:solidFill>
              </a:rPr>
              <a:t>two</a:t>
            </a:r>
            <a:r>
              <a:rPr kumimoji="1" lang="zh-CN" altLang="en-US" sz="2400" b="1" dirty="0" smtClean="0">
                <a:solidFill>
                  <a:schemeClr val="tx1"/>
                </a:solidFill>
              </a:rPr>
              <a:t> 物品</a:t>
            </a:r>
            <a:endParaRPr kumimoji="1" lang="zh-CN" altLang="en-US" sz="2400" b="1" dirty="0" smtClean="0">
              <a:solidFill>
                <a:schemeClr val="tx1"/>
              </a:solidFill>
            </a:endParaRPr>
          </a:p>
          <a:p>
            <a:endParaRPr lang="en-US" altLang="zh-CN" sz="2400" dirty="0">
              <a:solidFill>
                <a:schemeClr val="tx1"/>
              </a:solidFill>
            </a:endParaRPr>
          </a:p>
          <a:p>
            <a:pPr lvl="0" fontAlgn="base"/>
            <a:endParaRPr lang="en-US" altLang="zh-CN" sz="2000" b="1" dirty="0" smtClean="0">
              <a:solidFill>
                <a:schemeClr val="tx1"/>
              </a:solidFill>
            </a:endParaRPr>
          </a:p>
          <a:p>
            <a:pPr lvl="0" fontAlgn="base"/>
            <a:r>
              <a:rPr lang="en-US" altLang="zh-CN" sz="2000" b="1" dirty="0" smtClean="0">
                <a:solidFill>
                  <a:schemeClr val="tx1"/>
                </a:solidFill>
              </a:rPr>
              <a:t>Describe a difficult skill you have learned from an old person. </a:t>
            </a:r>
            <a:endParaRPr lang="en-US" altLang="zh-CN" sz="2000" b="1" dirty="0" smtClean="0">
              <a:solidFill>
                <a:schemeClr val="tx1"/>
              </a:solidFill>
            </a:endParaRPr>
          </a:p>
          <a:p>
            <a:pPr lvl="0" fontAlgn="base"/>
            <a:r>
              <a:rPr lang="en-US" altLang="zh-CN" sz="2000" b="1" dirty="0" smtClean="0">
                <a:solidFill>
                  <a:schemeClr val="tx1"/>
                </a:solidFill>
              </a:rPr>
              <a:t>Describe something that helped you learn a foreign language. </a:t>
            </a:r>
            <a:endParaRPr lang="en-US" altLang="zh-CN" sz="2000" b="1" dirty="0" smtClean="0">
              <a:solidFill>
                <a:schemeClr val="tx1"/>
              </a:solidFill>
            </a:endParaRPr>
          </a:p>
          <a:p>
            <a:pPr lvl="0" fontAlgn="base"/>
            <a:r>
              <a:rPr lang="en-US" altLang="zh-CN" sz="2000" b="1" dirty="0" smtClean="0">
                <a:solidFill>
                  <a:schemeClr val="tx1"/>
                </a:solidFill>
              </a:rPr>
              <a:t>Describe a story someone told you and you remember.</a:t>
            </a:r>
            <a:endParaRPr lang="en-US" altLang="zh-CN" sz="2000" b="1" dirty="0" smtClean="0">
              <a:solidFill>
                <a:schemeClr val="tx1"/>
              </a:solidFill>
            </a:endParaRPr>
          </a:p>
          <a:p>
            <a:pPr fontAlgn="base"/>
            <a:endParaRPr lang="en-US" altLang="zh-CN" sz="2000" b="1" dirty="0" smtClean="0">
              <a:solidFill>
                <a:schemeClr val="tx1"/>
              </a:solidFill>
            </a:endParaRPr>
          </a:p>
          <a:p>
            <a:pPr lvl="0" fontAlgn="base"/>
            <a:endParaRPr lang="en-US" altLang="zh-CN" sz="2400" dirty="0">
              <a:solidFill>
                <a:schemeClr val="tx1"/>
              </a:solidFill>
            </a:endParaRPr>
          </a:p>
          <a:p>
            <a:endParaRPr kumimoji="1" lang="en-US" altLang="zh-CN" sz="2400" dirty="0">
              <a:solidFill>
                <a:schemeClr val="tx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4523105"/>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two</a:t>
            </a:r>
            <a:r>
              <a:rPr kumimoji="1" lang="zh-CN" altLang="en-US" sz="2400" b="1" dirty="0" smtClean="0">
                <a:solidFill>
                  <a:schemeClr val="tx1"/>
                </a:solidFill>
              </a:rPr>
              <a:t> 物品</a:t>
            </a:r>
            <a:endParaRPr kumimoji="1" lang="zh-CN" altLang="en-US" sz="2400" b="1" dirty="0" smtClean="0">
              <a:solidFill>
                <a:schemeClr val="tx1"/>
              </a:solidFill>
            </a:endParaRPr>
          </a:p>
          <a:p>
            <a:endParaRPr lang="en-US" altLang="zh-CN" sz="2400" dirty="0">
              <a:solidFill>
                <a:schemeClr val="tx1"/>
              </a:solidFill>
            </a:endParaRPr>
          </a:p>
          <a:p>
            <a:r>
              <a:rPr lang="en-US" altLang="zh-CN" sz="2400" b="1" dirty="0">
                <a:solidFill>
                  <a:schemeClr val="tx1"/>
                </a:solidFill>
              </a:rPr>
              <a:t>Describe a difficult skill you have learned from an old person.</a:t>
            </a:r>
            <a:endParaRPr lang="en-US" altLang="zh-CN" sz="2400" b="1" dirty="0">
              <a:solidFill>
                <a:schemeClr val="tx1"/>
              </a:solidFill>
            </a:endParaRPr>
          </a:p>
          <a:p>
            <a:r>
              <a:rPr lang="en-US" altLang="zh-CN" sz="2400" dirty="0">
                <a:solidFill>
                  <a:schemeClr val="tx1"/>
                </a:solidFill>
              </a:rPr>
              <a:t>You should say:</a:t>
            </a:r>
            <a:endParaRPr lang="en-US" altLang="zh-CN" sz="2400" dirty="0">
              <a:solidFill>
                <a:schemeClr val="tx1"/>
              </a:solidFill>
            </a:endParaRPr>
          </a:p>
          <a:p>
            <a:r>
              <a:rPr lang="en-US" altLang="zh-CN" sz="2400" dirty="0">
                <a:solidFill>
                  <a:schemeClr val="tx1"/>
                </a:solidFill>
              </a:rPr>
              <a:t>What it is</a:t>
            </a:r>
            <a:endParaRPr lang="en-US" altLang="zh-CN" sz="2400" dirty="0">
              <a:solidFill>
                <a:schemeClr val="tx1"/>
              </a:solidFill>
            </a:endParaRPr>
          </a:p>
          <a:p>
            <a:r>
              <a:rPr lang="en-US" altLang="zh-CN" sz="2400" dirty="0">
                <a:solidFill>
                  <a:schemeClr val="tx1"/>
                </a:solidFill>
              </a:rPr>
              <a:t>Why the skill was learned from this old person</a:t>
            </a:r>
            <a:endParaRPr lang="en-US" altLang="zh-CN" sz="2400" dirty="0">
              <a:solidFill>
                <a:schemeClr val="tx1"/>
              </a:solidFill>
            </a:endParaRPr>
          </a:p>
          <a:p>
            <a:r>
              <a:rPr lang="en-US" altLang="zh-CN" sz="2400" dirty="0">
                <a:solidFill>
                  <a:schemeClr val="tx1"/>
                </a:solidFill>
              </a:rPr>
              <a:t>How you learned it</a:t>
            </a:r>
            <a:endParaRPr lang="en-US" altLang="zh-CN" sz="2400" dirty="0">
              <a:solidFill>
                <a:schemeClr val="tx1"/>
              </a:solidFill>
            </a:endParaRPr>
          </a:p>
          <a:p>
            <a:r>
              <a:rPr lang="en-US" altLang="zh-CN" sz="2400" dirty="0">
                <a:solidFill>
                  <a:schemeClr val="tx1"/>
                </a:solidFill>
              </a:rPr>
              <a:t>And explain how you felt after you learned the skill</a:t>
            </a:r>
            <a:endParaRPr lang="en-US" altLang="zh-CN" sz="2400" b="1" dirty="0">
              <a:solidFill>
                <a:schemeClr val="tx1"/>
              </a:solidFill>
            </a:endParaRPr>
          </a:p>
          <a:p>
            <a:endParaRPr lang="en-US" altLang="zh-CN" sz="2400" dirty="0">
              <a:solidFill>
                <a:schemeClr val="tx1"/>
              </a:solidFill>
            </a:endParaRPr>
          </a:p>
          <a:p>
            <a:r>
              <a:rPr lang="zh-CN" altLang="en-US" sz="2400" dirty="0" smtClean="0">
                <a:solidFill>
                  <a:schemeClr val="tx1"/>
                </a:solidFill>
              </a:rPr>
              <a:t>选择题材：尽量是熟悉的</a:t>
            </a:r>
            <a:endParaRPr lang="zh-CN" altLang="zh-CN" sz="2400" dirty="0">
              <a:solidFill>
                <a:schemeClr val="tx1"/>
              </a:solidFill>
            </a:endParaRPr>
          </a:p>
          <a:p>
            <a:pPr lvl="0" fontAlgn="base"/>
            <a:endParaRPr lang="en-US" altLang="zh-CN" sz="2400" dirty="0">
              <a:solidFill>
                <a:schemeClr val="tx1"/>
              </a:solidFill>
            </a:endParaRPr>
          </a:p>
          <a:p>
            <a:endParaRPr kumimoji="1" lang="en-US" altLang="zh-CN" sz="2400" dirty="0">
              <a:solidFill>
                <a:schemeClr val="tx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4892675"/>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two</a:t>
            </a:r>
            <a:r>
              <a:rPr kumimoji="1" lang="zh-CN" altLang="en-US" sz="2400" b="1" dirty="0" smtClean="0">
                <a:solidFill>
                  <a:schemeClr val="tx1"/>
                </a:solidFill>
              </a:rPr>
              <a:t> 物品</a:t>
            </a:r>
            <a:endParaRPr kumimoji="1" lang="zh-CN" altLang="en-US" sz="2400" b="1" dirty="0" smtClean="0">
              <a:solidFill>
                <a:schemeClr val="tx1"/>
              </a:solidFill>
            </a:endParaRPr>
          </a:p>
          <a:p>
            <a:endParaRPr lang="en-US" altLang="zh-CN" sz="2400" dirty="0">
              <a:solidFill>
                <a:schemeClr val="tx1"/>
              </a:solidFill>
            </a:endParaRPr>
          </a:p>
          <a:p>
            <a:r>
              <a:rPr lang="en-US" altLang="zh-CN" sz="2400" b="1" dirty="0">
                <a:solidFill>
                  <a:schemeClr val="tx1"/>
                </a:solidFill>
              </a:rPr>
              <a:t>Describe a difficult skill you have learned from an old person.</a:t>
            </a:r>
            <a:endParaRPr lang="en-US" altLang="zh-CN" sz="2400" b="1" dirty="0">
              <a:solidFill>
                <a:schemeClr val="tx1"/>
              </a:solidFill>
            </a:endParaRPr>
          </a:p>
          <a:p>
            <a:r>
              <a:rPr lang="en-US" altLang="zh-CN" sz="2400" dirty="0">
                <a:solidFill>
                  <a:schemeClr val="tx1"/>
                </a:solidFill>
              </a:rPr>
              <a:t>You should say:</a:t>
            </a:r>
            <a:endParaRPr lang="en-US" altLang="zh-CN" sz="2400" dirty="0">
              <a:solidFill>
                <a:schemeClr val="tx1"/>
              </a:solidFill>
            </a:endParaRPr>
          </a:p>
          <a:p>
            <a:r>
              <a:rPr lang="en-US" altLang="zh-CN" sz="2400" dirty="0">
                <a:solidFill>
                  <a:schemeClr val="tx1"/>
                </a:solidFill>
              </a:rPr>
              <a:t>What it is</a:t>
            </a:r>
            <a:endParaRPr lang="en-US" altLang="zh-CN" sz="2400" dirty="0">
              <a:solidFill>
                <a:schemeClr val="tx1"/>
              </a:solidFill>
            </a:endParaRPr>
          </a:p>
          <a:p>
            <a:r>
              <a:rPr lang="en-US" altLang="zh-CN" sz="2400" dirty="0">
                <a:solidFill>
                  <a:schemeClr val="tx1"/>
                </a:solidFill>
              </a:rPr>
              <a:t>Why the skill was learned from this old person</a:t>
            </a:r>
            <a:endParaRPr lang="en-US" altLang="zh-CN" sz="2400" dirty="0">
              <a:solidFill>
                <a:schemeClr val="tx1"/>
              </a:solidFill>
            </a:endParaRPr>
          </a:p>
          <a:p>
            <a:r>
              <a:rPr lang="en-US" altLang="zh-CN" sz="2400" dirty="0">
                <a:solidFill>
                  <a:schemeClr val="tx1"/>
                </a:solidFill>
              </a:rPr>
              <a:t>How you learned it</a:t>
            </a:r>
            <a:endParaRPr lang="en-US" altLang="zh-CN" sz="2400" dirty="0">
              <a:solidFill>
                <a:schemeClr val="tx1"/>
              </a:solidFill>
            </a:endParaRPr>
          </a:p>
          <a:p>
            <a:r>
              <a:rPr lang="en-US" altLang="zh-CN" sz="2400" dirty="0">
                <a:solidFill>
                  <a:schemeClr val="tx1"/>
                </a:solidFill>
              </a:rPr>
              <a:t>And explain how you felt after you learned the skill</a:t>
            </a:r>
            <a:endParaRPr lang="en-US" altLang="zh-CN" sz="2400" b="1" dirty="0">
              <a:solidFill>
                <a:schemeClr val="tx1"/>
              </a:solidFill>
            </a:endParaRPr>
          </a:p>
          <a:p>
            <a:endParaRPr lang="en-US" altLang="zh-CN" sz="2400" dirty="0">
              <a:solidFill>
                <a:schemeClr val="tx1"/>
              </a:solidFill>
            </a:endParaRPr>
          </a:p>
          <a:p>
            <a:r>
              <a:rPr lang="zh-CN" altLang="en-US" sz="2400" dirty="0" smtClean="0">
                <a:solidFill>
                  <a:schemeClr val="tx1"/>
                </a:solidFill>
              </a:rPr>
              <a:t>选择题材：尽量是熟悉的</a:t>
            </a:r>
            <a:endParaRPr lang="en-US" altLang="zh-CN" sz="2400" dirty="0" smtClean="0">
              <a:solidFill>
                <a:schemeClr val="tx1"/>
              </a:solidFill>
            </a:endParaRPr>
          </a:p>
          <a:p>
            <a:r>
              <a:rPr lang="en-US" altLang="zh-CN" sz="2400" dirty="0" smtClean="0">
                <a:solidFill>
                  <a:schemeClr val="tx1"/>
                </a:solidFill>
              </a:rPr>
              <a:t>cooking</a:t>
            </a:r>
            <a:endParaRPr lang="zh-CN" altLang="zh-CN" sz="2400" dirty="0">
              <a:solidFill>
                <a:schemeClr val="tx1"/>
              </a:solidFill>
            </a:endParaRPr>
          </a:p>
          <a:p>
            <a:pPr lvl="0" fontAlgn="base"/>
            <a:endParaRPr lang="en-US" altLang="zh-CN" sz="2400" dirty="0">
              <a:solidFill>
                <a:schemeClr val="tx1"/>
              </a:solidFill>
            </a:endParaRPr>
          </a:p>
          <a:p>
            <a:endParaRPr kumimoji="1" lang="en-US" altLang="zh-CN" sz="2400" dirty="0">
              <a:solidFill>
                <a:schemeClr val="tx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4523105"/>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two</a:t>
            </a:r>
            <a:r>
              <a:rPr kumimoji="1" lang="zh-CN" altLang="en-US" sz="2400" b="1" dirty="0" smtClean="0">
                <a:solidFill>
                  <a:schemeClr val="tx1"/>
                </a:solidFill>
              </a:rPr>
              <a:t> 物品</a:t>
            </a:r>
            <a:endParaRPr kumimoji="1" lang="zh-CN" altLang="en-US" sz="2400" b="1" dirty="0" smtClean="0">
              <a:solidFill>
                <a:schemeClr val="tx1"/>
              </a:solidFill>
            </a:endParaRPr>
          </a:p>
          <a:p>
            <a:endParaRPr lang="en-US" altLang="zh-CN" sz="2400" dirty="0">
              <a:solidFill>
                <a:schemeClr val="tx1"/>
              </a:solidFill>
            </a:endParaRPr>
          </a:p>
          <a:p>
            <a:r>
              <a:rPr lang="en-US" altLang="zh-CN" sz="2400" b="1" dirty="0">
                <a:solidFill>
                  <a:schemeClr val="tx1"/>
                </a:solidFill>
              </a:rPr>
              <a:t>Describe a difficult skill you have learned from an old person.</a:t>
            </a:r>
            <a:endParaRPr lang="en-US" altLang="zh-CN" sz="2400" b="1" dirty="0">
              <a:solidFill>
                <a:schemeClr val="tx1"/>
              </a:solidFill>
            </a:endParaRPr>
          </a:p>
          <a:p>
            <a:r>
              <a:rPr lang="en-US" altLang="zh-CN" sz="2400" b="1" dirty="0">
                <a:solidFill>
                  <a:schemeClr val="tx1"/>
                </a:solidFill>
              </a:rPr>
              <a:t>You should say:</a:t>
            </a:r>
            <a:endParaRPr lang="en-US" altLang="zh-CN" sz="2400" b="1" dirty="0">
              <a:solidFill>
                <a:schemeClr val="tx1"/>
              </a:solidFill>
            </a:endParaRPr>
          </a:p>
          <a:p>
            <a:r>
              <a:rPr lang="en-US" altLang="zh-CN" sz="2400" b="1" dirty="0">
                <a:solidFill>
                  <a:schemeClr val="tx1"/>
                </a:solidFill>
              </a:rPr>
              <a:t>What it is</a:t>
            </a:r>
            <a:endParaRPr lang="en-US" altLang="zh-CN" sz="2400" b="1" dirty="0">
              <a:solidFill>
                <a:schemeClr val="tx1"/>
              </a:solidFill>
            </a:endParaRPr>
          </a:p>
          <a:p>
            <a:r>
              <a:rPr lang="en-US" altLang="zh-CN" sz="2400" b="1" dirty="0">
                <a:solidFill>
                  <a:schemeClr val="tx1"/>
                </a:solidFill>
              </a:rPr>
              <a:t>Why the skill was learned from this old person</a:t>
            </a:r>
            <a:endParaRPr lang="en-US" altLang="zh-CN" sz="2400" b="1" dirty="0">
              <a:solidFill>
                <a:schemeClr val="tx1"/>
              </a:solidFill>
            </a:endParaRPr>
          </a:p>
          <a:p>
            <a:r>
              <a:rPr lang="en-US" altLang="zh-CN" sz="2400" b="1" dirty="0">
                <a:solidFill>
                  <a:schemeClr val="tx1"/>
                </a:solidFill>
              </a:rPr>
              <a:t>How you learned it</a:t>
            </a:r>
            <a:endParaRPr lang="en-US" altLang="zh-CN" sz="2400" b="1" dirty="0">
              <a:solidFill>
                <a:schemeClr val="tx1"/>
              </a:solidFill>
            </a:endParaRPr>
          </a:p>
          <a:p>
            <a:r>
              <a:rPr lang="en-US" altLang="zh-CN" sz="2400" b="1" dirty="0">
                <a:solidFill>
                  <a:schemeClr val="tx1"/>
                </a:solidFill>
              </a:rPr>
              <a:t>And explain how you felt after you learned the skill</a:t>
            </a:r>
            <a:endParaRPr lang="en-US" altLang="zh-CN" sz="2400" b="1" dirty="0">
              <a:solidFill>
                <a:schemeClr val="tx1"/>
              </a:solidFill>
            </a:endParaRPr>
          </a:p>
          <a:p>
            <a:endParaRPr lang="en-US" altLang="zh-CN" sz="2400" dirty="0" smtClean="0">
              <a:solidFill>
                <a:schemeClr val="tx1"/>
              </a:solidFill>
            </a:endParaRPr>
          </a:p>
          <a:p>
            <a:pPr lvl="0" fontAlgn="base"/>
            <a:r>
              <a:rPr lang="zh-CN" altLang="en-US" sz="2400" dirty="0" smtClean="0">
                <a:solidFill>
                  <a:schemeClr val="tx1"/>
                </a:solidFill>
              </a:rPr>
              <a:t>去年夏天，我奶奶教我如何做饭</a:t>
            </a:r>
            <a:endParaRPr lang="en-US" altLang="zh-CN" sz="2400" dirty="0" smtClean="0">
              <a:solidFill>
                <a:schemeClr val="tx1"/>
              </a:solidFill>
            </a:endParaRPr>
          </a:p>
          <a:p>
            <a:pPr lvl="0" fontAlgn="base"/>
            <a:endParaRPr lang="en-US" altLang="zh-CN" sz="2400" dirty="0">
              <a:solidFill>
                <a:schemeClr val="tx1"/>
              </a:solidFill>
            </a:endParaRPr>
          </a:p>
          <a:p>
            <a:endParaRPr kumimoji="1" lang="en-US" altLang="zh-CN" sz="2400" dirty="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4154170"/>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two</a:t>
            </a:r>
            <a:r>
              <a:rPr kumimoji="1" lang="zh-CN" altLang="en-US" sz="2400" b="1" dirty="0" smtClean="0">
                <a:solidFill>
                  <a:schemeClr val="tx1"/>
                </a:solidFill>
              </a:rPr>
              <a:t> 物品</a:t>
            </a:r>
            <a:endParaRPr kumimoji="1" lang="zh-CN" altLang="en-US" sz="2400" b="1" dirty="0" smtClean="0">
              <a:solidFill>
                <a:schemeClr val="tx1"/>
              </a:solidFill>
            </a:endParaRPr>
          </a:p>
          <a:p>
            <a:endParaRPr lang="en-US" altLang="zh-CN" sz="2400" dirty="0">
              <a:solidFill>
                <a:schemeClr val="tx1"/>
              </a:solidFill>
            </a:endParaRPr>
          </a:p>
          <a:p>
            <a:r>
              <a:rPr lang="en-US" altLang="zh-CN" sz="2400" b="1" dirty="0">
                <a:solidFill>
                  <a:schemeClr val="tx1"/>
                </a:solidFill>
              </a:rPr>
              <a:t>Describe a difficult skill you have learned from an old person.</a:t>
            </a:r>
            <a:endParaRPr lang="en-US" altLang="zh-CN" sz="2400" b="1" dirty="0">
              <a:solidFill>
                <a:schemeClr val="tx1"/>
              </a:solidFill>
            </a:endParaRPr>
          </a:p>
          <a:p>
            <a:endParaRPr lang="en-US" altLang="zh-CN" sz="2400" b="1" dirty="0">
              <a:solidFill>
                <a:schemeClr val="tx1"/>
              </a:solidFill>
            </a:endParaRPr>
          </a:p>
          <a:p>
            <a:r>
              <a:rPr lang="en-US" altLang="zh-CN" sz="2400" b="1" dirty="0">
                <a:solidFill>
                  <a:schemeClr val="tx1"/>
                </a:solidFill>
              </a:rPr>
              <a:t>How you learned it</a:t>
            </a:r>
            <a:endParaRPr lang="en-US" altLang="zh-CN" sz="2400" b="1" dirty="0">
              <a:solidFill>
                <a:schemeClr val="tx1"/>
              </a:solidFill>
            </a:endParaRPr>
          </a:p>
          <a:p>
            <a:endParaRPr lang="en-US" altLang="zh-CN" sz="2400" b="1" dirty="0">
              <a:solidFill>
                <a:schemeClr val="tx1"/>
              </a:solidFill>
            </a:endParaRPr>
          </a:p>
          <a:p>
            <a:endParaRPr lang="en-US" altLang="zh-CN" sz="2400" dirty="0">
              <a:solidFill>
                <a:schemeClr val="tx1"/>
              </a:solidFill>
            </a:endParaRPr>
          </a:p>
          <a:p>
            <a:r>
              <a:rPr lang="zh-CN" altLang="en-US" sz="2400" dirty="0" smtClean="0">
                <a:solidFill>
                  <a:schemeClr val="tx1"/>
                </a:solidFill>
              </a:rPr>
              <a:t>第一阶段</a:t>
            </a:r>
            <a:endParaRPr lang="en-US" altLang="zh-CN" sz="2400" dirty="0" smtClean="0">
              <a:solidFill>
                <a:schemeClr val="tx1"/>
              </a:solidFill>
            </a:endParaRPr>
          </a:p>
          <a:p>
            <a:r>
              <a:rPr lang="zh-CN" altLang="en-US" sz="2400" dirty="0" smtClean="0">
                <a:solidFill>
                  <a:schemeClr val="tx1"/>
                </a:solidFill>
              </a:rPr>
              <a:t>第二阶段</a:t>
            </a:r>
            <a:endParaRPr lang="en-US" altLang="zh-CN" sz="2400" dirty="0" smtClean="0">
              <a:solidFill>
                <a:schemeClr val="tx1"/>
              </a:solidFill>
            </a:endParaRPr>
          </a:p>
          <a:p>
            <a:r>
              <a:rPr lang="zh-CN" altLang="en-US" sz="2400" dirty="0" smtClean="0">
                <a:solidFill>
                  <a:schemeClr val="tx1"/>
                </a:solidFill>
              </a:rPr>
              <a:t>第三阶段</a:t>
            </a:r>
            <a:endParaRPr lang="en-US" altLang="zh-CN" sz="2400" dirty="0">
              <a:solidFill>
                <a:schemeClr val="tx1"/>
              </a:solidFill>
            </a:endParaRPr>
          </a:p>
          <a:p>
            <a:endParaRPr kumimoji="1" lang="en-US" altLang="zh-CN" sz="2400" dirty="0">
              <a:solidFill>
                <a:schemeClr val="tx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8" y="1204921"/>
            <a:ext cx="10379042" cy="4154170"/>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two</a:t>
            </a:r>
            <a:r>
              <a:rPr kumimoji="1" lang="zh-CN" altLang="en-US" sz="2400" b="1" dirty="0" smtClean="0">
                <a:solidFill>
                  <a:schemeClr val="tx1"/>
                </a:solidFill>
              </a:rPr>
              <a:t> 物品</a:t>
            </a:r>
            <a:endParaRPr kumimoji="1" lang="zh-CN" altLang="en-US" sz="2400" b="1" dirty="0" smtClean="0">
              <a:solidFill>
                <a:schemeClr val="tx1"/>
              </a:solidFill>
            </a:endParaRPr>
          </a:p>
          <a:p>
            <a:endParaRPr lang="en-US" altLang="zh-CN" sz="2400" dirty="0">
              <a:solidFill>
                <a:schemeClr val="tx1"/>
              </a:solidFill>
            </a:endParaRPr>
          </a:p>
          <a:p>
            <a:r>
              <a:rPr lang="en-US" altLang="zh-CN" sz="2400" b="1" dirty="0">
                <a:sym typeface="+mn-ea"/>
              </a:rPr>
              <a:t>Describe a difficult skill you have learned from an old person.</a:t>
            </a:r>
            <a:endParaRPr lang="zh-CN" altLang="zh-CN" sz="2400" dirty="0">
              <a:solidFill>
                <a:schemeClr val="tx1"/>
              </a:solidFill>
            </a:endParaRPr>
          </a:p>
          <a:p>
            <a:r>
              <a:rPr lang="en-US" altLang="zh-CN" sz="2400" dirty="0" smtClean="0">
                <a:solidFill>
                  <a:schemeClr val="tx1"/>
                </a:solidFill>
              </a:rPr>
              <a:t>how </a:t>
            </a:r>
            <a:r>
              <a:rPr lang="en-US" altLang="zh-CN" sz="2400" dirty="0">
                <a:solidFill>
                  <a:schemeClr val="tx1"/>
                </a:solidFill>
              </a:rPr>
              <a:t>you learnt </a:t>
            </a:r>
            <a:r>
              <a:rPr lang="en-US" altLang="zh-CN" sz="2400" dirty="0" smtClean="0">
                <a:solidFill>
                  <a:schemeClr val="tx1"/>
                </a:solidFill>
              </a:rPr>
              <a:t>it</a:t>
            </a:r>
            <a:endParaRPr lang="en-US" altLang="zh-CN" sz="2400" dirty="0">
              <a:solidFill>
                <a:schemeClr val="tx1"/>
              </a:solidFill>
            </a:endParaRPr>
          </a:p>
          <a:p>
            <a:endParaRPr lang="en-US" altLang="zh-CN" sz="2400" dirty="0">
              <a:solidFill>
                <a:schemeClr val="tx1"/>
              </a:solidFill>
            </a:endParaRPr>
          </a:p>
          <a:p>
            <a:r>
              <a:rPr lang="zh-CN" altLang="en-US" sz="2400" dirty="0" smtClean="0">
                <a:solidFill>
                  <a:schemeClr val="tx1"/>
                </a:solidFill>
              </a:rPr>
              <a:t>第一阶段 我看奶奶示范，并记下要领。我还帮妈妈准备了一些原材料。</a:t>
            </a:r>
            <a:endParaRPr lang="en-US" altLang="zh-CN" sz="2400" dirty="0" smtClean="0">
              <a:solidFill>
                <a:schemeClr val="tx1"/>
              </a:solidFill>
            </a:endParaRPr>
          </a:p>
          <a:p>
            <a:endParaRPr lang="en-US" altLang="zh-CN" sz="2400" dirty="0">
              <a:solidFill>
                <a:schemeClr val="tx1"/>
              </a:solidFill>
            </a:endParaRPr>
          </a:p>
          <a:p>
            <a:r>
              <a:rPr lang="en-US" altLang="zh-CN" sz="2400" dirty="0" smtClean="0">
                <a:solidFill>
                  <a:schemeClr val="tx1"/>
                </a:solidFill>
              </a:rPr>
              <a:t>While my grandmother demonstrated it , I was writing down some tips on my phone. At the same time, I prepared the ingredients and chopped some vegetables for her.</a:t>
            </a:r>
            <a:endParaRPr lang="en-US" altLang="zh-CN" sz="2400" dirty="0" smtClean="0">
              <a:solidFill>
                <a:schemeClr val="tx1"/>
              </a:solidFill>
            </a:endParaRPr>
          </a:p>
          <a:p>
            <a:endParaRPr kumimoji="1" lang="en-US" altLang="zh-CN" sz="2400" dirty="0" smtClean="0">
              <a:solidFill>
                <a:schemeClr val="tx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0514965" cy="3784600"/>
          </a:xfrm>
          <a:prstGeom prst="rect">
            <a:avLst/>
          </a:prstGeom>
          <a:noFill/>
        </p:spPr>
        <p:txBody>
          <a:bodyPr wrap="square" rtlCol="0">
            <a:spAutoFit/>
          </a:bodyPr>
          <a:lstStyle/>
          <a:p>
            <a:pPr algn="just"/>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two</a:t>
            </a:r>
            <a:r>
              <a:rPr kumimoji="1" lang="zh-CN" altLang="en-US" sz="2400" b="1" dirty="0" smtClean="0">
                <a:solidFill>
                  <a:schemeClr val="tx1"/>
                </a:solidFill>
              </a:rPr>
              <a:t> 物品</a:t>
            </a:r>
            <a:endParaRPr kumimoji="1" lang="zh-CN" altLang="en-US" sz="2400" b="1" dirty="0" smtClean="0">
              <a:solidFill>
                <a:schemeClr val="tx1"/>
              </a:solidFill>
            </a:endParaRPr>
          </a:p>
          <a:p>
            <a:pPr algn="just"/>
            <a:endParaRPr lang="en-US" altLang="zh-CN" sz="2400" dirty="0">
              <a:solidFill>
                <a:schemeClr val="tx1"/>
              </a:solidFill>
            </a:endParaRPr>
          </a:p>
          <a:p>
            <a:pPr algn="just"/>
            <a:r>
              <a:rPr lang="en-US" altLang="zh-CN" sz="2400" b="1" dirty="0">
                <a:sym typeface="+mn-ea"/>
              </a:rPr>
              <a:t>Describe a difficult skill you have learned from an old person.</a:t>
            </a:r>
            <a:endParaRPr lang="en-US" altLang="zh-CN" sz="2400" dirty="0">
              <a:solidFill>
                <a:schemeClr val="tx1"/>
              </a:solidFill>
            </a:endParaRPr>
          </a:p>
          <a:p>
            <a:pPr algn="just"/>
            <a:endParaRPr lang="en-US" altLang="zh-CN" sz="2400" dirty="0">
              <a:solidFill>
                <a:schemeClr val="tx1"/>
              </a:solidFill>
            </a:endParaRPr>
          </a:p>
          <a:p>
            <a:pPr algn="just"/>
            <a:r>
              <a:rPr lang="zh-CN" altLang="en-US" sz="2400" dirty="0">
                <a:solidFill>
                  <a:schemeClr val="tx1"/>
                </a:solidFill>
              </a:rPr>
              <a:t>第二阶段</a:t>
            </a:r>
            <a:r>
              <a:rPr lang="en-US" altLang="zh-CN" sz="2400" dirty="0">
                <a:solidFill>
                  <a:schemeClr val="tx1"/>
                </a:solidFill>
              </a:rPr>
              <a:t>  </a:t>
            </a:r>
            <a:r>
              <a:rPr lang="zh-CN" altLang="en-US" sz="2400" dirty="0">
                <a:solidFill>
                  <a:schemeClr val="tx1"/>
                </a:solidFill>
              </a:rPr>
              <a:t>我亲自尝试，但是有些菜没炒熟，有的就会炒糊</a:t>
            </a:r>
            <a:r>
              <a:rPr lang="zh-CN" altLang="en-US" sz="2400" dirty="0" smtClean="0">
                <a:solidFill>
                  <a:schemeClr val="tx1"/>
                </a:solidFill>
              </a:rPr>
              <a:t>。</a:t>
            </a:r>
            <a:endParaRPr lang="en-US" altLang="zh-CN" sz="2400" dirty="0" smtClean="0">
              <a:solidFill>
                <a:schemeClr val="tx1"/>
              </a:solidFill>
            </a:endParaRPr>
          </a:p>
          <a:p>
            <a:pPr algn="just"/>
            <a:endParaRPr lang="en-US" altLang="zh-CN" sz="2400" dirty="0">
              <a:solidFill>
                <a:schemeClr val="tx1"/>
              </a:solidFill>
            </a:endParaRPr>
          </a:p>
          <a:p>
            <a:pPr algn="just"/>
            <a:r>
              <a:rPr lang="en-US" altLang="zh-CN" sz="2400" dirty="0" smtClean="0">
                <a:solidFill>
                  <a:schemeClr val="tx1"/>
                </a:solidFill>
              </a:rPr>
              <a:t>I</a:t>
            </a:r>
            <a:r>
              <a:rPr lang="zh-CN" altLang="en-US" sz="2400" dirty="0" smtClean="0">
                <a:solidFill>
                  <a:schemeClr val="tx1"/>
                </a:solidFill>
              </a:rPr>
              <a:t> </a:t>
            </a:r>
            <a:r>
              <a:rPr lang="en-US" altLang="zh-CN" sz="2400" dirty="0" smtClean="0">
                <a:solidFill>
                  <a:schemeClr val="tx1"/>
                </a:solidFill>
              </a:rPr>
              <a:t>tried by myself. Unfortunately, I didn’t handle it very well and felt a bit nervous. I burnt the tomato because I couldn’t stir it on time. Also, I failed in cooking the fish and it tasted quite fishy because of the insufficient steaming time. </a:t>
            </a:r>
            <a:endParaRPr lang="en-US" altLang="zh-CN" sz="2400" dirty="0" smtClean="0">
              <a:solidFill>
                <a:schemeClr val="tx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0094837" cy="4154170"/>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two</a:t>
            </a:r>
            <a:r>
              <a:rPr kumimoji="1" lang="zh-CN" altLang="en-US" sz="2400" b="1" dirty="0" smtClean="0">
                <a:solidFill>
                  <a:schemeClr val="tx1"/>
                </a:solidFill>
              </a:rPr>
              <a:t> 物品</a:t>
            </a:r>
            <a:endParaRPr kumimoji="1" lang="zh-CN" altLang="en-US" sz="2400" b="1" dirty="0" smtClean="0">
              <a:solidFill>
                <a:schemeClr val="tx1"/>
              </a:solidFill>
            </a:endParaRPr>
          </a:p>
          <a:p>
            <a:endParaRPr lang="en-US" altLang="zh-CN" sz="2400" dirty="0">
              <a:solidFill>
                <a:schemeClr val="tx1"/>
              </a:solidFill>
            </a:endParaRPr>
          </a:p>
          <a:p>
            <a:r>
              <a:rPr lang="en-US" altLang="zh-CN" sz="2400" b="1" dirty="0">
                <a:sym typeface="+mn-ea"/>
              </a:rPr>
              <a:t>Describe a difficult skill you have learned from an old person.</a:t>
            </a:r>
            <a:endParaRPr lang="en-US" altLang="zh-CN" sz="2400" dirty="0">
              <a:solidFill>
                <a:schemeClr val="tx1"/>
              </a:solidFill>
            </a:endParaRPr>
          </a:p>
          <a:p>
            <a:endParaRPr lang="en-US" altLang="zh-CN" sz="2400" dirty="0">
              <a:solidFill>
                <a:schemeClr val="tx1"/>
              </a:solidFill>
            </a:endParaRPr>
          </a:p>
          <a:p>
            <a:r>
              <a:rPr lang="zh-CN" altLang="en-US" sz="2400" dirty="0" smtClean="0">
                <a:solidFill>
                  <a:schemeClr val="tx1"/>
                </a:solidFill>
              </a:rPr>
              <a:t>第三阶段</a:t>
            </a:r>
            <a:r>
              <a:rPr lang="en-US" altLang="zh-CN" sz="2400" dirty="0" smtClean="0">
                <a:solidFill>
                  <a:schemeClr val="tx1"/>
                </a:solidFill>
              </a:rPr>
              <a:t>  </a:t>
            </a:r>
            <a:r>
              <a:rPr lang="zh-CN" altLang="en-US" sz="2400" dirty="0" smtClean="0">
                <a:solidFill>
                  <a:schemeClr val="tx1"/>
                </a:solidFill>
              </a:rPr>
              <a:t>但是后来经过练习，我自己会做的菜越来愈多，很有成就感。</a:t>
            </a:r>
            <a:endParaRPr lang="en-US" altLang="zh-CN" sz="2400" dirty="0" smtClean="0">
              <a:solidFill>
                <a:schemeClr val="tx1"/>
              </a:solidFill>
            </a:endParaRPr>
          </a:p>
          <a:p>
            <a:endParaRPr lang="en-US" altLang="zh-CN" sz="2400" dirty="0">
              <a:solidFill>
                <a:schemeClr val="tx1"/>
              </a:solidFill>
            </a:endParaRPr>
          </a:p>
          <a:p>
            <a:r>
              <a:rPr lang="en-US" altLang="zh-CN" sz="2400" dirty="0">
                <a:solidFill>
                  <a:schemeClr val="tx1"/>
                </a:solidFill>
              </a:rPr>
              <a:t>A</a:t>
            </a:r>
            <a:r>
              <a:rPr lang="en-US" altLang="zh-CN" sz="2400" dirty="0" smtClean="0">
                <a:solidFill>
                  <a:schemeClr val="tx1"/>
                </a:solidFill>
              </a:rPr>
              <a:t>fter practicing for the whole summer break, I could cook a variety of dishes, which gave me a great sense of achievement. </a:t>
            </a:r>
            <a:endParaRPr lang="en-US" altLang="zh-CN" sz="2400" dirty="0" smtClean="0">
              <a:solidFill>
                <a:schemeClr val="tx1"/>
              </a:solidFill>
            </a:endParaRPr>
          </a:p>
          <a:p>
            <a:endParaRPr lang="en-US" altLang="zh-CN" sz="2400" dirty="0">
              <a:solidFill>
                <a:schemeClr val="tx1"/>
              </a:solidFill>
            </a:endParaRPr>
          </a:p>
          <a:p>
            <a:endParaRPr lang="en-US" altLang="zh-CN" sz="2400" dirty="0" smtClean="0">
              <a:solidFill>
                <a:schemeClr val="tx1"/>
              </a:solidFill>
            </a:endParaRPr>
          </a:p>
          <a:p>
            <a:endParaRPr lang="en-US" altLang="zh-CN" sz="2400" dirty="0" smtClean="0">
              <a:solidFill>
                <a:schemeClr val="tx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2676525"/>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two</a:t>
            </a:r>
            <a:r>
              <a:rPr kumimoji="1" lang="zh-CN" altLang="en-US" sz="2400" b="1" dirty="0" smtClean="0">
                <a:solidFill>
                  <a:schemeClr val="tx1"/>
                </a:solidFill>
              </a:rPr>
              <a:t> 物品</a:t>
            </a:r>
            <a:endParaRPr kumimoji="1" lang="zh-CN" altLang="en-US" sz="2400" b="1" dirty="0" smtClean="0">
              <a:solidFill>
                <a:schemeClr val="tx1"/>
              </a:solidFill>
            </a:endParaRPr>
          </a:p>
          <a:p>
            <a:endParaRPr lang="en-US" altLang="zh-CN" sz="2400" dirty="0">
              <a:solidFill>
                <a:schemeClr val="tx1"/>
              </a:solidFill>
            </a:endParaRPr>
          </a:p>
          <a:p>
            <a:r>
              <a:rPr lang="en-US" altLang="zh-CN" sz="2400" b="1" dirty="0">
                <a:sym typeface="+mn-ea"/>
              </a:rPr>
              <a:t>Describe a difficult skill you have learned from an old person.</a:t>
            </a:r>
            <a:r>
              <a:rPr lang="en-US" altLang="zh-CN" sz="2400" b="1" dirty="0">
                <a:solidFill>
                  <a:schemeClr val="tx1"/>
                </a:solidFill>
              </a:rPr>
              <a:t> </a:t>
            </a:r>
            <a:endParaRPr lang="en-US" altLang="zh-CN" sz="2400" dirty="0" smtClean="0">
              <a:solidFill>
                <a:schemeClr val="tx1"/>
              </a:solidFill>
            </a:endParaRPr>
          </a:p>
          <a:p>
            <a:r>
              <a:rPr lang="en-US" altLang="zh-CN" sz="2400" dirty="0" smtClean="0">
                <a:solidFill>
                  <a:schemeClr val="tx1"/>
                </a:solidFill>
              </a:rPr>
              <a:t>and explain </a:t>
            </a:r>
            <a:r>
              <a:rPr lang="en-US" altLang="zh-CN" sz="2400" dirty="0">
                <a:solidFill>
                  <a:schemeClr val="tx1"/>
                </a:solidFill>
              </a:rPr>
              <a:t>how you felt </a:t>
            </a:r>
            <a:endParaRPr lang="en-US" altLang="zh-CN" sz="2400" dirty="0" smtClean="0">
              <a:solidFill>
                <a:schemeClr val="tx1"/>
              </a:solidFill>
            </a:endParaRPr>
          </a:p>
          <a:p>
            <a:endParaRPr lang="en-US" altLang="zh-CN" sz="2400" dirty="0">
              <a:solidFill>
                <a:schemeClr val="tx1"/>
              </a:solidFill>
            </a:endParaRPr>
          </a:p>
          <a:p>
            <a:pPr lvl="0" fontAlgn="base"/>
            <a:endParaRPr lang="en-US" altLang="zh-CN" sz="2400" dirty="0">
              <a:solidFill>
                <a:schemeClr val="tx1"/>
              </a:solidFill>
            </a:endParaRPr>
          </a:p>
          <a:p>
            <a:endParaRPr kumimoji="1" lang="en-US" altLang="zh-CN" sz="240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31371" y="1028733"/>
            <a:ext cx="11329259" cy="4608511"/>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a:solidFill>
                  <a:schemeClr val="tx1">
                    <a:lumMod val="75000"/>
                    <a:lumOff val="25000"/>
                  </a:schemeClr>
                </a:solidFill>
                <a:latin typeface="+mj-ea"/>
                <a:ea typeface="+mj-ea"/>
                <a:cs typeface="微软雅黑" panose="020B0503020204020204" charset="-122"/>
              </a:rPr>
              <a:t>Part two: </a:t>
            </a:r>
            <a:r>
              <a:rPr lang="en-US" sz="2400" b="1" kern="100" dirty="0" smtClean="0">
                <a:latin typeface="微软雅黑" panose="020B0503020204020204" charset="-122"/>
                <a:ea typeface="SimSun" panose="02010600030101010101" pitchFamily="2" charset="-122"/>
                <a:cs typeface="Times New Roman" panose="02020603050405020304" pitchFamily="18" charset="0"/>
              </a:rPr>
              <a:t> a time when you were friendly to someone you didn’t like </a:t>
            </a:r>
            <a:endParaRPr lang="en-US" sz="2400" b="1" kern="100" dirty="0">
              <a:latin typeface="微软雅黑" panose="020B0503020204020204" charset="-122"/>
              <a:ea typeface="SimSun" panose="02010600030101010101" pitchFamily="2" charset="-122"/>
              <a:cs typeface="Times New Roman" panose="02020603050405020304" pitchFamily="18" charset="0"/>
            </a:endParaRPr>
          </a:p>
          <a:p>
            <a:pPr marL="0" indent="0">
              <a:lnSpc>
                <a:spcPct val="80000"/>
              </a:lnSpc>
              <a:buNone/>
            </a:pPr>
            <a:r>
              <a:rPr lang="en-US" altLang="zh-CN" sz="2400" dirty="0" smtClean="0">
                <a:solidFill>
                  <a:schemeClr val="tx1"/>
                </a:solidFill>
                <a:latin typeface="+mj-ea"/>
                <a:ea typeface="+mj-ea"/>
              </a:rPr>
              <a:t>Object:</a:t>
            </a:r>
            <a:endParaRPr lang="en-US" altLang="zh-CN" sz="2400" dirty="0">
              <a:solidFill>
                <a:schemeClr val="tx1"/>
              </a:solidFill>
              <a:latin typeface="+mj-ea"/>
              <a:ea typeface="+mj-ea"/>
            </a:endParaRPr>
          </a:p>
          <a:p>
            <a:pPr marL="0" marR="0" algn="just">
              <a:spcBef>
                <a:spcPts val="0"/>
              </a:spcBef>
              <a:spcAft>
                <a:spcPts val="0"/>
              </a:spcAft>
            </a:pPr>
            <a:r>
              <a:rPr lang="zh-CN" altLang="en-US" sz="2400" dirty="0">
                <a:solidFill>
                  <a:schemeClr val="tx1"/>
                </a:solidFill>
                <a:latin typeface="+mj-ea"/>
                <a:ea typeface="+mj-ea"/>
              </a:rPr>
              <a:t>注意</a:t>
            </a:r>
            <a:r>
              <a:rPr lang="zh-CN" altLang="en-US" sz="2400" dirty="0" smtClean="0">
                <a:solidFill>
                  <a:srgbClr val="11B3B8"/>
                </a:solidFill>
                <a:latin typeface="+mj-ea"/>
                <a:ea typeface="+mj-ea"/>
              </a:rPr>
              <a:t>：</a:t>
            </a:r>
            <a:r>
              <a:rPr lang="en-US" altLang="zh-CN" sz="2400" dirty="0"/>
              <a:t> </a:t>
            </a:r>
            <a:endParaRPr lang="zh-CN" altLang="zh-CN" sz="2400" dirty="0"/>
          </a:p>
          <a:p>
            <a:pPr algn="l"/>
            <a:r>
              <a:rPr lang="en-US" altLang="zh-CN" sz="2400" dirty="0"/>
              <a:t>You should say:</a:t>
            </a:r>
            <a:endParaRPr lang="en-US" altLang="zh-CN" sz="2400" dirty="0"/>
          </a:p>
          <a:p>
            <a:pPr algn="l"/>
            <a:r>
              <a:rPr lang="en-US" altLang="zh-CN" sz="2400" dirty="0"/>
              <a:t>When and where it happened</a:t>
            </a:r>
            <a:endParaRPr lang="en-US" altLang="zh-CN" sz="2400" dirty="0"/>
          </a:p>
          <a:p>
            <a:pPr algn="l"/>
            <a:r>
              <a:rPr lang="en-US" altLang="zh-CN" sz="2400" dirty="0"/>
              <a:t>Who he/she was</a:t>
            </a:r>
            <a:endParaRPr lang="en-US" altLang="zh-CN" sz="2400" dirty="0"/>
          </a:p>
          <a:p>
            <a:pPr algn="l"/>
            <a:r>
              <a:rPr lang="en-US" altLang="zh-CN" sz="2400" dirty="0"/>
              <a:t>Why you didn’t like this person</a:t>
            </a:r>
            <a:endParaRPr lang="en-US" altLang="zh-CN" sz="2400" dirty="0"/>
          </a:p>
          <a:p>
            <a:pPr algn="l"/>
            <a:r>
              <a:rPr lang="en-US" altLang="zh-CN" sz="2400" dirty="0"/>
              <a:t>And explain why you were friendly to him/her on that occasion</a:t>
            </a:r>
            <a:endParaRPr lang="en-US" altLang="zh-CN" sz="2400" dirty="0"/>
          </a:p>
          <a:p>
            <a:pPr marL="0" indent="0">
              <a:lnSpc>
                <a:spcPct val="150000"/>
              </a:lnSpc>
              <a:buNone/>
            </a:pPr>
            <a:endParaRPr lang="en-US" altLang="zh-CN" sz="2400" b="1" dirty="0">
              <a:solidFill>
                <a:srgbClr val="FF7515"/>
              </a:solidFill>
            </a:endParaRPr>
          </a:p>
          <a:p>
            <a:r>
              <a:rPr lang="zh-CN" altLang="en-US" sz="2400" dirty="0" smtClean="0">
                <a:solidFill>
                  <a:srgbClr val="FF0000"/>
                </a:solidFill>
              </a:rPr>
              <a:t>事件题：如何讲故事</a:t>
            </a:r>
            <a:endParaRPr lang="en-US" altLang="zh-CN" sz="2400" dirty="0" smtClean="0">
              <a:solidFill>
                <a:srgbClr val="FF7515"/>
              </a:solidFill>
            </a:endParaRPr>
          </a:p>
          <a:p>
            <a:endParaRPr lang="zh-CN" altLang="zh-CN" sz="2400" dirty="0">
              <a:solidFill>
                <a:srgbClr val="FF7515"/>
              </a:solidFill>
            </a:endParaRPr>
          </a:p>
          <a:p>
            <a:pPr marL="0" indent="0">
              <a:lnSpc>
                <a:spcPct val="150000"/>
              </a:lnSpc>
              <a:buNone/>
            </a:pPr>
            <a:endParaRPr lang="zh-CN" altLang="zh-CN" sz="2400" b="1" dirty="0"/>
          </a:p>
          <a:p>
            <a:pPr marL="0" marR="0" algn="just">
              <a:spcBef>
                <a:spcPts val="0"/>
              </a:spcBef>
              <a:spcAft>
                <a:spcPts val="0"/>
              </a:spcAft>
            </a:pPr>
            <a:endParaRPr lang="en-US" sz="2400" kern="100" dirty="0">
              <a:latin typeface="微软雅黑" panose="020B0503020204020204" charset="-122"/>
              <a:ea typeface="SimSun"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3784600"/>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two</a:t>
            </a:r>
            <a:r>
              <a:rPr kumimoji="1" lang="zh-CN" altLang="en-US" sz="2400" b="1" dirty="0" smtClean="0">
                <a:solidFill>
                  <a:schemeClr val="tx1"/>
                </a:solidFill>
              </a:rPr>
              <a:t> 物品</a:t>
            </a:r>
            <a:endParaRPr kumimoji="1" lang="zh-CN" altLang="en-US" sz="2400" b="1" dirty="0" smtClean="0">
              <a:solidFill>
                <a:schemeClr val="tx1"/>
              </a:solidFill>
            </a:endParaRPr>
          </a:p>
          <a:p>
            <a:endParaRPr lang="en-US" altLang="zh-CN" sz="2400" dirty="0">
              <a:solidFill>
                <a:schemeClr val="tx1"/>
              </a:solidFill>
            </a:endParaRPr>
          </a:p>
          <a:p>
            <a:r>
              <a:rPr lang="en-US" altLang="zh-CN" sz="2400" b="1" dirty="0">
                <a:sym typeface="+mn-ea"/>
              </a:rPr>
              <a:t>Describe a difficult skill you have learned from an old person.</a:t>
            </a:r>
            <a:r>
              <a:rPr lang="en-US" altLang="zh-CN" sz="2400" b="1" dirty="0">
                <a:sym typeface="+mn-ea"/>
              </a:rPr>
              <a:t> </a:t>
            </a:r>
            <a:endParaRPr lang="en-US" altLang="zh-CN" sz="2400" dirty="0" smtClean="0">
              <a:solidFill>
                <a:schemeClr val="tx1"/>
              </a:solidFill>
            </a:endParaRPr>
          </a:p>
          <a:p>
            <a:r>
              <a:rPr lang="en-US" altLang="zh-CN" sz="2400" dirty="0" smtClean="0">
                <a:sym typeface="+mn-ea"/>
              </a:rPr>
              <a:t>and explain </a:t>
            </a:r>
            <a:r>
              <a:rPr lang="en-US" altLang="zh-CN" sz="2400" dirty="0">
                <a:sym typeface="+mn-ea"/>
              </a:rPr>
              <a:t>how you felt </a:t>
            </a:r>
            <a:endParaRPr lang="en-US" altLang="zh-CN" sz="2400" dirty="0" smtClean="0">
              <a:solidFill>
                <a:schemeClr val="tx1"/>
              </a:solidFill>
            </a:endParaRPr>
          </a:p>
          <a:p>
            <a:endParaRPr lang="en-US" altLang="zh-CN" sz="2400" dirty="0">
              <a:solidFill>
                <a:schemeClr val="tx1"/>
              </a:solidFill>
            </a:endParaRPr>
          </a:p>
          <a:p>
            <a:r>
              <a:rPr lang="en-US" altLang="zh-CN" sz="2400" dirty="0" smtClean="0">
                <a:solidFill>
                  <a:schemeClr val="tx1"/>
                </a:solidFill>
              </a:rPr>
              <a:t>healthy/ take-</a:t>
            </a:r>
            <a:r>
              <a:rPr lang="en-US" altLang="zh-CN" sz="2400" dirty="0" err="1" smtClean="0">
                <a:solidFill>
                  <a:schemeClr val="tx1"/>
                </a:solidFill>
              </a:rPr>
              <a:t>aways</a:t>
            </a:r>
            <a:r>
              <a:rPr lang="en-US" altLang="zh-CN" sz="2400" dirty="0" smtClean="0">
                <a:solidFill>
                  <a:schemeClr val="tx1"/>
                </a:solidFill>
              </a:rPr>
              <a:t> could be oily and greasy</a:t>
            </a:r>
            <a:endParaRPr lang="en-US" altLang="zh-CN" sz="2400" dirty="0" smtClean="0">
              <a:solidFill>
                <a:schemeClr val="tx1"/>
              </a:solidFill>
            </a:endParaRPr>
          </a:p>
          <a:p>
            <a:r>
              <a:rPr lang="en-US" altLang="zh-CN" sz="2400" dirty="0" smtClean="0">
                <a:solidFill>
                  <a:schemeClr val="tx1"/>
                </a:solidFill>
              </a:rPr>
              <a:t>would like to treat my friends/ families at home</a:t>
            </a:r>
            <a:endParaRPr lang="en-US" altLang="zh-CN" sz="2400" dirty="0" smtClean="0">
              <a:solidFill>
                <a:schemeClr val="tx1"/>
              </a:solidFill>
            </a:endParaRPr>
          </a:p>
          <a:p>
            <a:r>
              <a:rPr lang="en-US" altLang="zh-CN" sz="2400" dirty="0" smtClean="0">
                <a:solidFill>
                  <a:schemeClr val="tx1"/>
                </a:solidFill>
              </a:rPr>
              <a:t>would study abroad</a:t>
            </a:r>
            <a:endParaRPr lang="zh-CN" altLang="zh-CN" sz="2400" dirty="0">
              <a:solidFill>
                <a:schemeClr val="tx1"/>
              </a:solidFill>
            </a:endParaRPr>
          </a:p>
          <a:p>
            <a:pPr lvl="0" fontAlgn="base"/>
            <a:endParaRPr lang="en-US" altLang="zh-CN" sz="2400" dirty="0">
              <a:solidFill>
                <a:schemeClr val="tx1"/>
              </a:solidFill>
            </a:endParaRPr>
          </a:p>
          <a:p>
            <a:endParaRPr kumimoji="1" lang="en-US" altLang="zh-CN" sz="2400" dirty="0">
              <a:solidFill>
                <a:schemeClr val="tx1"/>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3784600"/>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two</a:t>
            </a:r>
            <a:r>
              <a:rPr kumimoji="1" lang="zh-CN" altLang="en-US" sz="2400" b="1" dirty="0" smtClean="0">
                <a:solidFill>
                  <a:schemeClr val="tx1"/>
                </a:solidFill>
              </a:rPr>
              <a:t> 物品</a:t>
            </a:r>
            <a:endParaRPr lang="en-US" altLang="zh-CN" sz="2400" dirty="0">
              <a:solidFill>
                <a:schemeClr val="tx1"/>
              </a:solidFill>
            </a:endParaRPr>
          </a:p>
          <a:p>
            <a:endParaRPr lang="en-US" altLang="zh-CN" sz="2400" b="1" dirty="0" smtClean="0">
              <a:solidFill>
                <a:schemeClr val="tx1"/>
              </a:solidFill>
            </a:endParaRPr>
          </a:p>
          <a:p>
            <a:r>
              <a:rPr lang="en-US" altLang="zh-CN" sz="2400" b="1" dirty="0" smtClean="0">
                <a:sym typeface="+mn-ea"/>
              </a:rPr>
              <a:t>Describe something that helped you learn a foreign language.</a:t>
            </a:r>
            <a:endParaRPr lang="en-US" altLang="zh-CN" sz="2400" b="1" dirty="0" smtClean="0">
              <a:sym typeface="+mn-ea"/>
            </a:endParaRPr>
          </a:p>
          <a:p>
            <a:r>
              <a:rPr lang="en-US" altLang="zh-CN" sz="2400" b="1" dirty="0" smtClean="0">
                <a:sym typeface="+mn-ea"/>
              </a:rPr>
              <a:t>You should say:</a:t>
            </a:r>
            <a:endParaRPr lang="en-US" altLang="zh-CN" sz="2400" b="1" dirty="0" smtClean="0">
              <a:sym typeface="+mn-ea"/>
            </a:endParaRPr>
          </a:p>
          <a:p>
            <a:r>
              <a:rPr lang="en-US" altLang="zh-CN" sz="2400" b="1" dirty="0" smtClean="0">
                <a:sym typeface="+mn-ea"/>
              </a:rPr>
              <a:t>What it was</a:t>
            </a:r>
            <a:endParaRPr lang="en-US" altLang="zh-CN" sz="2400" b="1" dirty="0" smtClean="0">
              <a:sym typeface="+mn-ea"/>
            </a:endParaRPr>
          </a:p>
          <a:p>
            <a:r>
              <a:rPr lang="en-US" altLang="zh-CN" sz="2400" b="1" dirty="0" smtClean="0">
                <a:sym typeface="+mn-ea"/>
              </a:rPr>
              <a:t>What language you learn</a:t>
            </a:r>
            <a:endParaRPr lang="en-US" altLang="zh-CN" sz="2400" b="1" dirty="0" smtClean="0">
              <a:sym typeface="+mn-ea"/>
            </a:endParaRPr>
          </a:p>
          <a:p>
            <a:r>
              <a:rPr lang="en-US" altLang="zh-CN" sz="2400" b="1" dirty="0" smtClean="0">
                <a:sym typeface="+mn-ea"/>
              </a:rPr>
              <a:t>Why you chose to learn that language</a:t>
            </a:r>
            <a:endParaRPr lang="en-US" altLang="zh-CN" sz="2400" b="1" dirty="0" smtClean="0">
              <a:sym typeface="+mn-ea"/>
            </a:endParaRPr>
          </a:p>
          <a:p>
            <a:r>
              <a:rPr lang="en-US" altLang="zh-CN" sz="2400" b="1" dirty="0" smtClean="0">
                <a:sym typeface="+mn-ea"/>
              </a:rPr>
              <a:t>And explain how this thing helped you.</a:t>
            </a:r>
            <a:endParaRPr lang="zh-CN" altLang="zh-CN" sz="2400" b="1" dirty="0">
              <a:solidFill>
                <a:schemeClr val="tx1"/>
              </a:solidFill>
            </a:endParaRPr>
          </a:p>
          <a:p>
            <a:pPr lvl="0" fontAlgn="base"/>
            <a:endParaRPr lang="en-US" altLang="zh-CN" sz="2400" dirty="0">
              <a:solidFill>
                <a:schemeClr val="tx1"/>
              </a:solidFill>
            </a:endParaRPr>
          </a:p>
          <a:p>
            <a:endParaRPr kumimoji="1" lang="en-US" altLang="zh-CN" sz="2400" dirty="0">
              <a:solidFill>
                <a:schemeClr val="tx1"/>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3415030"/>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two</a:t>
            </a:r>
            <a:r>
              <a:rPr kumimoji="1" lang="zh-CN" altLang="en-US" sz="2400" b="1" dirty="0" smtClean="0">
                <a:solidFill>
                  <a:schemeClr val="tx1"/>
                </a:solidFill>
              </a:rPr>
              <a:t> 物品</a:t>
            </a:r>
            <a:endParaRPr kumimoji="1" lang="en-US" altLang="zh-CN" sz="2400" b="1" dirty="0" smtClean="0">
              <a:solidFill>
                <a:schemeClr val="tx1"/>
              </a:solidFill>
            </a:endParaRPr>
          </a:p>
          <a:p>
            <a:r>
              <a:rPr kumimoji="1" lang="zh-CN" altLang="en-US" sz="2400" b="1" dirty="0" smtClean="0">
                <a:solidFill>
                  <a:schemeClr val="tx1"/>
                </a:solidFill>
              </a:rPr>
              <a:t>Describe a story someone told you and you remember. </a:t>
            </a:r>
            <a:endParaRPr kumimoji="1" lang="zh-CN" altLang="en-US" sz="2400" b="1" dirty="0" smtClean="0">
              <a:solidFill>
                <a:schemeClr val="tx1"/>
              </a:solidFill>
            </a:endParaRPr>
          </a:p>
          <a:p>
            <a:r>
              <a:rPr kumimoji="1" lang="zh-CN" altLang="en-US" sz="2400" b="1" dirty="0" smtClean="0">
                <a:solidFill>
                  <a:schemeClr val="tx1"/>
                </a:solidFill>
              </a:rPr>
              <a:t>You should say:</a:t>
            </a:r>
            <a:endParaRPr kumimoji="1" lang="zh-CN" altLang="en-US" sz="2400" b="1" dirty="0" smtClean="0">
              <a:solidFill>
                <a:schemeClr val="tx1"/>
              </a:solidFill>
            </a:endParaRPr>
          </a:p>
          <a:p>
            <a:r>
              <a:rPr kumimoji="1" lang="zh-CN" altLang="en-US" sz="2400" b="1" dirty="0" smtClean="0">
                <a:solidFill>
                  <a:schemeClr val="tx1"/>
                </a:solidFill>
              </a:rPr>
              <a:t>What the story was about</a:t>
            </a:r>
            <a:endParaRPr kumimoji="1" lang="zh-CN" altLang="en-US" sz="2400" b="1" dirty="0" smtClean="0">
              <a:solidFill>
                <a:schemeClr val="tx1"/>
              </a:solidFill>
            </a:endParaRPr>
          </a:p>
          <a:p>
            <a:r>
              <a:rPr kumimoji="1" lang="zh-CN" altLang="en-US" sz="2400" b="1" dirty="0" smtClean="0">
                <a:solidFill>
                  <a:schemeClr val="tx1"/>
                </a:solidFill>
              </a:rPr>
              <a:t>Who told you this story</a:t>
            </a:r>
            <a:endParaRPr kumimoji="1" lang="zh-CN" altLang="en-US" sz="2400" b="1" dirty="0" smtClean="0">
              <a:solidFill>
                <a:schemeClr val="tx1"/>
              </a:solidFill>
            </a:endParaRPr>
          </a:p>
          <a:p>
            <a:r>
              <a:rPr kumimoji="1" lang="zh-CN" altLang="en-US" sz="2400" b="1" dirty="0" smtClean="0">
                <a:solidFill>
                  <a:schemeClr val="tx1"/>
                </a:solidFill>
              </a:rPr>
              <a:t>Why you remember it</a:t>
            </a:r>
            <a:endParaRPr kumimoji="1" lang="zh-CN" altLang="en-US" sz="2400" b="1" dirty="0" smtClean="0">
              <a:solidFill>
                <a:schemeClr val="tx1"/>
              </a:solidFill>
            </a:endParaRPr>
          </a:p>
          <a:p>
            <a:r>
              <a:rPr kumimoji="1" lang="zh-CN" altLang="en-US" sz="2400" b="1" dirty="0" smtClean="0">
                <a:solidFill>
                  <a:schemeClr val="tx1"/>
                </a:solidFill>
              </a:rPr>
              <a:t>And explain how you feel about it</a:t>
            </a:r>
            <a:endParaRPr lang="en-US" altLang="zh-CN" sz="2000" dirty="0" smtClean="0">
              <a:solidFill>
                <a:schemeClr val="tx1"/>
              </a:solidFill>
            </a:endParaRPr>
          </a:p>
          <a:p>
            <a:pPr lvl="0" fontAlgn="base"/>
            <a:endParaRPr lang="en-US" altLang="zh-CN" sz="2400" dirty="0">
              <a:solidFill>
                <a:schemeClr val="tx1"/>
              </a:solidFill>
            </a:endParaRPr>
          </a:p>
          <a:p>
            <a:endParaRPr kumimoji="1" lang="en-US" altLang="zh-CN" sz="2400" dirty="0">
              <a:solidFill>
                <a:schemeClr val="tx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3046095"/>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three</a:t>
            </a:r>
            <a:r>
              <a:rPr kumimoji="1" lang="zh-CN" altLang="en-US" sz="2400" b="1" dirty="0" smtClean="0">
                <a:solidFill>
                  <a:schemeClr val="tx1"/>
                </a:solidFill>
              </a:rPr>
              <a:t>练习</a:t>
            </a:r>
            <a:endParaRPr lang="en-US" altLang="zh-CN" sz="2400" b="1" dirty="0" smtClean="0">
              <a:solidFill>
                <a:schemeClr val="tx1"/>
              </a:solidFill>
            </a:endParaRPr>
          </a:p>
          <a:p>
            <a:endParaRPr lang="en-US" altLang="zh-CN" sz="2400" b="1" dirty="0" smtClean="0">
              <a:solidFill>
                <a:schemeClr val="tx1"/>
              </a:solidFill>
            </a:endParaRPr>
          </a:p>
          <a:p>
            <a:pPr fontAlgn="base"/>
            <a:r>
              <a:rPr lang="en-US" altLang="zh-CN" sz="2400" dirty="0">
                <a:solidFill>
                  <a:schemeClr val="tx1"/>
                </a:solidFill>
              </a:rPr>
              <a:t>What influence can famous people have on society?</a:t>
            </a:r>
            <a:endParaRPr lang="en-US" altLang="zh-CN" sz="2400" dirty="0">
              <a:solidFill>
                <a:schemeClr val="tx1"/>
              </a:solidFill>
            </a:endParaRPr>
          </a:p>
          <a:p>
            <a:pPr fontAlgn="base"/>
            <a:r>
              <a:rPr lang="zh-CN" altLang="zh-CN" sz="2400" dirty="0">
                <a:solidFill>
                  <a:schemeClr val="tx1"/>
                </a:solidFill>
              </a:rPr>
              <a:t> </a:t>
            </a:r>
            <a:r>
              <a:rPr lang="en-US" altLang="zh-CN" sz="2400" dirty="0">
                <a:solidFill>
                  <a:schemeClr val="tx1"/>
                </a:solidFill>
              </a:rPr>
              <a:t> </a:t>
            </a:r>
            <a:endParaRPr lang="zh-CN" altLang="zh-CN" sz="2400" dirty="0">
              <a:solidFill>
                <a:schemeClr val="tx1"/>
              </a:solidFill>
            </a:endParaRPr>
          </a:p>
          <a:p>
            <a:pPr lvl="0" fontAlgn="base"/>
            <a:r>
              <a:rPr lang="zh-CN" altLang="en-US" sz="2400" dirty="0" smtClean="0">
                <a:solidFill>
                  <a:schemeClr val="tx1"/>
                </a:solidFill>
              </a:rPr>
              <a:t>题目类型？</a:t>
            </a:r>
            <a:endParaRPr lang="zh-CN" altLang="en-US" sz="2400" dirty="0" smtClean="0">
              <a:solidFill>
                <a:schemeClr val="tx1"/>
              </a:solidFill>
            </a:endParaRPr>
          </a:p>
          <a:p>
            <a:pPr lvl="0" fontAlgn="base"/>
            <a:endParaRPr lang="en-US" altLang="zh-CN" sz="2400" dirty="0" smtClean="0">
              <a:solidFill>
                <a:schemeClr val="tx1"/>
              </a:solidFill>
            </a:endParaRPr>
          </a:p>
          <a:p>
            <a:pPr lvl="0" fontAlgn="base"/>
            <a:r>
              <a:rPr lang="zh-CN" altLang="en-US" sz="2400" dirty="0" smtClean="0">
                <a:solidFill>
                  <a:schemeClr val="tx1"/>
                </a:solidFill>
              </a:rPr>
              <a:t>所用到的</a:t>
            </a:r>
            <a:r>
              <a:rPr lang="en-US" altLang="zh-CN" sz="2400" dirty="0" smtClean="0">
                <a:solidFill>
                  <a:schemeClr val="tx1"/>
                </a:solidFill>
              </a:rPr>
              <a:t>functional</a:t>
            </a:r>
            <a:r>
              <a:rPr lang="zh-CN" altLang="en-US" sz="2400" dirty="0" smtClean="0">
                <a:solidFill>
                  <a:schemeClr val="tx1"/>
                </a:solidFill>
              </a:rPr>
              <a:t> </a:t>
            </a:r>
            <a:r>
              <a:rPr lang="en-US" altLang="zh-CN" sz="2400" dirty="0" smtClean="0">
                <a:solidFill>
                  <a:schemeClr val="tx1"/>
                </a:solidFill>
              </a:rPr>
              <a:t>language</a:t>
            </a:r>
            <a:r>
              <a:rPr lang="zh-CN" altLang="en-US" sz="2400" dirty="0" smtClean="0">
                <a:solidFill>
                  <a:schemeClr val="tx1"/>
                </a:solidFill>
              </a:rPr>
              <a:t>？</a:t>
            </a:r>
            <a:endParaRPr lang="en-US" altLang="zh-CN" sz="2400" dirty="0">
              <a:solidFill>
                <a:schemeClr val="tx1"/>
              </a:solidFill>
            </a:endParaRPr>
          </a:p>
          <a:p>
            <a:endParaRPr kumimoji="1" lang="en-US" altLang="zh-CN" sz="2400" dirty="0">
              <a:solidFill>
                <a:schemeClr val="tx1"/>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746523" cy="4523105"/>
          </a:xfrm>
          <a:prstGeom prst="rect">
            <a:avLst/>
          </a:prstGeom>
          <a:noFill/>
        </p:spPr>
        <p:txBody>
          <a:bodyPr wrap="square" rtlCol="0">
            <a:spAutoFit/>
          </a:bodyPr>
          <a:lstStyle/>
          <a:p>
            <a:pPr algn="just"/>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three</a:t>
            </a:r>
            <a:r>
              <a:rPr kumimoji="1" lang="zh-CN" altLang="en-US" sz="2400" b="1" dirty="0" smtClean="0">
                <a:solidFill>
                  <a:schemeClr val="tx1"/>
                </a:solidFill>
              </a:rPr>
              <a:t>练习</a:t>
            </a:r>
            <a:endParaRPr lang="en-US" altLang="zh-CN" sz="2400" b="1" dirty="0" smtClean="0">
              <a:solidFill>
                <a:schemeClr val="tx1"/>
              </a:solidFill>
            </a:endParaRPr>
          </a:p>
          <a:p>
            <a:pPr algn="just"/>
            <a:endParaRPr lang="en-US" altLang="zh-CN" sz="2400" b="1" dirty="0" smtClean="0">
              <a:solidFill>
                <a:schemeClr val="tx1"/>
              </a:solidFill>
            </a:endParaRPr>
          </a:p>
          <a:p>
            <a:pPr algn="just" fontAlgn="base"/>
            <a:r>
              <a:rPr lang="en-US" altLang="zh-CN" sz="2400" dirty="0">
                <a:solidFill>
                  <a:schemeClr val="tx1"/>
                </a:solidFill>
              </a:rPr>
              <a:t>What influence can famous people have on society?</a:t>
            </a:r>
            <a:r>
              <a:rPr lang="zh-CN" altLang="zh-CN" sz="2400" dirty="0">
                <a:solidFill>
                  <a:schemeClr val="tx1"/>
                </a:solidFill>
              </a:rPr>
              <a:t> </a:t>
            </a:r>
            <a:r>
              <a:rPr lang="en-US" altLang="zh-CN" sz="2400" dirty="0">
                <a:solidFill>
                  <a:schemeClr val="tx1"/>
                </a:solidFill>
              </a:rPr>
              <a:t> </a:t>
            </a:r>
            <a:endParaRPr kumimoji="1" lang="en-US" altLang="zh-CN" dirty="0">
              <a:solidFill>
                <a:schemeClr val="tx1"/>
              </a:solidFill>
            </a:endParaRPr>
          </a:p>
          <a:p>
            <a:pPr algn="just" fontAlgn="base"/>
            <a:endParaRPr kumimoji="1" lang="en-US" altLang="zh-CN" sz="2400" dirty="0" smtClean="0">
              <a:solidFill>
                <a:schemeClr val="tx1"/>
              </a:solidFill>
            </a:endParaRPr>
          </a:p>
          <a:p>
            <a:pPr algn="just" fontAlgn="base"/>
            <a:r>
              <a:rPr kumimoji="1" lang="en-US" altLang="zh-CN" sz="2400" dirty="0" smtClean="0">
                <a:solidFill>
                  <a:schemeClr val="tx1"/>
                </a:solidFill>
              </a:rPr>
              <a:t>positive: celebrities donate money/ do charity/ encourage their fans to be benevolent</a:t>
            </a:r>
            <a:endParaRPr kumimoji="1" lang="en-US" altLang="zh-CN" sz="2400" dirty="0" smtClean="0">
              <a:solidFill>
                <a:schemeClr val="tx1"/>
              </a:solidFill>
            </a:endParaRPr>
          </a:p>
          <a:p>
            <a:pPr algn="just" fontAlgn="base"/>
            <a:r>
              <a:rPr kumimoji="1" lang="en-US" altLang="zh-CN" sz="2400" dirty="0">
                <a:solidFill>
                  <a:schemeClr val="tx1"/>
                </a:solidFill>
              </a:rPr>
              <a:t> </a:t>
            </a:r>
            <a:r>
              <a:rPr kumimoji="1" lang="en-US" altLang="zh-CN" sz="2400" dirty="0" smtClean="0">
                <a:solidFill>
                  <a:schemeClr val="tx1"/>
                </a:solidFill>
              </a:rPr>
              <a:t>             fashion trend</a:t>
            </a:r>
            <a:r>
              <a:rPr kumimoji="1" lang="en-US" altLang="zh-CN" sz="2400" dirty="0" smtClean="0">
                <a:solidFill>
                  <a:schemeClr val="tx1"/>
                </a:solidFill>
                <a:sym typeface="Wingdings" panose="05000000000000000000"/>
              </a:rPr>
              <a:t> dress in the similar way/ be stylish and fashionable</a:t>
            </a:r>
            <a:endParaRPr kumimoji="1" lang="en-US" altLang="zh-CN" sz="2400" dirty="0" smtClean="0">
              <a:solidFill>
                <a:schemeClr val="tx1"/>
              </a:solidFill>
              <a:sym typeface="Wingdings" panose="05000000000000000000"/>
            </a:endParaRPr>
          </a:p>
          <a:p>
            <a:pPr algn="just" fontAlgn="base"/>
            <a:endParaRPr kumimoji="1" lang="en-US" altLang="zh-CN" sz="2400" dirty="0">
              <a:solidFill>
                <a:schemeClr val="tx1"/>
              </a:solidFill>
              <a:sym typeface="Wingdings" panose="05000000000000000000"/>
            </a:endParaRPr>
          </a:p>
          <a:p>
            <a:pPr algn="just" fontAlgn="base"/>
            <a:r>
              <a:rPr kumimoji="1" lang="en-US" altLang="zh-CN" sz="2400" dirty="0" smtClean="0">
                <a:solidFill>
                  <a:schemeClr val="tx1"/>
                </a:solidFill>
                <a:sym typeface="Wingdings" panose="05000000000000000000"/>
              </a:rPr>
              <a:t>negative: luxurious brand money worship </a:t>
            </a:r>
            <a:endParaRPr kumimoji="1" lang="en-US" altLang="zh-CN" sz="2400" dirty="0" smtClean="0">
              <a:solidFill>
                <a:schemeClr val="tx1"/>
              </a:solidFill>
              <a:sym typeface="Wingdings" panose="05000000000000000000"/>
            </a:endParaRPr>
          </a:p>
          <a:p>
            <a:pPr algn="just" fontAlgn="base"/>
            <a:r>
              <a:rPr kumimoji="1" lang="en-US" altLang="zh-CN" sz="2400" dirty="0">
                <a:solidFill>
                  <a:schemeClr val="tx1"/>
                </a:solidFill>
                <a:sym typeface="Wingdings" panose="05000000000000000000"/>
              </a:rPr>
              <a:t>	</a:t>
            </a:r>
            <a:r>
              <a:rPr kumimoji="1" lang="zh-CN" altLang="en-US" sz="2400" dirty="0" smtClean="0">
                <a:solidFill>
                  <a:schemeClr val="tx1"/>
                </a:solidFill>
                <a:sym typeface="Wingdings" panose="05000000000000000000"/>
              </a:rPr>
              <a:t>    </a:t>
            </a:r>
            <a:r>
              <a:rPr kumimoji="1" lang="en-US" altLang="zh-CN" sz="2400" dirty="0" smtClean="0">
                <a:solidFill>
                  <a:schemeClr val="tx1"/>
                </a:solidFill>
                <a:sym typeface="Wingdings" panose="05000000000000000000"/>
              </a:rPr>
              <a:t>drug abuse</a:t>
            </a:r>
            <a:endParaRPr kumimoji="1" lang="en-US" altLang="zh-CN" sz="2400" dirty="0" smtClean="0">
              <a:solidFill>
                <a:schemeClr val="tx1"/>
              </a:solidFill>
              <a:sym typeface="Wingdings" panose="05000000000000000000"/>
            </a:endParaRPr>
          </a:p>
          <a:p>
            <a:pPr algn="just" fontAlgn="base"/>
            <a:r>
              <a:rPr kumimoji="1" lang="en-US" altLang="zh-CN" sz="2400" dirty="0">
                <a:solidFill>
                  <a:schemeClr val="tx1"/>
                </a:solidFill>
                <a:sym typeface="Wingdings" panose="05000000000000000000"/>
              </a:rPr>
              <a:t> </a:t>
            </a:r>
            <a:r>
              <a:rPr kumimoji="1" lang="en-US" altLang="zh-CN" sz="2400" dirty="0" smtClean="0">
                <a:solidFill>
                  <a:schemeClr val="tx1"/>
                </a:solidFill>
                <a:sym typeface="Wingdings" panose="05000000000000000000"/>
              </a:rPr>
              <a:t>              drink and drive </a:t>
            </a:r>
            <a:r>
              <a:rPr kumimoji="1" lang="en-US" altLang="zh-CN" sz="2400" dirty="0" smtClean="0">
                <a:solidFill>
                  <a:schemeClr val="tx1"/>
                </a:solidFill>
              </a:rPr>
              <a:t> </a:t>
            </a:r>
            <a:endParaRPr kumimoji="1" lang="en-US" altLang="zh-CN" sz="2400" dirty="0">
              <a:solidFill>
                <a:schemeClr val="tx1"/>
              </a:solidFill>
            </a:endParaRPr>
          </a:p>
          <a:p>
            <a:pPr algn="just" fontAlgn="base"/>
            <a:endParaRPr kumimoji="1" lang="en-US" altLang="zh-CN" sz="2400" dirty="0">
              <a:solidFill>
                <a:schemeClr val="tx1"/>
              </a:solidFill>
            </a:endParaRPr>
          </a:p>
          <a:p>
            <a:pPr algn="just" fontAlgn="base"/>
            <a:endParaRPr kumimoji="1" lang="en-US" altLang="zh-CN" sz="2400" dirty="0">
              <a:solidFill>
                <a:schemeClr val="tx1"/>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2306955"/>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three</a:t>
            </a:r>
            <a:r>
              <a:rPr kumimoji="1" lang="zh-CN" altLang="en-US" sz="2400" b="1" dirty="0" smtClean="0">
                <a:solidFill>
                  <a:schemeClr val="tx1"/>
                </a:solidFill>
              </a:rPr>
              <a:t>练习</a:t>
            </a:r>
            <a:endParaRPr lang="en-US" altLang="zh-CN" sz="2400" b="1" dirty="0" smtClean="0">
              <a:solidFill>
                <a:schemeClr val="tx1"/>
              </a:solidFill>
            </a:endParaRPr>
          </a:p>
          <a:p>
            <a:endParaRPr lang="en-US" altLang="zh-CN" sz="2400" b="1" dirty="0" smtClean="0">
              <a:solidFill>
                <a:schemeClr val="tx1"/>
              </a:solidFill>
            </a:endParaRPr>
          </a:p>
          <a:p>
            <a:pPr fontAlgn="base"/>
            <a:r>
              <a:rPr lang="en-US" altLang="zh-CN" sz="2400" dirty="0" smtClean="0">
                <a:solidFill>
                  <a:schemeClr val="tx1"/>
                </a:solidFill>
              </a:rPr>
              <a:t>What characteristics/ qualities </a:t>
            </a:r>
            <a:r>
              <a:rPr lang="en-US" altLang="zh-CN" sz="2400" dirty="0">
                <a:solidFill>
                  <a:schemeClr val="tx1"/>
                </a:solidFill>
              </a:rPr>
              <a:t>does a good teacher have?</a:t>
            </a:r>
            <a:r>
              <a:rPr lang="zh-CN" altLang="zh-CN" sz="2400" dirty="0">
                <a:solidFill>
                  <a:schemeClr val="tx1"/>
                </a:solidFill>
              </a:rPr>
              <a:t> </a:t>
            </a:r>
            <a:endParaRPr kumimoji="1" lang="en-US" altLang="zh-CN" sz="2400" dirty="0">
              <a:solidFill>
                <a:schemeClr val="tx1"/>
              </a:solidFill>
            </a:endParaRPr>
          </a:p>
          <a:p>
            <a:pPr fontAlgn="base"/>
            <a:endParaRPr kumimoji="1" lang="en-US" altLang="zh-CN" sz="2400" dirty="0">
              <a:solidFill>
                <a:schemeClr val="tx1"/>
              </a:solidFill>
            </a:endParaRPr>
          </a:p>
          <a:p>
            <a:pPr fontAlgn="base"/>
            <a:r>
              <a:rPr lang="zh-CN" altLang="en-US" sz="2400" dirty="0" smtClean="0">
                <a:solidFill>
                  <a:schemeClr val="tx1"/>
                </a:solidFill>
              </a:rPr>
              <a:t>题型？</a:t>
            </a:r>
            <a:endParaRPr lang="en-US" altLang="zh-CN" sz="2400" dirty="0" smtClean="0">
              <a:solidFill>
                <a:schemeClr val="tx1"/>
              </a:solidFill>
            </a:endParaRPr>
          </a:p>
          <a:p>
            <a:pPr fontAlgn="base"/>
            <a:endParaRPr lang="en-US" altLang="zh-CN" sz="2400" dirty="0" smtClean="0">
              <a:solidFill>
                <a:schemeClr val="tx1"/>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3046095"/>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three</a:t>
            </a:r>
            <a:r>
              <a:rPr kumimoji="1" lang="zh-CN" altLang="en-US" sz="2400" b="1" dirty="0" smtClean="0">
                <a:solidFill>
                  <a:schemeClr val="tx1"/>
                </a:solidFill>
              </a:rPr>
              <a:t>练习</a:t>
            </a:r>
            <a:endParaRPr lang="en-US" altLang="zh-CN" sz="2400" b="1" dirty="0" smtClean="0">
              <a:solidFill>
                <a:schemeClr val="tx1"/>
              </a:solidFill>
            </a:endParaRPr>
          </a:p>
          <a:p>
            <a:endParaRPr lang="en-US" altLang="zh-CN" sz="2400" b="1" dirty="0" smtClean="0">
              <a:solidFill>
                <a:schemeClr val="tx1"/>
              </a:solidFill>
            </a:endParaRPr>
          </a:p>
          <a:p>
            <a:pPr fontAlgn="base"/>
            <a:r>
              <a:rPr lang="en-US" altLang="zh-CN" sz="2400" dirty="0" smtClean="0">
                <a:solidFill>
                  <a:schemeClr val="tx1"/>
                </a:solidFill>
              </a:rPr>
              <a:t>What characteristics/ qualities </a:t>
            </a:r>
            <a:r>
              <a:rPr lang="en-US" altLang="zh-CN" sz="2400" dirty="0">
                <a:solidFill>
                  <a:schemeClr val="tx1"/>
                </a:solidFill>
              </a:rPr>
              <a:t>does a good teacher have?</a:t>
            </a:r>
            <a:r>
              <a:rPr lang="zh-CN" altLang="zh-CN" sz="2400" dirty="0">
                <a:solidFill>
                  <a:schemeClr val="tx1"/>
                </a:solidFill>
              </a:rPr>
              <a:t> </a:t>
            </a:r>
            <a:endParaRPr kumimoji="1" lang="en-US" altLang="zh-CN" sz="2400" dirty="0">
              <a:solidFill>
                <a:schemeClr val="tx1"/>
              </a:solidFill>
            </a:endParaRPr>
          </a:p>
          <a:p>
            <a:pPr fontAlgn="base"/>
            <a:endParaRPr kumimoji="1" lang="en-US" altLang="zh-CN" sz="2400" dirty="0">
              <a:solidFill>
                <a:schemeClr val="tx1"/>
              </a:solidFill>
            </a:endParaRPr>
          </a:p>
          <a:p>
            <a:pPr fontAlgn="base"/>
            <a:r>
              <a:rPr lang="en-US" altLang="zh-CN" sz="2400" dirty="0" smtClean="0">
                <a:solidFill>
                  <a:schemeClr val="tx1"/>
                </a:solidFill>
              </a:rPr>
              <a:t>to be an expert in the field</a:t>
            </a:r>
            <a:endParaRPr lang="en-US" altLang="zh-CN" sz="2400" dirty="0" smtClean="0">
              <a:solidFill>
                <a:schemeClr val="tx1"/>
              </a:solidFill>
            </a:endParaRPr>
          </a:p>
          <a:p>
            <a:pPr fontAlgn="base"/>
            <a:r>
              <a:rPr lang="en-US" altLang="zh-CN" sz="2400" dirty="0" smtClean="0">
                <a:solidFill>
                  <a:schemeClr val="tx1"/>
                </a:solidFill>
              </a:rPr>
              <a:t>to be confident</a:t>
            </a:r>
            <a:endParaRPr lang="en-US" altLang="zh-CN" sz="2400" dirty="0" smtClean="0">
              <a:solidFill>
                <a:schemeClr val="tx1"/>
              </a:solidFill>
            </a:endParaRPr>
          </a:p>
          <a:p>
            <a:pPr fontAlgn="base"/>
            <a:r>
              <a:rPr lang="en-US" altLang="zh-CN" sz="2400" dirty="0" smtClean="0">
                <a:solidFill>
                  <a:schemeClr val="tx1"/>
                </a:solidFill>
              </a:rPr>
              <a:t>be</a:t>
            </a:r>
            <a:r>
              <a:rPr lang="zh-CN" altLang="en-US" sz="2400" dirty="0" smtClean="0">
                <a:solidFill>
                  <a:schemeClr val="tx1"/>
                </a:solidFill>
              </a:rPr>
              <a:t> </a:t>
            </a:r>
            <a:r>
              <a:rPr lang="en-US" altLang="zh-CN" sz="2400" dirty="0" smtClean="0">
                <a:solidFill>
                  <a:schemeClr val="tx1"/>
                </a:solidFill>
              </a:rPr>
              <a:t>good</a:t>
            </a:r>
            <a:r>
              <a:rPr lang="zh-CN" altLang="en-US" sz="2400" dirty="0" smtClean="0">
                <a:solidFill>
                  <a:schemeClr val="tx1"/>
                </a:solidFill>
              </a:rPr>
              <a:t> </a:t>
            </a:r>
            <a:r>
              <a:rPr lang="en-US" altLang="zh-CN" sz="2400" dirty="0" smtClean="0">
                <a:solidFill>
                  <a:schemeClr val="tx1"/>
                </a:solidFill>
              </a:rPr>
              <a:t>at</a:t>
            </a:r>
            <a:r>
              <a:rPr lang="zh-CN" altLang="en-US" sz="2400" dirty="0" smtClean="0">
                <a:solidFill>
                  <a:schemeClr val="tx1"/>
                </a:solidFill>
              </a:rPr>
              <a:t> </a:t>
            </a:r>
            <a:r>
              <a:rPr lang="en-US" altLang="zh-CN" sz="2400" dirty="0" smtClean="0">
                <a:solidFill>
                  <a:schemeClr val="tx1"/>
                </a:solidFill>
              </a:rPr>
              <a:t>coping</a:t>
            </a:r>
            <a:r>
              <a:rPr lang="zh-CN" altLang="en-US" sz="2400" dirty="0" smtClean="0">
                <a:solidFill>
                  <a:schemeClr val="tx1"/>
                </a:solidFill>
              </a:rPr>
              <a:t> </a:t>
            </a:r>
            <a:r>
              <a:rPr lang="en-US" altLang="zh-CN" sz="2400" dirty="0" smtClean="0">
                <a:solidFill>
                  <a:schemeClr val="tx1"/>
                </a:solidFill>
              </a:rPr>
              <a:t>with</a:t>
            </a:r>
            <a:r>
              <a:rPr lang="zh-CN" altLang="en-US" sz="2400" dirty="0" smtClean="0">
                <a:solidFill>
                  <a:schemeClr val="tx1"/>
                </a:solidFill>
              </a:rPr>
              <a:t> </a:t>
            </a:r>
            <a:r>
              <a:rPr lang="en-US" altLang="zh-CN" sz="2400" dirty="0" smtClean="0">
                <a:solidFill>
                  <a:schemeClr val="tx1"/>
                </a:solidFill>
              </a:rPr>
              <a:t>stress/</a:t>
            </a:r>
            <a:r>
              <a:rPr lang="zh-CN" altLang="en-US" sz="2400" dirty="0" smtClean="0">
                <a:solidFill>
                  <a:schemeClr val="tx1"/>
                </a:solidFill>
              </a:rPr>
              <a:t> </a:t>
            </a:r>
            <a:r>
              <a:rPr lang="en-US" altLang="zh-CN" sz="2400" dirty="0" smtClean="0">
                <a:solidFill>
                  <a:schemeClr val="tx1"/>
                </a:solidFill>
              </a:rPr>
              <a:t>stress</a:t>
            </a:r>
            <a:r>
              <a:rPr lang="zh-CN" altLang="en-US" sz="2400" dirty="0" smtClean="0">
                <a:solidFill>
                  <a:schemeClr val="tx1"/>
                </a:solidFill>
              </a:rPr>
              <a:t> </a:t>
            </a:r>
            <a:r>
              <a:rPr lang="en-US" altLang="zh-CN" sz="2400" dirty="0" smtClean="0">
                <a:solidFill>
                  <a:schemeClr val="tx1"/>
                </a:solidFill>
              </a:rPr>
              <a:t>management</a:t>
            </a:r>
            <a:r>
              <a:rPr lang="zh-CN" altLang="en-US" sz="2400" dirty="0" smtClean="0">
                <a:solidFill>
                  <a:schemeClr val="tx1"/>
                </a:solidFill>
              </a:rPr>
              <a:t> </a:t>
            </a:r>
            <a:endParaRPr lang="en-US" altLang="zh-CN" sz="2400" dirty="0" smtClean="0">
              <a:solidFill>
                <a:schemeClr val="tx1"/>
              </a:solidFill>
            </a:endParaRPr>
          </a:p>
          <a:p>
            <a:pPr fontAlgn="base"/>
            <a:endParaRPr lang="en-US" altLang="zh-CN" sz="2400" dirty="0" smtClean="0">
              <a:solidFill>
                <a:schemeClr val="tx1"/>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2676525"/>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three</a:t>
            </a:r>
            <a:r>
              <a:rPr kumimoji="1" lang="zh-CN" altLang="en-US" sz="2400" b="1" dirty="0" smtClean="0">
                <a:solidFill>
                  <a:schemeClr val="tx1"/>
                </a:solidFill>
              </a:rPr>
              <a:t>练习</a:t>
            </a:r>
            <a:endParaRPr lang="en-US" altLang="zh-CN" sz="2400" b="1" dirty="0" smtClean="0">
              <a:solidFill>
                <a:schemeClr val="tx1"/>
              </a:solidFill>
            </a:endParaRPr>
          </a:p>
          <a:p>
            <a:endParaRPr lang="en-US" altLang="zh-CN" sz="2400" b="1" dirty="0" smtClean="0">
              <a:solidFill>
                <a:schemeClr val="tx1"/>
              </a:solidFill>
            </a:endParaRPr>
          </a:p>
          <a:p>
            <a:pPr fontAlgn="base"/>
            <a:r>
              <a:rPr lang="en-US" altLang="zh-CN" sz="2400" dirty="0">
                <a:solidFill>
                  <a:schemeClr val="tx1"/>
                </a:solidFill>
              </a:rPr>
              <a:t>Is there any difference between living in the city and in the countryside?</a:t>
            </a:r>
            <a:r>
              <a:rPr lang="zh-CN" altLang="zh-CN" sz="2400" dirty="0">
                <a:solidFill>
                  <a:schemeClr val="tx1"/>
                </a:solidFill>
              </a:rPr>
              <a:t> </a:t>
            </a:r>
            <a:r>
              <a:rPr lang="en-US" altLang="zh-CN" sz="2400" dirty="0">
                <a:solidFill>
                  <a:schemeClr val="tx1"/>
                </a:solidFill>
              </a:rPr>
              <a:t> </a:t>
            </a:r>
            <a:endParaRPr kumimoji="1" lang="en-US" altLang="zh-CN" sz="2400" dirty="0">
              <a:solidFill>
                <a:schemeClr val="tx1"/>
              </a:solidFill>
            </a:endParaRPr>
          </a:p>
          <a:p>
            <a:pPr fontAlgn="base"/>
            <a:endParaRPr kumimoji="1" lang="en-US" altLang="zh-CN" sz="2400" dirty="0">
              <a:solidFill>
                <a:schemeClr val="tx1"/>
              </a:solidFill>
            </a:endParaRPr>
          </a:p>
          <a:p>
            <a:pPr fontAlgn="base"/>
            <a:r>
              <a:rPr lang="zh-CN" altLang="en-US" sz="2400" dirty="0" smtClean="0">
                <a:solidFill>
                  <a:schemeClr val="tx1"/>
                </a:solidFill>
              </a:rPr>
              <a:t>题型？</a:t>
            </a:r>
            <a:endParaRPr lang="en-US" altLang="zh-CN" sz="2400" dirty="0" smtClean="0">
              <a:solidFill>
                <a:schemeClr val="tx1"/>
              </a:solidFill>
            </a:endParaRPr>
          </a:p>
          <a:p>
            <a:pPr fontAlgn="base"/>
            <a:r>
              <a:rPr lang="en-US" altLang="zh-CN" sz="2400" dirty="0" smtClean="0">
                <a:solidFill>
                  <a:schemeClr val="tx1"/>
                </a:solidFill>
              </a:rPr>
              <a:t>in</a:t>
            </a:r>
            <a:r>
              <a:rPr lang="zh-CN" altLang="en-US" sz="2400" dirty="0" smtClean="0">
                <a:solidFill>
                  <a:schemeClr val="tx1"/>
                </a:solidFill>
              </a:rPr>
              <a:t> </a:t>
            </a:r>
            <a:r>
              <a:rPr lang="en-US" altLang="zh-CN" sz="2400" dirty="0" smtClean="0">
                <a:solidFill>
                  <a:schemeClr val="tx1"/>
                </a:solidFill>
              </a:rPr>
              <a:t>contrast</a:t>
            </a:r>
            <a:endParaRPr lang="en-US" altLang="zh-CN" sz="2400" dirty="0" smtClean="0">
              <a:solidFill>
                <a:schemeClr val="tx1"/>
              </a:solidFill>
            </a:endParaRPr>
          </a:p>
          <a:p>
            <a:pPr fontAlgn="base"/>
            <a:endParaRPr lang="en-US" altLang="zh-CN" sz="2400" dirty="0" smtClean="0">
              <a:solidFill>
                <a:schemeClr val="tx1"/>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1938020"/>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three</a:t>
            </a:r>
            <a:r>
              <a:rPr kumimoji="1" lang="zh-CN" altLang="en-US" sz="2400" b="1" dirty="0" smtClean="0">
                <a:solidFill>
                  <a:schemeClr val="tx1"/>
                </a:solidFill>
              </a:rPr>
              <a:t>练习</a:t>
            </a:r>
            <a:endParaRPr lang="en-US" altLang="zh-CN" sz="2400" b="1" dirty="0" smtClean="0">
              <a:solidFill>
                <a:schemeClr val="tx1"/>
              </a:solidFill>
            </a:endParaRPr>
          </a:p>
          <a:p>
            <a:endParaRPr lang="en-US" altLang="zh-CN" sz="2400" b="1" dirty="0" smtClean="0">
              <a:solidFill>
                <a:schemeClr val="tx1"/>
              </a:solidFill>
            </a:endParaRPr>
          </a:p>
          <a:p>
            <a:pPr fontAlgn="base"/>
            <a:r>
              <a:rPr lang="en-US" altLang="zh-CN" sz="2400" dirty="0">
                <a:solidFill>
                  <a:schemeClr val="tx1"/>
                </a:solidFill>
              </a:rPr>
              <a:t>Is there any difference between living in the city and in the countryside?</a:t>
            </a:r>
            <a:r>
              <a:rPr lang="zh-CN" altLang="zh-CN" sz="2400" dirty="0">
                <a:solidFill>
                  <a:schemeClr val="tx1"/>
                </a:solidFill>
              </a:rPr>
              <a:t> </a:t>
            </a:r>
            <a:r>
              <a:rPr lang="en-US" altLang="zh-CN" sz="2400" dirty="0">
                <a:solidFill>
                  <a:schemeClr val="tx1"/>
                </a:solidFill>
              </a:rPr>
              <a:t> </a:t>
            </a:r>
            <a:endParaRPr kumimoji="1" lang="en-US" altLang="zh-CN" sz="2400" dirty="0">
              <a:solidFill>
                <a:schemeClr val="tx1"/>
              </a:solidFill>
            </a:endParaRPr>
          </a:p>
          <a:p>
            <a:pPr fontAlgn="base"/>
            <a:endParaRPr kumimoji="1" lang="en-US" altLang="zh-CN" sz="2400" dirty="0">
              <a:solidFill>
                <a:schemeClr val="tx1"/>
              </a:solidFill>
            </a:endParaRPr>
          </a:p>
          <a:p>
            <a:pPr fontAlgn="base"/>
            <a:endParaRPr kumimoji="1" lang="en-US" altLang="zh-CN" sz="2400" dirty="0">
              <a:solidFill>
                <a:schemeClr val="tx1"/>
              </a:solidFill>
            </a:endParaRPr>
          </a:p>
        </p:txBody>
      </p:sp>
      <p:graphicFrame>
        <p:nvGraphicFramePr>
          <p:cNvPr id="3" name="表格 2"/>
          <p:cNvGraphicFramePr>
            <a:graphicFrameLocks noGrp="1"/>
          </p:cNvGraphicFramePr>
          <p:nvPr/>
        </p:nvGraphicFramePr>
        <p:xfrm>
          <a:off x="683846" y="2773073"/>
          <a:ext cx="8128000" cy="2661920"/>
        </p:xfrm>
        <a:graphic>
          <a:graphicData uri="http://schemas.openxmlformats.org/drawingml/2006/table">
            <a:tbl>
              <a:tblPr firstRow="1" bandRow="1">
                <a:tableStyleId>{7DF18680-E054-41AD-8BC1-D1AEF772440D}</a:tableStyleId>
              </a:tblPr>
              <a:tblGrid>
                <a:gridCol w="2032000"/>
                <a:gridCol w="2032000"/>
                <a:gridCol w="2032000"/>
                <a:gridCol w="2032000"/>
              </a:tblGrid>
              <a:tr h="370840">
                <a:tc>
                  <a:txBody>
                    <a:bodyPr/>
                    <a:lstStyle/>
                    <a:p>
                      <a:endParaRPr lang="zh-CN" altLang="en-US" dirty="0"/>
                    </a:p>
                  </a:txBody>
                  <a:tcPr/>
                </a:tc>
                <a:tc>
                  <a:txBody>
                    <a:bodyPr/>
                    <a:lstStyle/>
                    <a:p>
                      <a:r>
                        <a:rPr lang="en-US" altLang="zh-CN" dirty="0" smtClean="0"/>
                        <a:t>city/ urban</a:t>
                      </a:r>
                      <a:r>
                        <a:rPr lang="en-US" altLang="zh-CN" baseline="0" dirty="0" smtClean="0"/>
                        <a:t> area</a:t>
                      </a:r>
                      <a:endParaRPr lang="zh-CN" altLang="en-US" dirty="0"/>
                    </a:p>
                  </a:txBody>
                  <a:tcPr/>
                </a:tc>
                <a:tc>
                  <a:txBody>
                    <a:bodyPr/>
                    <a:lstStyle/>
                    <a:p>
                      <a:r>
                        <a:rPr lang="en-US" altLang="zh-CN" dirty="0" smtClean="0"/>
                        <a:t>countryside</a:t>
                      </a:r>
                      <a:r>
                        <a:rPr lang="zh-CN" altLang="en-US" baseline="0" dirty="0" smtClean="0"/>
                        <a:t> </a:t>
                      </a:r>
                      <a:r>
                        <a:rPr lang="en-US" altLang="zh-CN" baseline="0" dirty="0" smtClean="0"/>
                        <a:t>/ suburbs</a:t>
                      </a:r>
                      <a:endParaRPr lang="zh-CN" altLang="en-US" dirty="0"/>
                    </a:p>
                  </a:txBody>
                  <a:tcPr/>
                </a:tc>
                <a:tc>
                  <a:txBody>
                    <a:bodyPr/>
                    <a:lstStyle/>
                    <a:p>
                      <a:r>
                        <a:rPr lang="en-US" altLang="zh-CN" dirty="0" smtClean="0"/>
                        <a:t>example</a:t>
                      </a:r>
                      <a:endParaRPr lang="zh-CN" altLang="en-US" dirty="0"/>
                    </a:p>
                  </a:txBody>
                  <a:tcPr/>
                </a:tc>
              </a:tr>
              <a:tr h="370840">
                <a:tc>
                  <a:txBody>
                    <a:bodyPr/>
                    <a:lstStyle/>
                    <a:p>
                      <a:r>
                        <a:rPr lang="en-US" altLang="zh-CN" dirty="0" smtClean="0"/>
                        <a:t>money</a:t>
                      </a:r>
                      <a:endParaRPr lang="zh-CN" altLang="en-US" dirty="0"/>
                    </a:p>
                  </a:txBody>
                  <a:tcPr/>
                </a:tc>
                <a:tc>
                  <a:txBody>
                    <a:bodyPr/>
                    <a:lstStyle/>
                    <a:p>
                      <a:r>
                        <a:rPr lang="en-US" altLang="zh-CN" dirty="0" smtClean="0"/>
                        <a:t>high living cost</a:t>
                      </a:r>
                      <a:endParaRPr lang="zh-CN" altLang="en-US" dirty="0"/>
                    </a:p>
                  </a:txBody>
                  <a:tcPr/>
                </a:tc>
                <a:tc>
                  <a:txBody>
                    <a:bodyPr/>
                    <a:lstStyle/>
                    <a:p>
                      <a:r>
                        <a:rPr lang="en-US" altLang="zh-CN" dirty="0" smtClean="0"/>
                        <a:t>reasonable prices</a:t>
                      </a:r>
                      <a:endParaRPr lang="zh-CN" altLang="en-US" dirty="0"/>
                    </a:p>
                  </a:txBody>
                  <a:tcPr/>
                </a:tc>
                <a:tc>
                  <a:txBody>
                    <a:bodyPr/>
                    <a:lstStyle/>
                    <a:p>
                      <a:r>
                        <a:rPr lang="en-US" altLang="zh-CN" dirty="0" smtClean="0"/>
                        <a:t>housing; transport</a:t>
                      </a:r>
                      <a:endParaRPr lang="zh-CN" altLang="en-US" dirty="0"/>
                    </a:p>
                  </a:txBody>
                  <a:tcPr/>
                </a:tc>
              </a:tr>
              <a:tr h="370840">
                <a:tc>
                  <a:txBody>
                    <a:bodyPr/>
                    <a:lstStyle/>
                    <a:p>
                      <a:r>
                        <a:rPr lang="en-US" altLang="zh-CN" dirty="0" smtClean="0"/>
                        <a:t>environment</a:t>
                      </a:r>
                      <a:r>
                        <a:rPr lang="zh-CN" altLang="en-US" baseline="0" dirty="0" smtClean="0"/>
                        <a:t> </a:t>
                      </a:r>
                      <a:endParaRPr lang="zh-CN" altLang="en-US" dirty="0"/>
                    </a:p>
                  </a:txBody>
                  <a:tcPr/>
                </a:tc>
                <a:tc>
                  <a:txBody>
                    <a:bodyPr/>
                    <a:lstStyle/>
                    <a:p>
                      <a:r>
                        <a:rPr lang="en-US" altLang="zh-CN" dirty="0" smtClean="0"/>
                        <a:t>busy and noisy</a:t>
                      </a:r>
                      <a:endParaRPr lang="zh-CN" altLang="en-US" dirty="0"/>
                    </a:p>
                  </a:txBody>
                  <a:tcPr/>
                </a:tc>
                <a:tc>
                  <a:txBody>
                    <a:bodyPr/>
                    <a:lstStyle/>
                    <a:p>
                      <a:r>
                        <a:rPr lang="en-US" altLang="zh-CN" dirty="0" smtClean="0"/>
                        <a:t>quiet and tranquil</a:t>
                      </a:r>
                      <a:endParaRPr lang="zh-CN" altLang="en-US" dirty="0"/>
                    </a:p>
                  </a:txBody>
                  <a:tcPr/>
                </a:tc>
                <a:tc>
                  <a:txBody>
                    <a:bodyPr/>
                    <a:lstStyle/>
                    <a:p>
                      <a:r>
                        <a:rPr lang="en-US" altLang="zh-CN" dirty="0" smtClean="0"/>
                        <a:t>cars;</a:t>
                      </a:r>
                      <a:r>
                        <a:rPr lang="en-US" altLang="zh-CN" baseline="0" dirty="0" smtClean="0"/>
                        <a:t> bars; gyms</a:t>
                      </a:r>
                      <a:endParaRPr lang="zh-CN" altLang="en-US" dirty="0"/>
                    </a:p>
                  </a:txBody>
                  <a:tcPr/>
                </a:tc>
              </a:tr>
              <a:tr h="370840">
                <a:tc>
                  <a:txBody>
                    <a:bodyPr/>
                    <a:lstStyle/>
                    <a:p>
                      <a:r>
                        <a:rPr lang="en-US" altLang="zh-CN" dirty="0" smtClean="0"/>
                        <a:t>people</a:t>
                      </a:r>
                      <a:endParaRPr lang="zh-CN" altLang="en-US" dirty="0"/>
                    </a:p>
                  </a:txBody>
                  <a:tcPr/>
                </a:tc>
                <a:tc>
                  <a:txBody>
                    <a:bodyPr/>
                    <a:lstStyle/>
                    <a:p>
                      <a:r>
                        <a:rPr lang="en-US" altLang="zh-CN" dirty="0" smtClean="0"/>
                        <a:t>stressed </a:t>
                      </a:r>
                      <a:endParaRPr lang="zh-CN" altLang="en-US" dirty="0"/>
                    </a:p>
                  </a:txBody>
                  <a:tcPr/>
                </a:tc>
                <a:tc>
                  <a:txBody>
                    <a:bodyPr/>
                    <a:lstStyle/>
                    <a:p>
                      <a:r>
                        <a:rPr lang="en-US" altLang="zh-CN" dirty="0" smtClean="0"/>
                        <a:t>friendly and relaxed</a:t>
                      </a:r>
                      <a:endParaRPr lang="zh-CN" altLang="en-US" dirty="0"/>
                    </a:p>
                  </a:txBody>
                  <a:tcPr/>
                </a:tc>
                <a:tc>
                  <a:txBody>
                    <a:bodyPr/>
                    <a:lstStyle/>
                    <a:p>
                      <a:r>
                        <a:rPr lang="en-US" altLang="zh-CN" dirty="0" smtClean="0"/>
                        <a:t>commuters</a:t>
                      </a:r>
                      <a:endParaRPr lang="zh-CN" altLang="en-US" dirty="0"/>
                    </a:p>
                  </a:txBody>
                  <a:tcPr/>
                </a:tc>
              </a:tr>
              <a:tr h="370840">
                <a:tc>
                  <a:txBody>
                    <a:bodyPr/>
                    <a:lstStyle/>
                    <a:p>
                      <a:r>
                        <a:rPr lang="en-US" altLang="zh-CN" dirty="0" smtClean="0"/>
                        <a:t>traffic</a:t>
                      </a:r>
                      <a:endParaRPr lang="zh-CN" altLang="en-US" dirty="0"/>
                    </a:p>
                  </a:txBody>
                  <a:tcPr/>
                </a:tc>
                <a:tc>
                  <a:txBody>
                    <a:bodyPr/>
                    <a:lstStyle/>
                    <a:p>
                      <a:r>
                        <a:rPr lang="en-US" altLang="zh-CN" dirty="0" smtClean="0"/>
                        <a:t>packed/</a:t>
                      </a:r>
                      <a:r>
                        <a:rPr lang="en-US" altLang="zh-CN" baseline="0" dirty="0" smtClean="0"/>
                        <a:t> more choices</a:t>
                      </a:r>
                      <a:endParaRPr lang="zh-CN" altLang="en-US" dirty="0"/>
                    </a:p>
                  </a:txBody>
                  <a:tcPr/>
                </a:tc>
                <a:tc>
                  <a:txBody>
                    <a:bodyPr/>
                    <a:lstStyle/>
                    <a:p>
                      <a:r>
                        <a:rPr lang="en-US" altLang="zh-CN" dirty="0" smtClean="0"/>
                        <a:t>remote/ drive</a:t>
                      </a:r>
                      <a:endParaRPr lang="zh-CN" altLang="en-US" dirty="0"/>
                    </a:p>
                  </a:txBody>
                  <a:tcPr/>
                </a:tc>
                <a:tc>
                  <a:txBody>
                    <a:bodyPr/>
                    <a:lstStyle/>
                    <a:p>
                      <a:r>
                        <a:rPr lang="en-US" altLang="zh-CN" dirty="0" smtClean="0"/>
                        <a:t>underground</a:t>
                      </a:r>
                      <a:endParaRPr lang="zh-CN" altLang="en-US" dirty="0"/>
                    </a:p>
                  </a:txBody>
                  <a:tcP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2676525"/>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three</a:t>
            </a:r>
            <a:r>
              <a:rPr kumimoji="1" lang="zh-CN" altLang="en-US" sz="2400" b="1" dirty="0" smtClean="0">
                <a:solidFill>
                  <a:schemeClr val="tx1"/>
                </a:solidFill>
              </a:rPr>
              <a:t>练习</a:t>
            </a:r>
            <a:endParaRPr lang="en-US" altLang="zh-CN" sz="2400" b="1" dirty="0" smtClean="0">
              <a:solidFill>
                <a:schemeClr val="tx1"/>
              </a:solidFill>
            </a:endParaRPr>
          </a:p>
          <a:p>
            <a:pPr fontAlgn="base"/>
            <a:endParaRPr lang="en-US" altLang="zh-CN" sz="2400" dirty="0">
              <a:solidFill>
                <a:schemeClr val="tx1"/>
              </a:solidFill>
            </a:endParaRPr>
          </a:p>
          <a:p>
            <a:pPr fontAlgn="base"/>
            <a:r>
              <a:rPr lang="en-US" altLang="zh-CN" sz="2400" dirty="0">
                <a:solidFill>
                  <a:schemeClr val="tx1"/>
                </a:solidFill>
              </a:rPr>
              <a:t>Why do some people prefer to stay at home during holidays</a:t>
            </a:r>
            <a:r>
              <a:rPr lang="en-US" altLang="zh-CN" sz="2400" dirty="0" smtClean="0">
                <a:solidFill>
                  <a:schemeClr val="tx1"/>
                </a:solidFill>
              </a:rPr>
              <a:t>?</a:t>
            </a:r>
            <a:endParaRPr lang="en-US" altLang="zh-CN" sz="2400" dirty="0" smtClean="0">
              <a:solidFill>
                <a:schemeClr val="tx1"/>
              </a:solidFill>
            </a:endParaRPr>
          </a:p>
          <a:p>
            <a:pPr fontAlgn="base"/>
            <a:endParaRPr lang="en-US" altLang="zh-CN" sz="2400" dirty="0">
              <a:solidFill>
                <a:schemeClr val="tx1"/>
              </a:solidFill>
            </a:endParaRPr>
          </a:p>
          <a:p>
            <a:pPr fontAlgn="base"/>
            <a:r>
              <a:rPr lang="zh-CN" altLang="en-US" sz="2400" dirty="0" smtClean="0">
                <a:solidFill>
                  <a:schemeClr val="tx1"/>
                </a:solidFill>
              </a:rPr>
              <a:t>题型？</a:t>
            </a:r>
            <a:endParaRPr lang="en-US" altLang="zh-CN" sz="2400" dirty="0" smtClean="0">
              <a:solidFill>
                <a:schemeClr val="tx1"/>
              </a:solidFill>
            </a:endParaRPr>
          </a:p>
          <a:p>
            <a:pPr fontAlgn="base"/>
            <a:endParaRPr lang="zh-CN" altLang="en-US" sz="2400" dirty="0" smtClean="0">
              <a:solidFill>
                <a:schemeClr val="tx1"/>
              </a:solidFill>
            </a:endParaRPr>
          </a:p>
          <a:p>
            <a:pPr fontAlgn="base"/>
            <a:endParaRPr lang="zh-CN" altLang="en-US" sz="2400" dirty="0" smtClean="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31371" y="1028733"/>
            <a:ext cx="11329259" cy="4608511"/>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a:solidFill>
                  <a:schemeClr val="tx1">
                    <a:lumMod val="75000"/>
                    <a:lumOff val="25000"/>
                  </a:schemeClr>
                </a:solidFill>
                <a:latin typeface="+mj-ea"/>
                <a:ea typeface="+mj-ea"/>
                <a:cs typeface="微软雅黑" panose="020B0503020204020204" charset="-122"/>
              </a:rPr>
              <a:t>Part two: </a:t>
            </a:r>
            <a:r>
              <a:rPr kumimoji="1" lang="en-US" altLang="zh-CN" sz="2400" b="1" dirty="0" smtClean="0">
                <a:solidFill>
                  <a:schemeClr val="tx1">
                    <a:lumMod val="75000"/>
                    <a:lumOff val="25000"/>
                  </a:schemeClr>
                </a:solidFill>
                <a:latin typeface="+mj-ea"/>
                <a:ea typeface="+mj-ea"/>
                <a:cs typeface="微软雅黑" panose="020B0503020204020204" charset="-122"/>
              </a:rPr>
              <a:t> a time when you were friendly to someone you didn’t like </a:t>
            </a:r>
            <a:endParaRPr kumimoji="1" lang="en-US" altLang="zh-CN" sz="2400" b="1" dirty="0">
              <a:solidFill>
                <a:schemeClr val="tx1">
                  <a:lumMod val="75000"/>
                  <a:lumOff val="25000"/>
                </a:schemeClr>
              </a:solidFill>
              <a:latin typeface="+mj-ea"/>
              <a:ea typeface="+mj-ea"/>
              <a:cs typeface="微软雅黑" panose="020B0503020204020204" charset="-122"/>
            </a:endParaRPr>
          </a:p>
          <a:p>
            <a:pPr>
              <a:lnSpc>
                <a:spcPct val="150000"/>
              </a:lnSpc>
              <a:buFontTx/>
              <a:buNone/>
            </a:pPr>
            <a:r>
              <a:rPr lang="en-US" altLang="zh-CN" sz="2400" dirty="0">
                <a:solidFill>
                  <a:schemeClr val="tx1"/>
                </a:solidFill>
                <a:latin typeface="+mj-ea"/>
                <a:ea typeface="+mj-ea"/>
              </a:rPr>
              <a:t>Brainstorm topic-related words and expressions</a:t>
            </a:r>
            <a:r>
              <a:rPr lang="en-US" altLang="zh-CN" sz="2400" dirty="0" smtClean="0">
                <a:solidFill>
                  <a:schemeClr val="tx1"/>
                </a:solidFill>
                <a:latin typeface="+mj-ea"/>
                <a:ea typeface="+mj-ea"/>
              </a:rPr>
              <a:t>:</a:t>
            </a:r>
            <a:endParaRPr lang="en-US" altLang="zh-CN" sz="2400" dirty="0" smtClean="0">
              <a:solidFill>
                <a:schemeClr val="tx1"/>
              </a:solidFill>
              <a:latin typeface="+mj-ea"/>
              <a:ea typeface="+mj-ea"/>
            </a:endParaRPr>
          </a:p>
          <a:p>
            <a:pPr>
              <a:lnSpc>
                <a:spcPct val="150000"/>
              </a:lnSpc>
              <a:buFontTx/>
              <a:buNone/>
            </a:pPr>
            <a:r>
              <a:rPr lang="zh-CN" altLang="en-US" sz="2400" dirty="0" smtClean="0">
                <a:solidFill>
                  <a:schemeClr val="tx1"/>
                </a:solidFill>
                <a:latin typeface="+mj-ea"/>
                <a:ea typeface="+mj-ea"/>
              </a:rPr>
              <a:t>题材的选择</a:t>
            </a:r>
            <a:endParaRPr lang="en-US" altLang="zh-CN" sz="2400" dirty="0" smtClean="0">
              <a:solidFill>
                <a:srgbClr val="FF7515"/>
              </a:solidFill>
              <a:latin typeface="+mj-ea"/>
              <a:ea typeface="+mj-ea"/>
            </a:endParaRPr>
          </a:p>
          <a:p>
            <a:r>
              <a:rPr lang="zh-CN" altLang="en-US" sz="2135" dirty="0" smtClean="0"/>
              <a:t>不喜欢这个人的理由</a:t>
            </a:r>
            <a:endParaRPr lang="zh-CN" altLang="en-US" sz="2135" dirty="0" smtClean="0"/>
          </a:p>
          <a:p>
            <a:r>
              <a:rPr lang="en-US" altLang="zh-CN" sz="2135" dirty="0" smtClean="0"/>
              <a:t>be lazy at work (co-worker)</a:t>
            </a:r>
            <a:endParaRPr lang="en-US" altLang="zh-CN" sz="2135" dirty="0" smtClean="0"/>
          </a:p>
          <a:p>
            <a:r>
              <a:rPr lang="en-US" altLang="zh-CN" sz="2135" dirty="0" smtClean="0"/>
              <a:t>talk too much/ do nothing (team mate)</a:t>
            </a:r>
            <a:endParaRPr lang="en-US" altLang="zh-CN" sz="2135" dirty="0" smtClean="0"/>
          </a:p>
          <a:p>
            <a:r>
              <a:rPr lang="en-US" altLang="zh-CN" sz="2135" dirty="0" smtClean="0"/>
              <a:t>to be rude and bossy (teacher)</a:t>
            </a:r>
            <a:endParaRPr lang="en-US" altLang="zh-CN" sz="2135" dirty="0" smtClean="0"/>
          </a:p>
          <a:p>
            <a:r>
              <a:rPr lang="en-US" altLang="zh-CN" sz="2135" dirty="0" smtClean="0"/>
              <a:t>be loud and noisy (neighbors/ clients)</a:t>
            </a:r>
            <a:endParaRPr lang="en-US" altLang="zh-CN" sz="2135" dirty="0" smtClean="0"/>
          </a:p>
          <a:p>
            <a:r>
              <a:rPr lang="en-US" altLang="zh-CN" sz="2135" dirty="0" smtClean="0"/>
              <a:t>to be nosy and dominating (relatives)</a:t>
            </a:r>
            <a:endParaRPr lang="en-US" altLang="zh-CN" sz="2135" dirty="0" smtClean="0"/>
          </a:p>
          <a:p>
            <a:r>
              <a:rPr lang="en-US" altLang="zh-CN" sz="2135" dirty="0" smtClean="0"/>
              <a:t>to share nothing in common </a:t>
            </a:r>
            <a:endParaRPr lang="en-US" altLang="zh-CN" sz="2135" dirty="0" smtClean="0"/>
          </a:p>
          <a:p>
            <a:endParaRPr lang="en-US" altLang="zh-CN" sz="2665" dirty="0" smtClean="0"/>
          </a:p>
          <a:p>
            <a:endParaRPr lang="en-US" altLang="zh-CN" sz="2665" dirty="0" smtClean="0"/>
          </a:p>
          <a:p>
            <a:endParaRPr lang="en-US" altLang="zh-CN" sz="2665"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3784600"/>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three</a:t>
            </a:r>
            <a:r>
              <a:rPr kumimoji="1" lang="zh-CN" altLang="en-US" sz="2400" b="1" dirty="0" smtClean="0">
                <a:solidFill>
                  <a:schemeClr val="tx1"/>
                </a:solidFill>
              </a:rPr>
              <a:t>练习</a:t>
            </a:r>
            <a:endParaRPr lang="en-US" altLang="zh-CN" sz="2400" b="1" dirty="0" smtClean="0">
              <a:solidFill>
                <a:schemeClr val="tx1"/>
              </a:solidFill>
            </a:endParaRPr>
          </a:p>
          <a:p>
            <a:pPr fontAlgn="base"/>
            <a:endParaRPr lang="en-US" altLang="zh-CN" sz="2400" dirty="0">
              <a:solidFill>
                <a:schemeClr val="tx1"/>
              </a:solidFill>
            </a:endParaRPr>
          </a:p>
          <a:p>
            <a:pPr fontAlgn="base"/>
            <a:r>
              <a:rPr lang="en-US" altLang="zh-CN" sz="2400" dirty="0">
                <a:solidFill>
                  <a:schemeClr val="tx1"/>
                </a:solidFill>
              </a:rPr>
              <a:t>Why do some people prefer to stay at home during holidays</a:t>
            </a:r>
            <a:r>
              <a:rPr lang="en-US" altLang="zh-CN" sz="2400" dirty="0" smtClean="0">
                <a:solidFill>
                  <a:schemeClr val="tx1"/>
                </a:solidFill>
              </a:rPr>
              <a:t>?</a:t>
            </a:r>
            <a:endParaRPr lang="en-US" altLang="zh-CN" sz="2400" dirty="0" smtClean="0">
              <a:solidFill>
                <a:schemeClr val="tx1"/>
              </a:solidFill>
            </a:endParaRPr>
          </a:p>
          <a:p>
            <a:pPr fontAlgn="base"/>
            <a:endParaRPr lang="en-US" altLang="zh-CN" sz="2400" dirty="0">
              <a:solidFill>
                <a:schemeClr val="tx1"/>
              </a:solidFill>
            </a:endParaRPr>
          </a:p>
          <a:p>
            <a:pPr fontAlgn="base"/>
            <a:r>
              <a:rPr lang="zh-CN" altLang="en-US" sz="2400" dirty="0" smtClean="0">
                <a:solidFill>
                  <a:schemeClr val="tx1"/>
                </a:solidFill>
              </a:rPr>
              <a:t>题型？</a:t>
            </a:r>
            <a:endParaRPr lang="zh-CN" altLang="en-US" sz="2400" dirty="0" smtClean="0">
              <a:solidFill>
                <a:schemeClr val="tx1"/>
              </a:solidFill>
            </a:endParaRPr>
          </a:p>
          <a:p>
            <a:pPr fontAlgn="base"/>
            <a:endParaRPr lang="en-US" altLang="zh-CN" sz="2400" dirty="0" smtClean="0">
              <a:solidFill>
                <a:schemeClr val="tx1"/>
              </a:solidFill>
            </a:endParaRPr>
          </a:p>
          <a:p>
            <a:pPr fontAlgn="base"/>
            <a:r>
              <a:rPr lang="en-US" altLang="zh-CN" sz="2400" dirty="0" smtClean="0">
                <a:solidFill>
                  <a:schemeClr val="tx1"/>
                </a:solidFill>
              </a:rPr>
              <a:t>the main reason is…</a:t>
            </a:r>
            <a:endParaRPr lang="en-US" altLang="zh-CN" sz="2400" dirty="0" smtClean="0">
              <a:solidFill>
                <a:schemeClr val="tx1"/>
              </a:solidFill>
            </a:endParaRPr>
          </a:p>
          <a:p>
            <a:pPr fontAlgn="base"/>
            <a:endParaRPr lang="en-US" altLang="zh-CN" sz="2400" dirty="0" smtClean="0">
              <a:solidFill>
                <a:schemeClr val="tx1"/>
              </a:solidFill>
            </a:endParaRPr>
          </a:p>
          <a:p>
            <a:pPr fontAlgn="base"/>
            <a:r>
              <a:rPr lang="en-US" altLang="zh-CN" sz="2400" dirty="0" smtClean="0">
                <a:solidFill>
                  <a:schemeClr val="tx1"/>
                </a:solidFill>
              </a:rPr>
              <a:t>another possible explanation is…</a:t>
            </a:r>
            <a:endParaRPr lang="en-US" altLang="zh-CN" sz="2400" dirty="0" smtClean="0">
              <a:solidFill>
                <a:schemeClr val="tx1"/>
              </a:solidFill>
            </a:endParaRPr>
          </a:p>
          <a:p>
            <a:pPr fontAlgn="base"/>
            <a:endParaRPr lang="en-US" altLang="zh-CN" sz="2400" dirty="0" smtClean="0">
              <a:solidFill>
                <a:schemeClr val="tx1"/>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4523105"/>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three</a:t>
            </a:r>
            <a:r>
              <a:rPr kumimoji="1" lang="zh-CN" altLang="en-US" sz="2400" b="1" dirty="0" smtClean="0">
                <a:solidFill>
                  <a:schemeClr val="tx1"/>
                </a:solidFill>
              </a:rPr>
              <a:t>练习</a:t>
            </a:r>
            <a:endParaRPr lang="en-US" altLang="zh-CN" sz="2400" b="1" dirty="0" smtClean="0">
              <a:solidFill>
                <a:schemeClr val="tx1"/>
              </a:solidFill>
            </a:endParaRPr>
          </a:p>
          <a:p>
            <a:pPr fontAlgn="base"/>
            <a:endParaRPr lang="en-US" altLang="zh-CN" sz="2400" dirty="0">
              <a:solidFill>
                <a:schemeClr val="tx1"/>
              </a:solidFill>
            </a:endParaRPr>
          </a:p>
          <a:p>
            <a:pPr fontAlgn="base"/>
            <a:r>
              <a:rPr lang="en-US" altLang="zh-CN" sz="2400" dirty="0">
                <a:solidFill>
                  <a:schemeClr val="tx1"/>
                </a:solidFill>
              </a:rPr>
              <a:t>Why do some people prefer to stay at home during holidays</a:t>
            </a:r>
            <a:r>
              <a:rPr lang="en-US" altLang="zh-CN" sz="2400" dirty="0" smtClean="0">
                <a:solidFill>
                  <a:schemeClr val="tx1"/>
                </a:solidFill>
              </a:rPr>
              <a:t>?</a:t>
            </a:r>
            <a:endParaRPr lang="en-US" altLang="zh-CN" sz="2400" dirty="0" smtClean="0">
              <a:solidFill>
                <a:schemeClr val="tx1"/>
              </a:solidFill>
            </a:endParaRPr>
          </a:p>
          <a:p>
            <a:pPr fontAlgn="base"/>
            <a:endParaRPr lang="en-US" altLang="zh-CN" sz="2400" dirty="0">
              <a:solidFill>
                <a:schemeClr val="tx1"/>
              </a:solidFill>
            </a:endParaRPr>
          </a:p>
          <a:p>
            <a:pPr fontAlgn="base"/>
            <a:r>
              <a:rPr lang="zh-CN" altLang="en-US" sz="2400" dirty="0" smtClean="0">
                <a:solidFill>
                  <a:schemeClr val="tx1"/>
                </a:solidFill>
              </a:rPr>
              <a:t>题型？</a:t>
            </a:r>
            <a:endParaRPr lang="zh-CN" altLang="en-US" sz="2400" dirty="0" smtClean="0">
              <a:solidFill>
                <a:schemeClr val="tx1"/>
              </a:solidFill>
            </a:endParaRPr>
          </a:p>
          <a:p>
            <a:pPr fontAlgn="base"/>
            <a:endParaRPr lang="en-US" altLang="zh-CN" sz="2400" dirty="0" smtClean="0">
              <a:solidFill>
                <a:schemeClr val="tx1"/>
              </a:solidFill>
            </a:endParaRPr>
          </a:p>
          <a:p>
            <a:pPr fontAlgn="base"/>
            <a:r>
              <a:rPr lang="en-US" altLang="zh-CN" sz="2400" dirty="0" smtClean="0">
                <a:solidFill>
                  <a:schemeClr val="tx1"/>
                </a:solidFill>
              </a:rPr>
              <a:t>save money </a:t>
            </a:r>
            <a:r>
              <a:rPr lang="en-US" altLang="zh-CN" sz="2400" dirty="0" smtClean="0">
                <a:solidFill>
                  <a:schemeClr val="tx1"/>
                </a:solidFill>
                <a:sym typeface="Wingdings" panose="05000000000000000000"/>
              </a:rPr>
              <a:t> e.g. on bank holidays/ hotels and restaurants/ beyond their budgets</a:t>
            </a:r>
            <a:endParaRPr lang="en-US" altLang="zh-CN" sz="2400" dirty="0" smtClean="0">
              <a:solidFill>
                <a:schemeClr val="tx1"/>
              </a:solidFill>
              <a:sym typeface="Wingdings" panose="05000000000000000000"/>
            </a:endParaRPr>
          </a:p>
          <a:p>
            <a:pPr fontAlgn="base"/>
            <a:endParaRPr lang="en-US" altLang="zh-CN" sz="2400" dirty="0">
              <a:solidFill>
                <a:schemeClr val="tx1"/>
              </a:solidFill>
              <a:sym typeface="Wingdings" panose="05000000000000000000"/>
            </a:endParaRPr>
          </a:p>
          <a:p>
            <a:pPr fontAlgn="base"/>
            <a:r>
              <a:rPr lang="en-US" altLang="zh-CN" sz="2400" dirty="0" smtClean="0">
                <a:solidFill>
                  <a:schemeClr val="tx1"/>
                </a:solidFill>
                <a:sym typeface="Wingdings" panose="05000000000000000000"/>
              </a:rPr>
              <a:t>avoid crowded places </a:t>
            </a:r>
            <a:r>
              <a:rPr lang="en-US" altLang="zh-CN" sz="2400" dirty="0">
                <a:solidFill>
                  <a:schemeClr val="tx1"/>
                </a:solidFill>
                <a:sym typeface="Wingdings" panose="05000000000000000000"/>
              </a:rPr>
              <a:t> at tourist </a:t>
            </a:r>
            <a:r>
              <a:rPr lang="en-US" altLang="zh-CN" sz="2400" dirty="0" smtClean="0">
                <a:solidFill>
                  <a:schemeClr val="tx1"/>
                </a:solidFill>
                <a:sym typeface="Wingdings" panose="05000000000000000000"/>
              </a:rPr>
              <a:t>attractions/ physical fatigue</a:t>
            </a:r>
            <a:endParaRPr lang="en-US" altLang="zh-CN" sz="2400" dirty="0" smtClean="0">
              <a:solidFill>
                <a:schemeClr val="tx1"/>
              </a:solidFill>
              <a:sym typeface="Wingdings" panose="05000000000000000000"/>
            </a:endParaRPr>
          </a:p>
          <a:p>
            <a:pPr fontAlgn="base"/>
            <a:endParaRPr lang="en-US" altLang="zh-CN" sz="2400" dirty="0">
              <a:solidFill>
                <a:schemeClr val="tx1"/>
              </a:solidFill>
              <a:sym typeface="Wingdings" panose="05000000000000000000"/>
            </a:endParaRPr>
          </a:p>
          <a:p>
            <a:pPr fontAlgn="base"/>
            <a:r>
              <a:rPr lang="en-US" altLang="zh-CN" sz="2400" dirty="0" smtClean="0">
                <a:solidFill>
                  <a:schemeClr val="tx1"/>
                </a:solidFill>
                <a:sym typeface="Wingdings" panose="05000000000000000000"/>
              </a:rPr>
              <a:t>spend more quality time with families</a:t>
            </a:r>
            <a:endParaRPr lang="en-US" altLang="zh-CN" sz="2400" dirty="0" smtClean="0">
              <a:solidFill>
                <a:schemeClr val="tx1"/>
              </a:solidFill>
              <a:sym typeface="Wingdings" panose="05000000000000000000"/>
            </a:endParaRPr>
          </a:p>
          <a:p>
            <a:pPr fontAlgn="base"/>
            <a:r>
              <a:rPr lang="en-US" altLang="zh-CN" sz="2400" dirty="0" smtClean="0">
                <a:solidFill>
                  <a:schemeClr val="tx1"/>
                </a:solidFill>
                <a:sym typeface="Wingdings" panose="05000000000000000000"/>
              </a:rPr>
              <a:t> </a:t>
            </a:r>
            <a:endParaRPr lang="en-US" altLang="zh-CN" sz="2400" dirty="0" smtClean="0">
              <a:solidFill>
                <a:schemeClr val="tx1"/>
              </a:solidFill>
              <a:sym typeface="Wingdings" panose="0500000000000000000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2306955"/>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three</a:t>
            </a:r>
            <a:r>
              <a:rPr kumimoji="1" lang="zh-CN" altLang="en-US" sz="2400" b="1" dirty="0" smtClean="0">
                <a:solidFill>
                  <a:schemeClr val="tx1"/>
                </a:solidFill>
              </a:rPr>
              <a:t>练习</a:t>
            </a:r>
            <a:endParaRPr lang="en-US" altLang="zh-CN" sz="2400" b="1" dirty="0" smtClean="0">
              <a:solidFill>
                <a:schemeClr val="tx1"/>
              </a:solidFill>
            </a:endParaRPr>
          </a:p>
          <a:p>
            <a:pPr fontAlgn="base"/>
            <a:endParaRPr lang="en-US" altLang="zh-CN" sz="2400" dirty="0">
              <a:solidFill>
                <a:schemeClr val="tx1"/>
              </a:solidFill>
            </a:endParaRPr>
          </a:p>
          <a:p>
            <a:pPr fontAlgn="base"/>
            <a:r>
              <a:rPr lang="en-US" altLang="zh-CN" sz="2400" dirty="0" smtClean="0">
                <a:solidFill>
                  <a:schemeClr val="tx1"/>
                </a:solidFill>
              </a:rPr>
              <a:t>What </a:t>
            </a:r>
            <a:r>
              <a:rPr lang="en-US" altLang="zh-CN" sz="2400" dirty="0">
                <a:solidFill>
                  <a:schemeClr val="tx1"/>
                </a:solidFill>
              </a:rPr>
              <a:t>are the pros and cons of low-cost air travel?</a:t>
            </a:r>
            <a:r>
              <a:rPr lang="zh-CN" altLang="zh-CN" sz="2400" dirty="0">
                <a:solidFill>
                  <a:schemeClr val="tx1"/>
                </a:solidFill>
              </a:rPr>
              <a:t> </a:t>
            </a:r>
            <a:r>
              <a:rPr lang="en-US" altLang="zh-CN" sz="2400" dirty="0">
                <a:solidFill>
                  <a:schemeClr val="tx1"/>
                </a:solidFill>
              </a:rPr>
              <a:t> </a:t>
            </a:r>
            <a:endParaRPr lang="zh-CN" altLang="zh-CN" sz="2400" dirty="0">
              <a:solidFill>
                <a:schemeClr val="tx1"/>
              </a:solidFill>
            </a:endParaRPr>
          </a:p>
          <a:p>
            <a:pPr fontAlgn="base"/>
            <a:r>
              <a:rPr lang="en-US" altLang="zh-CN" sz="2400" dirty="0" smtClean="0">
                <a:solidFill>
                  <a:schemeClr val="tx1"/>
                </a:solidFill>
                <a:sym typeface="Wingdings" panose="05000000000000000000"/>
              </a:rPr>
              <a:t> </a:t>
            </a:r>
            <a:endParaRPr lang="en-US" altLang="zh-CN" sz="2400" dirty="0" smtClean="0">
              <a:solidFill>
                <a:schemeClr val="tx1"/>
              </a:solidFill>
              <a:sym typeface="Wingdings" panose="05000000000000000000"/>
            </a:endParaRPr>
          </a:p>
          <a:p>
            <a:pPr fontAlgn="base"/>
            <a:r>
              <a:rPr lang="zh-CN" altLang="en-US" sz="2400" dirty="0" smtClean="0">
                <a:solidFill>
                  <a:schemeClr val="tx1"/>
                </a:solidFill>
                <a:sym typeface="Wingdings" panose="05000000000000000000"/>
              </a:rPr>
              <a:t>优缺点</a:t>
            </a:r>
            <a:endParaRPr lang="en-US" altLang="zh-CN" sz="2400" dirty="0" smtClean="0">
              <a:solidFill>
                <a:schemeClr val="tx1"/>
              </a:solidFill>
              <a:sym typeface="Wingdings" panose="05000000000000000000"/>
            </a:endParaRPr>
          </a:p>
          <a:p>
            <a:pPr fontAlgn="base"/>
            <a:endParaRPr lang="en-US" altLang="zh-CN" sz="2400" dirty="0" smtClean="0">
              <a:solidFill>
                <a:schemeClr val="tx1"/>
              </a:solidFill>
              <a:sym typeface="Wingdings" panose="0500000000000000000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2676525"/>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solidFill>
                  <a:schemeClr val="tx1"/>
                </a:solidFill>
              </a:rPr>
              <a:t>art</a:t>
            </a:r>
            <a:r>
              <a:rPr kumimoji="1" lang="zh-CN" altLang="en-US" sz="2400" b="1" dirty="0" smtClean="0">
                <a:solidFill>
                  <a:schemeClr val="tx1"/>
                </a:solidFill>
              </a:rPr>
              <a:t> </a:t>
            </a:r>
            <a:r>
              <a:rPr kumimoji="1" lang="en-US" altLang="zh-CN" sz="2400" b="1" dirty="0" smtClean="0">
                <a:solidFill>
                  <a:schemeClr val="tx1"/>
                </a:solidFill>
              </a:rPr>
              <a:t>three</a:t>
            </a:r>
            <a:r>
              <a:rPr kumimoji="1" lang="zh-CN" altLang="en-US" sz="2400" b="1" dirty="0" smtClean="0">
                <a:solidFill>
                  <a:schemeClr val="tx1"/>
                </a:solidFill>
              </a:rPr>
              <a:t>练习</a:t>
            </a:r>
            <a:endParaRPr lang="en-US" altLang="zh-CN" sz="2400" b="1" dirty="0" smtClean="0">
              <a:solidFill>
                <a:schemeClr val="tx1"/>
              </a:solidFill>
            </a:endParaRPr>
          </a:p>
          <a:p>
            <a:pPr fontAlgn="base"/>
            <a:endParaRPr lang="en-US" altLang="zh-CN" sz="2400" dirty="0">
              <a:solidFill>
                <a:schemeClr val="tx1"/>
              </a:solidFill>
            </a:endParaRPr>
          </a:p>
          <a:p>
            <a:pPr fontAlgn="base"/>
            <a:r>
              <a:rPr lang="en-US" altLang="zh-CN" sz="2400" dirty="0" smtClean="0">
                <a:solidFill>
                  <a:schemeClr val="tx1"/>
                </a:solidFill>
              </a:rPr>
              <a:t>What </a:t>
            </a:r>
            <a:r>
              <a:rPr lang="en-US" altLang="zh-CN" sz="2400" dirty="0">
                <a:solidFill>
                  <a:schemeClr val="tx1"/>
                </a:solidFill>
              </a:rPr>
              <a:t>are the pros and cons of low-cost air travel?</a:t>
            </a:r>
            <a:r>
              <a:rPr lang="zh-CN" altLang="zh-CN" sz="2400" dirty="0">
                <a:solidFill>
                  <a:schemeClr val="tx1"/>
                </a:solidFill>
              </a:rPr>
              <a:t> </a:t>
            </a:r>
            <a:r>
              <a:rPr lang="en-US" altLang="zh-CN" sz="2400" dirty="0">
                <a:solidFill>
                  <a:schemeClr val="tx1"/>
                </a:solidFill>
              </a:rPr>
              <a:t> </a:t>
            </a:r>
            <a:endParaRPr lang="zh-CN" altLang="zh-CN" sz="2400" dirty="0">
              <a:solidFill>
                <a:schemeClr val="tx1"/>
              </a:solidFill>
            </a:endParaRPr>
          </a:p>
          <a:p>
            <a:pPr fontAlgn="base"/>
            <a:r>
              <a:rPr lang="en-US" altLang="zh-CN" sz="2400" dirty="0" smtClean="0">
                <a:solidFill>
                  <a:schemeClr val="tx1"/>
                </a:solidFill>
                <a:sym typeface="Wingdings" panose="05000000000000000000"/>
              </a:rPr>
              <a:t> </a:t>
            </a:r>
            <a:endParaRPr lang="en-US" altLang="zh-CN" sz="2400" dirty="0" smtClean="0">
              <a:solidFill>
                <a:schemeClr val="tx1"/>
              </a:solidFill>
              <a:sym typeface="Wingdings" panose="05000000000000000000"/>
            </a:endParaRPr>
          </a:p>
          <a:p>
            <a:pPr fontAlgn="base"/>
            <a:r>
              <a:rPr lang="zh-CN" altLang="en-US" sz="2400" dirty="0" smtClean="0">
                <a:solidFill>
                  <a:schemeClr val="tx1"/>
                </a:solidFill>
                <a:sym typeface="Wingdings" panose="05000000000000000000"/>
              </a:rPr>
              <a:t>优缺点</a:t>
            </a:r>
            <a:endParaRPr lang="en-US" altLang="zh-CN" sz="2400" dirty="0" smtClean="0">
              <a:solidFill>
                <a:schemeClr val="tx1"/>
              </a:solidFill>
              <a:sym typeface="Wingdings" panose="05000000000000000000"/>
            </a:endParaRPr>
          </a:p>
          <a:p>
            <a:pPr fontAlgn="base"/>
            <a:endParaRPr lang="en-US" altLang="zh-CN" sz="2400" dirty="0">
              <a:solidFill>
                <a:schemeClr val="tx1"/>
              </a:solidFill>
              <a:sym typeface="Wingdings" panose="05000000000000000000"/>
            </a:endParaRPr>
          </a:p>
          <a:p>
            <a:pPr fontAlgn="base"/>
            <a:r>
              <a:rPr lang="en-US" altLang="zh-CN" sz="2400" dirty="0" smtClean="0">
                <a:solidFill>
                  <a:schemeClr val="tx1"/>
                </a:solidFill>
                <a:sym typeface="Wingdings" panose="05000000000000000000"/>
              </a:rPr>
              <a:t>pros and cons </a:t>
            </a:r>
            <a:r>
              <a:rPr lang="zh-CN" altLang="en-US" sz="2400" dirty="0" smtClean="0">
                <a:solidFill>
                  <a:schemeClr val="tx1"/>
                </a:solidFill>
                <a:sym typeface="Wingdings" panose="05000000000000000000"/>
              </a:rPr>
              <a:t>不要拆开用</a:t>
            </a:r>
            <a:endParaRPr lang="zh-CN" altLang="en-US" sz="2400" dirty="0" smtClean="0">
              <a:solidFill>
                <a:schemeClr val="tx1"/>
              </a:solidFill>
              <a:sym typeface="Wingdings" panose="0500000000000000000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7" y="1204921"/>
            <a:ext cx="11594123" cy="1568450"/>
          </a:xfrm>
          <a:prstGeom prst="rect">
            <a:avLst/>
          </a:prstGeom>
          <a:noFill/>
        </p:spPr>
        <p:txBody>
          <a:bodyPr wrap="square" rtlCol="0">
            <a:spAutoFit/>
          </a:bodyPr>
          <a:lstStyle/>
          <a:p>
            <a:r>
              <a:rPr kumimoji="1" lang="en-US" altLang="zh-CN" sz="2400" b="1" dirty="0" smtClean="0">
                <a:sym typeface="+mn-ea"/>
              </a:rPr>
              <a:t>P</a:t>
            </a:r>
            <a:r>
              <a:rPr kumimoji="1" lang="en-US" altLang="zh-CN" sz="2400" b="1" dirty="0" smtClean="0"/>
              <a:t>art</a:t>
            </a:r>
            <a:r>
              <a:rPr kumimoji="1" lang="zh-CN" altLang="en-US" sz="2400" b="1" dirty="0" smtClean="0">
                <a:solidFill>
                  <a:schemeClr val="tx1"/>
                </a:solidFill>
              </a:rPr>
              <a:t> </a:t>
            </a:r>
            <a:r>
              <a:rPr kumimoji="1" lang="en-US" altLang="zh-CN" sz="2400" b="1" dirty="0" smtClean="0">
                <a:solidFill>
                  <a:schemeClr val="tx1"/>
                </a:solidFill>
              </a:rPr>
              <a:t>three</a:t>
            </a:r>
            <a:r>
              <a:rPr kumimoji="1" lang="zh-CN" altLang="en-US" sz="2400" b="1" dirty="0" smtClean="0">
                <a:solidFill>
                  <a:schemeClr val="tx1"/>
                </a:solidFill>
              </a:rPr>
              <a:t>练习</a:t>
            </a:r>
            <a:endParaRPr lang="en-US" altLang="zh-CN" sz="2400" b="1" dirty="0" smtClean="0">
              <a:solidFill>
                <a:srgbClr val="00B0F0"/>
              </a:solidFill>
            </a:endParaRPr>
          </a:p>
          <a:p>
            <a:pPr fontAlgn="base"/>
            <a:endParaRPr lang="en-US" altLang="zh-CN" sz="2400" dirty="0"/>
          </a:p>
          <a:p>
            <a:pPr fontAlgn="base"/>
            <a:r>
              <a:rPr lang="en-US" altLang="zh-CN" sz="2400" dirty="0" smtClean="0"/>
              <a:t>What </a:t>
            </a:r>
            <a:r>
              <a:rPr lang="en-US" altLang="zh-CN" sz="2400" dirty="0"/>
              <a:t>are the pros and cons of low-cost air travel?</a:t>
            </a:r>
            <a:r>
              <a:rPr lang="zh-CN" altLang="zh-CN" sz="2400" dirty="0"/>
              <a:t> </a:t>
            </a:r>
            <a:r>
              <a:rPr lang="en-US" altLang="zh-CN" sz="2400" dirty="0"/>
              <a:t> </a:t>
            </a:r>
            <a:endParaRPr lang="zh-CN" altLang="zh-CN" sz="2400" dirty="0"/>
          </a:p>
          <a:p>
            <a:pPr fontAlgn="base"/>
            <a:r>
              <a:rPr lang="en-US" altLang="zh-CN" sz="2400" dirty="0" smtClean="0">
                <a:sym typeface="Wingdings" panose="05000000000000000000"/>
              </a:rPr>
              <a:t> </a:t>
            </a:r>
            <a:endParaRPr lang="en-US" altLang="zh-CN" sz="2400" dirty="0" smtClean="0">
              <a:sym typeface="Wingdings" panose="05000000000000000000"/>
            </a:endParaRPr>
          </a:p>
        </p:txBody>
      </p:sp>
      <p:graphicFrame>
        <p:nvGraphicFramePr>
          <p:cNvPr id="3" name="表格 2"/>
          <p:cNvGraphicFramePr>
            <a:graphicFrameLocks noGrp="1"/>
          </p:cNvGraphicFramePr>
          <p:nvPr/>
        </p:nvGraphicFramePr>
        <p:xfrm>
          <a:off x="801076" y="2774581"/>
          <a:ext cx="9609015" cy="1483360"/>
        </p:xfrm>
        <a:graphic>
          <a:graphicData uri="http://schemas.openxmlformats.org/drawingml/2006/table">
            <a:tbl>
              <a:tblPr firstRow="1" bandRow="1">
                <a:tableStyleId>{7DF18680-E054-41AD-8BC1-D1AEF772440D}</a:tableStyleId>
              </a:tblPr>
              <a:tblGrid>
                <a:gridCol w="3203005"/>
                <a:gridCol w="3203005"/>
                <a:gridCol w="3203005"/>
              </a:tblGrid>
              <a:tr h="370840">
                <a:tc>
                  <a:txBody>
                    <a:bodyPr/>
                    <a:lstStyle/>
                    <a:p>
                      <a:endParaRPr lang="zh-CN" altLang="en-US" dirty="0"/>
                    </a:p>
                  </a:txBody>
                  <a:tcPr/>
                </a:tc>
                <a:tc>
                  <a:txBody>
                    <a:bodyPr/>
                    <a:lstStyle/>
                    <a:p>
                      <a:r>
                        <a:rPr lang="en-US" altLang="zh-CN" dirty="0" smtClean="0"/>
                        <a:t>+</a:t>
                      </a:r>
                      <a:endParaRPr lang="zh-CN" altLang="en-US" dirty="0"/>
                    </a:p>
                  </a:txBody>
                  <a:tcPr/>
                </a:tc>
                <a:tc>
                  <a:txBody>
                    <a:bodyPr/>
                    <a:lstStyle/>
                    <a:p>
                      <a:r>
                        <a:rPr lang="en-US" altLang="zh-CN" dirty="0" smtClean="0"/>
                        <a:t>-</a:t>
                      </a:r>
                      <a:endParaRPr lang="zh-CN" altLang="en-US" dirty="0"/>
                    </a:p>
                  </a:txBody>
                  <a:tcPr/>
                </a:tc>
              </a:tr>
              <a:tr h="370840">
                <a:tc>
                  <a:txBody>
                    <a:bodyPr/>
                    <a:lstStyle/>
                    <a:p>
                      <a:r>
                        <a:rPr lang="en-US" altLang="zh-CN" dirty="0" smtClean="0"/>
                        <a:t>money</a:t>
                      </a:r>
                      <a:endParaRPr lang="zh-CN" altLang="en-US" dirty="0"/>
                    </a:p>
                  </a:txBody>
                  <a:tcPr/>
                </a:tc>
                <a:tc>
                  <a:txBody>
                    <a:bodyPr/>
                    <a:lstStyle/>
                    <a:p>
                      <a:r>
                        <a:rPr lang="en-US" altLang="zh-CN" dirty="0" smtClean="0"/>
                        <a:t>more</a:t>
                      </a:r>
                      <a:r>
                        <a:rPr lang="en-US" altLang="zh-CN" baseline="0" dirty="0" smtClean="0"/>
                        <a:t> people can afford it</a:t>
                      </a:r>
                      <a:endParaRPr lang="zh-CN" altLang="en-US" dirty="0"/>
                    </a:p>
                  </a:txBody>
                  <a:tcPr/>
                </a:tc>
                <a:tc>
                  <a:txBody>
                    <a:bodyPr/>
                    <a:lstStyle/>
                    <a:p>
                      <a:r>
                        <a:rPr lang="en-US" altLang="zh-CN" dirty="0" smtClean="0"/>
                        <a:t>link-sale:</a:t>
                      </a:r>
                      <a:r>
                        <a:rPr lang="en-US" altLang="zh-CN" baseline="0" dirty="0" smtClean="0"/>
                        <a:t> seats/ drinks</a:t>
                      </a:r>
                      <a:endParaRPr lang="zh-CN" altLang="en-US" dirty="0"/>
                    </a:p>
                  </a:txBody>
                  <a:tcPr/>
                </a:tc>
              </a:tr>
              <a:tr h="370840">
                <a:tc>
                  <a:txBody>
                    <a:bodyPr/>
                    <a:lstStyle/>
                    <a:p>
                      <a:r>
                        <a:rPr lang="en-US" altLang="zh-CN" dirty="0" smtClean="0"/>
                        <a:t>environment</a:t>
                      </a:r>
                      <a:r>
                        <a:rPr lang="en-US" altLang="zh-CN" baseline="0" dirty="0" smtClean="0"/>
                        <a:t> </a:t>
                      </a:r>
                      <a:endParaRPr lang="zh-CN" altLang="en-US" dirty="0"/>
                    </a:p>
                  </a:txBody>
                  <a:tcPr/>
                </a:tc>
                <a:tc>
                  <a:txBody>
                    <a:bodyPr/>
                    <a:lstStyle/>
                    <a:p>
                      <a:endParaRPr lang="zh-CN" altLang="en-US" dirty="0"/>
                    </a:p>
                  </a:txBody>
                  <a:tcPr/>
                </a:tc>
                <a:tc>
                  <a:txBody>
                    <a:bodyPr/>
                    <a:lstStyle/>
                    <a:p>
                      <a:r>
                        <a:rPr lang="en-US" altLang="zh-CN" dirty="0" smtClean="0"/>
                        <a:t>narrow seats/ smaller space</a:t>
                      </a:r>
                      <a:endParaRPr lang="zh-CN" altLang="en-US" dirty="0"/>
                    </a:p>
                  </a:txBody>
                  <a:tcPr/>
                </a:tc>
              </a:tr>
              <a:tr h="370840">
                <a:tc>
                  <a:txBody>
                    <a:bodyPr/>
                    <a:lstStyle/>
                    <a:p>
                      <a:r>
                        <a:rPr lang="en-US" altLang="zh-CN" dirty="0" smtClean="0"/>
                        <a:t>time</a:t>
                      </a:r>
                      <a:endParaRPr lang="zh-CN" altLang="en-US" dirty="0"/>
                    </a:p>
                  </a:txBody>
                  <a:tcPr/>
                </a:tc>
                <a:tc>
                  <a:txBody>
                    <a:bodyPr/>
                    <a:lstStyle/>
                    <a:p>
                      <a:r>
                        <a:rPr lang="en-US" altLang="zh-CN" dirty="0" smtClean="0"/>
                        <a:t>frequent</a:t>
                      </a:r>
                      <a:endParaRPr lang="zh-CN" altLang="en-US" dirty="0"/>
                    </a:p>
                  </a:txBody>
                  <a:tcPr/>
                </a:tc>
                <a:tc>
                  <a:txBody>
                    <a:bodyPr/>
                    <a:lstStyle/>
                    <a:p>
                      <a:r>
                        <a:rPr lang="en-US" altLang="zh-CN" dirty="0" smtClean="0"/>
                        <a:t>early morning; late night</a:t>
                      </a:r>
                      <a:endParaRPr lang="zh-CN" altLang="en-US" dirty="0"/>
                    </a:p>
                  </a:txBody>
                  <a:tcPr/>
                </a:tc>
              </a:tr>
            </a:tbl>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5478" y="1204921"/>
            <a:ext cx="10218404" cy="4892675"/>
          </a:xfrm>
          <a:prstGeom prst="rect">
            <a:avLst/>
          </a:prstGeom>
          <a:noFill/>
        </p:spPr>
        <p:txBody>
          <a:bodyPr wrap="square" rtlCol="0">
            <a:spAutoFit/>
          </a:bodyPr>
          <a:lstStyle/>
          <a:p>
            <a:pPr algn="just"/>
            <a:r>
              <a:rPr kumimoji="1" lang="en-US" altLang="zh-CN" sz="2400" b="1" dirty="0" smtClean="0">
                <a:sym typeface="+mn-ea"/>
              </a:rPr>
              <a:t>P</a:t>
            </a:r>
            <a:r>
              <a:rPr kumimoji="1" lang="en-US" altLang="zh-CN" sz="2400" b="1" dirty="0" smtClean="0"/>
              <a:t>a</a:t>
            </a:r>
            <a:r>
              <a:rPr kumimoji="1" lang="en-US" altLang="zh-CN" sz="2400" b="1" dirty="0" smtClean="0">
                <a:solidFill>
                  <a:schemeClr val="tx1"/>
                </a:solidFill>
              </a:rPr>
              <a:t>rt</a:t>
            </a:r>
            <a:r>
              <a:rPr kumimoji="1" lang="zh-CN" altLang="en-US" sz="2400" b="1" dirty="0" smtClean="0">
                <a:solidFill>
                  <a:schemeClr val="tx1"/>
                </a:solidFill>
              </a:rPr>
              <a:t> </a:t>
            </a:r>
            <a:r>
              <a:rPr kumimoji="1" lang="en-US" altLang="zh-CN" sz="2400" b="1" dirty="0" smtClean="0">
                <a:solidFill>
                  <a:schemeClr val="tx1"/>
                </a:solidFill>
              </a:rPr>
              <a:t>three</a:t>
            </a:r>
            <a:r>
              <a:rPr kumimoji="1" lang="zh-CN" altLang="en-US" sz="2400" b="1" dirty="0" smtClean="0">
                <a:solidFill>
                  <a:schemeClr val="tx1"/>
                </a:solidFill>
              </a:rPr>
              <a:t>练习</a:t>
            </a:r>
            <a:endParaRPr lang="en-US" altLang="zh-CN" sz="2400" b="1" dirty="0" smtClean="0">
              <a:solidFill>
                <a:srgbClr val="00B0F0"/>
              </a:solidFill>
            </a:endParaRPr>
          </a:p>
          <a:p>
            <a:pPr algn="just" fontAlgn="base"/>
            <a:endParaRPr lang="en-US" altLang="zh-CN" sz="2400" dirty="0"/>
          </a:p>
          <a:p>
            <a:pPr algn="just" fontAlgn="base"/>
            <a:r>
              <a:rPr lang="en-US" altLang="zh-CN" sz="2400" dirty="0" smtClean="0"/>
              <a:t>What </a:t>
            </a:r>
            <a:r>
              <a:rPr lang="en-US" altLang="zh-CN" sz="2400" dirty="0"/>
              <a:t>are the pros and cons of low-cost air travel</a:t>
            </a:r>
            <a:r>
              <a:rPr lang="en-US" altLang="zh-CN" sz="2400" dirty="0" smtClean="0"/>
              <a:t>?</a:t>
            </a:r>
            <a:endParaRPr lang="en-US" altLang="zh-CN" sz="2400" dirty="0" smtClean="0"/>
          </a:p>
          <a:p>
            <a:pPr algn="just" fontAlgn="base"/>
            <a:endParaRPr lang="en-US" altLang="zh-CN" sz="2400" dirty="0" smtClean="0"/>
          </a:p>
          <a:p>
            <a:pPr algn="just" fontAlgn="base"/>
            <a:r>
              <a:rPr lang="en-US" altLang="zh-CN" sz="2400" dirty="0" smtClean="0"/>
              <a:t>Let me start with the positive aspects. Well…low-cost flights can obviously encourage more people to travel abroad or somewhere far from their hometowns. However, we cannot deny that there are more negative aspects. For example, you might travel in a smaller space and the seats are rather uncomfortable. Besides, what is really annoying is that low-price airlines always do link-sales, which means you have to pay extra money if you want to grab a drink during your journey or to sit beside a window.  </a:t>
            </a:r>
            <a:endParaRPr lang="zh-CN" altLang="zh-CN" sz="2400" dirty="0"/>
          </a:p>
          <a:p>
            <a:pPr algn="just" fontAlgn="base"/>
            <a:r>
              <a:rPr lang="en-US" altLang="zh-CN" sz="2400" dirty="0" smtClean="0">
                <a:sym typeface="Wingdings" panose="05000000000000000000"/>
              </a:rPr>
              <a:t> </a:t>
            </a:r>
            <a:endParaRPr lang="en-US" altLang="zh-CN" sz="2400" dirty="0" smtClean="0">
              <a:sym typeface="Wingdings" panose="0500000000000000000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990489" y="2891155"/>
            <a:ext cx="9652745" cy="3329581"/>
          </a:xfrm>
        </p:spPr>
        <p:txBody>
          <a:bodyPr/>
          <a:lstStyle/>
          <a:p>
            <a:r>
              <a:rPr kumimoji="1" lang="en-US" altLang="zh-CN" dirty="0" smtClean="0"/>
              <a:t>Thank you </a:t>
            </a:r>
            <a:endParaRPr kumimoji="1" lang="zh-CN" alt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709749" y="2748839"/>
            <a:ext cx="1940859" cy="1940859"/>
          </a:xfrm>
          <a:prstGeom prst="rect">
            <a:avLst/>
          </a:prstGeom>
        </p:spPr>
      </p:pic>
      <p:sp>
        <p:nvSpPr>
          <p:cNvPr id="9" name="内容占位符 2"/>
          <p:cNvSpPr>
            <a:spLocks noGrp="1"/>
          </p:cNvSpPr>
          <p:nvPr/>
        </p:nvSpPr>
        <p:spPr>
          <a:xfrm>
            <a:off x="1356995" y="2748915"/>
            <a:ext cx="6836410" cy="18853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2400" dirty="0">
                <a:solidFill>
                  <a:schemeClr val="tx1">
                    <a:lumMod val="95000"/>
                    <a:lumOff val="5000"/>
                  </a:schemeClr>
                </a:solidFill>
                <a:ea typeface="微软雅黑" panose="020B0503020204020204" charset="-122"/>
              </a:rPr>
              <a:t>下课不下线！请扫码关注微信公众号“新东方在线雅思”，获取最新机经，口语新题等备考内容，更有免费课程等你领取！</a:t>
            </a:r>
            <a:endParaRPr lang="en-US" altLang="zh-CN" sz="2400" dirty="0">
              <a:solidFill>
                <a:schemeClr val="tx1">
                  <a:lumMod val="95000"/>
                  <a:lumOff val="5000"/>
                </a:schemeClr>
              </a:solidFill>
              <a:ea typeface="微软雅黑" panose="020B0503020204020204" charset="-122"/>
              <a:sym typeface="+mn-ea"/>
            </a:endParaRPr>
          </a:p>
        </p:txBody>
      </p:sp>
      <p:sp>
        <p:nvSpPr>
          <p:cNvPr id="10" name="文本框 9"/>
          <p:cNvSpPr txBox="1"/>
          <p:nvPr/>
        </p:nvSpPr>
        <p:spPr>
          <a:xfrm>
            <a:off x="1356995" y="2137410"/>
            <a:ext cx="1605280" cy="521970"/>
          </a:xfrm>
          <a:prstGeom prst="rect">
            <a:avLst/>
          </a:prstGeom>
          <a:noFill/>
        </p:spPr>
        <p:txBody>
          <a:bodyPr wrap="none" rtlCol="0">
            <a:spAutoFit/>
          </a:bodyPr>
          <a:lstStyle/>
          <a:p>
            <a:pPr algn="l"/>
            <a:r>
              <a:rPr lang="zh-CN" altLang="en-US" sz="2800" b="1" dirty="0">
                <a:latin typeface="+mj-lt"/>
                <a:ea typeface="微软雅黑" panose="020B0503020204020204" charset="-122"/>
              </a:rPr>
              <a:t>下课啦！</a:t>
            </a:r>
            <a:endParaRPr lang="zh-CN" altLang="en-US" sz="2800" b="1" dirty="0">
              <a:latin typeface="+mj-lt"/>
              <a:ea typeface="微软雅黑" panose="020B0503020204020204" charset="-122"/>
            </a:endParaRPr>
          </a:p>
        </p:txBody>
      </p:sp>
      <p:sp>
        <p:nvSpPr>
          <p:cNvPr id="4" name="文本框 3"/>
          <p:cNvSpPr txBox="1"/>
          <p:nvPr/>
        </p:nvSpPr>
        <p:spPr>
          <a:xfrm>
            <a:off x="194310" y="167005"/>
            <a:ext cx="1610360" cy="521970"/>
          </a:xfrm>
          <a:prstGeom prst="rect">
            <a:avLst/>
          </a:prstGeom>
          <a:noFill/>
        </p:spPr>
        <p:txBody>
          <a:bodyPr wrap="none" rtlCol="0">
            <a:spAutoFit/>
          </a:bodyPr>
          <a:lstStyle/>
          <a:p>
            <a:pPr algn="l"/>
            <a:r>
              <a:rPr lang="en-US" altLang="zh-CN" sz="2800" b="1" dirty="0">
                <a:solidFill>
                  <a:schemeClr val="bg1"/>
                </a:solidFill>
                <a:latin typeface="Arial Black" panose="020B0A04020102020204" charset="0"/>
                <a:ea typeface="Arial Unicode MS" panose="020B0604020202020204" charset="-122"/>
              </a:rPr>
              <a:t>Thanks</a:t>
            </a:r>
            <a:endParaRPr lang="en-US" altLang="zh-CN" sz="2800" b="1" dirty="0">
              <a:solidFill>
                <a:schemeClr val="bg1"/>
              </a:solidFill>
              <a:latin typeface="Arial Black" panose="020B0A04020102020204" charset="0"/>
              <a:ea typeface="Arial Unicode MS" panose="020B060402020202020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31371" y="1028733"/>
            <a:ext cx="11329259" cy="4608511"/>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a:solidFill>
                  <a:schemeClr val="tx1">
                    <a:lumMod val="75000"/>
                    <a:lumOff val="25000"/>
                  </a:schemeClr>
                </a:solidFill>
                <a:latin typeface="+mj-ea"/>
                <a:ea typeface="+mj-ea"/>
                <a:cs typeface="微软雅黑" panose="020B0503020204020204" charset="-122"/>
              </a:rPr>
              <a:t>Part two: </a:t>
            </a:r>
            <a:r>
              <a:rPr kumimoji="1" lang="en-US" altLang="zh-CN" sz="2400" b="1" dirty="0" smtClean="0">
                <a:solidFill>
                  <a:schemeClr val="tx1">
                    <a:lumMod val="75000"/>
                    <a:lumOff val="25000"/>
                  </a:schemeClr>
                </a:solidFill>
                <a:latin typeface="+mj-ea"/>
                <a:ea typeface="+mj-ea"/>
                <a:cs typeface="微软雅黑" panose="020B0503020204020204" charset="-122"/>
              </a:rPr>
              <a:t> a time when you were friendly to someone you didn’t like </a:t>
            </a:r>
            <a:endParaRPr kumimoji="1" lang="en-US" altLang="zh-CN" sz="2400" b="1" dirty="0">
              <a:solidFill>
                <a:schemeClr val="tx1">
                  <a:lumMod val="75000"/>
                  <a:lumOff val="25000"/>
                </a:schemeClr>
              </a:solidFill>
              <a:latin typeface="+mj-ea"/>
              <a:ea typeface="+mj-ea"/>
              <a:cs typeface="微软雅黑" panose="020B0503020204020204" charset="-122"/>
            </a:endParaRPr>
          </a:p>
          <a:p>
            <a:pPr>
              <a:lnSpc>
                <a:spcPct val="150000"/>
              </a:lnSpc>
              <a:buFontTx/>
              <a:buNone/>
            </a:pPr>
            <a:r>
              <a:rPr lang="en-US" altLang="zh-CN" sz="2400" dirty="0">
                <a:solidFill>
                  <a:schemeClr val="tx1"/>
                </a:solidFill>
                <a:latin typeface="+mj-ea"/>
                <a:ea typeface="+mj-ea"/>
              </a:rPr>
              <a:t>Brainstorm topic-related words and expressions</a:t>
            </a:r>
            <a:r>
              <a:rPr lang="en-US" altLang="zh-CN" sz="2400" dirty="0" smtClean="0">
                <a:solidFill>
                  <a:schemeClr val="tx1"/>
                </a:solidFill>
                <a:latin typeface="+mj-ea"/>
                <a:ea typeface="+mj-ea"/>
              </a:rPr>
              <a:t>:</a:t>
            </a:r>
            <a:endParaRPr lang="en-US" altLang="zh-CN" sz="2400" dirty="0" smtClean="0">
              <a:solidFill>
                <a:schemeClr val="tx1"/>
              </a:solidFill>
              <a:latin typeface="+mj-ea"/>
              <a:ea typeface="+mj-ea"/>
            </a:endParaRPr>
          </a:p>
          <a:p>
            <a:pPr marL="0" indent="0">
              <a:buNone/>
            </a:pPr>
            <a:r>
              <a:rPr lang="zh-CN" altLang="en-US" sz="2135" dirty="0" smtClean="0">
                <a:solidFill>
                  <a:schemeClr val="tx1"/>
                </a:solidFill>
                <a:latin typeface="+mj-ea"/>
                <a:ea typeface="+mj-ea"/>
                <a:sym typeface="+mn-ea"/>
              </a:rPr>
              <a:t>题材的选择</a:t>
            </a:r>
            <a:endParaRPr lang="zh-CN" altLang="en-US" sz="2135" dirty="0" smtClean="0">
              <a:solidFill>
                <a:srgbClr val="FF7515"/>
              </a:solidFill>
              <a:latin typeface="+mj-ea"/>
              <a:ea typeface="+mj-ea"/>
              <a:sym typeface="+mn-ea"/>
            </a:endParaRPr>
          </a:p>
          <a:p>
            <a:r>
              <a:rPr lang="zh-CN" altLang="en-US" sz="2135" dirty="0" smtClean="0"/>
              <a:t>友好的理由</a:t>
            </a:r>
            <a:endParaRPr lang="zh-CN" altLang="en-US" sz="2135" dirty="0" smtClean="0"/>
          </a:p>
          <a:p>
            <a:pPr algn="l"/>
            <a:r>
              <a:rPr lang="en-US" altLang="zh-CN" sz="2135" dirty="0" smtClean="0"/>
              <a:t>to show respects to the older generation</a:t>
            </a:r>
            <a:endParaRPr lang="en-US" altLang="zh-CN" sz="2135" dirty="0" smtClean="0"/>
          </a:p>
          <a:p>
            <a:pPr algn="l"/>
            <a:r>
              <a:rPr lang="en-US" altLang="zh-CN" sz="2135" dirty="0" smtClean="0"/>
              <a:t>to leave a good image</a:t>
            </a:r>
            <a:endParaRPr lang="en-US" altLang="zh-CN" sz="2135" dirty="0" smtClean="0"/>
          </a:p>
          <a:p>
            <a:pPr algn="l"/>
            <a:r>
              <a:rPr lang="en-US" altLang="zh-CN" sz="2135" dirty="0" smtClean="0"/>
              <a:t>to ensure the process of the project</a:t>
            </a:r>
            <a:endParaRPr lang="en-US" altLang="zh-CN" sz="2135" dirty="0" smtClean="0"/>
          </a:p>
          <a:p>
            <a:pPr algn="l"/>
            <a:r>
              <a:rPr lang="en-US" altLang="zh-CN" sz="2135" dirty="0" smtClean="0"/>
              <a:t>to be a bigger person</a:t>
            </a:r>
            <a:endParaRPr lang="en-US" altLang="zh-CN" sz="2665" dirty="0" smtClean="0"/>
          </a:p>
          <a:p>
            <a:endParaRPr lang="en-US" altLang="zh-CN" sz="2665" dirty="0" smtClean="0"/>
          </a:p>
          <a:p>
            <a:endParaRPr lang="en-US" altLang="zh-CN" sz="2665" dirty="0" smtClean="0"/>
          </a:p>
          <a:p>
            <a:endParaRPr lang="en-US" altLang="zh-CN" sz="2665"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31371" y="1028733"/>
            <a:ext cx="11329259" cy="4608511"/>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a:solidFill>
                  <a:schemeClr val="tx1">
                    <a:lumMod val="75000"/>
                    <a:lumOff val="25000"/>
                  </a:schemeClr>
                </a:solidFill>
                <a:latin typeface="+mj-ea"/>
                <a:ea typeface="+mj-ea"/>
                <a:cs typeface="微软雅黑" panose="020B0503020204020204" charset="-122"/>
              </a:rPr>
              <a:t>Part two: </a:t>
            </a:r>
            <a:r>
              <a:rPr kumimoji="1" lang="en-US" altLang="zh-CN" sz="2400" b="1" dirty="0" smtClean="0">
                <a:solidFill>
                  <a:schemeClr val="tx1">
                    <a:lumMod val="75000"/>
                    <a:lumOff val="25000"/>
                  </a:schemeClr>
                </a:solidFill>
                <a:latin typeface="+mj-ea"/>
                <a:ea typeface="+mj-ea"/>
                <a:cs typeface="微软雅黑" panose="020B0503020204020204" charset="-122"/>
              </a:rPr>
              <a:t> a time when you were friendly to someone you didn’t like </a:t>
            </a:r>
            <a:endParaRPr kumimoji="1" lang="en-US" altLang="zh-CN" sz="2400" b="1" dirty="0">
              <a:solidFill>
                <a:schemeClr val="tx1">
                  <a:lumMod val="75000"/>
                  <a:lumOff val="25000"/>
                </a:schemeClr>
              </a:solidFill>
              <a:latin typeface="+mj-ea"/>
              <a:ea typeface="+mj-ea"/>
              <a:cs typeface="微软雅黑" panose="020B0503020204020204" charset="-122"/>
            </a:endParaRPr>
          </a:p>
          <a:p>
            <a:pPr marL="0" indent="0">
              <a:buNone/>
            </a:pPr>
            <a:r>
              <a:rPr lang="en-US" sz="2400" dirty="0">
                <a:solidFill>
                  <a:schemeClr val="tx1"/>
                </a:solidFill>
                <a:latin typeface="+mj-ea"/>
                <a:ea typeface="+mj-ea"/>
              </a:rPr>
              <a:t>Sample</a:t>
            </a:r>
            <a:endParaRPr lang="en-US" sz="2400" dirty="0">
              <a:solidFill>
                <a:schemeClr val="tx1"/>
              </a:solidFill>
              <a:latin typeface="+mj-ea"/>
              <a:ea typeface="+mj-ea"/>
            </a:endParaRPr>
          </a:p>
          <a:p>
            <a:pPr marL="0" indent="0">
              <a:buNone/>
            </a:pPr>
            <a:r>
              <a:rPr lang="zh-CN" altLang="en-US" sz="2400" dirty="0">
                <a:solidFill>
                  <a:schemeClr val="tx1"/>
                </a:solidFill>
                <a:latin typeface="+mj-ea"/>
                <a:ea typeface="+mj-ea"/>
              </a:rPr>
              <a:t>描述人物</a:t>
            </a:r>
            <a:endParaRPr lang="en-US" sz="2400" dirty="0">
              <a:solidFill>
                <a:srgbClr val="11B3B8"/>
              </a:solidFill>
              <a:latin typeface="+mj-ea"/>
              <a:ea typeface="+mj-ea"/>
            </a:endParaRPr>
          </a:p>
          <a:p>
            <a:pPr marL="0" indent="0" algn="just">
              <a:lnSpc>
                <a:spcPct val="150000"/>
              </a:lnSpc>
              <a:buNone/>
            </a:pPr>
            <a:r>
              <a:rPr lang="en-US" altLang="zh-CN" sz="2400" dirty="0"/>
              <a:t>To survive in this society, we need to have this ability of being mature and show our friendly gestures to someone we don’t like. They can be a noisy neighbor, a rude customer or a nosy relative. But today I want to tell you this story about my team mate </a:t>
            </a:r>
            <a:r>
              <a:rPr lang="en-US" altLang="zh-CN" sz="2400" dirty="0">
                <a:sym typeface="+mn-ea"/>
              </a:rPr>
              <a:t>I had back in my university and he was </a:t>
            </a:r>
            <a:r>
              <a:rPr lang="en-US" altLang="zh-CN" sz="2400" dirty="0"/>
              <a:t>called Shane .</a:t>
            </a:r>
            <a:endParaRPr lang="en-US" altLang="zh-CN"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31371" y="1028733"/>
            <a:ext cx="11329259" cy="4608511"/>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a:solidFill>
                  <a:schemeClr val="tx1">
                    <a:lumMod val="75000"/>
                    <a:lumOff val="25000"/>
                  </a:schemeClr>
                </a:solidFill>
                <a:latin typeface="+mj-ea"/>
                <a:ea typeface="+mj-ea"/>
                <a:cs typeface="微软雅黑" panose="020B0503020204020204" charset="-122"/>
              </a:rPr>
              <a:t>Part two: </a:t>
            </a:r>
            <a:r>
              <a:rPr kumimoji="1" lang="en-US" altLang="zh-CN" sz="2400" b="1" dirty="0" smtClean="0">
                <a:solidFill>
                  <a:schemeClr val="tx1">
                    <a:lumMod val="75000"/>
                    <a:lumOff val="25000"/>
                  </a:schemeClr>
                </a:solidFill>
                <a:latin typeface="+mj-ea"/>
                <a:ea typeface="+mj-ea"/>
                <a:cs typeface="微软雅黑" panose="020B0503020204020204" charset="-122"/>
              </a:rPr>
              <a:t> a time when you were friendly to someone you didn’t like </a:t>
            </a:r>
            <a:endParaRPr kumimoji="1" lang="en-US" altLang="zh-CN" sz="2400" b="1" dirty="0">
              <a:solidFill>
                <a:schemeClr val="tx1">
                  <a:lumMod val="75000"/>
                  <a:lumOff val="25000"/>
                </a:schemeClr>
              </a:solidFill>
              <a:latin typeface="+mj-ea"/>
              <a:ea typeface="+mj-ea"/>
              <a:cs typeface="微软雅黑" panose="020B0503020204020204" charset="-122"/>
            </a:endParaRPr>
          </a:p>
          <a:p>
            <a:pPr marL="0" indent="0">
              <a:buNone/>
            </a:pPr>
            <a:r>
              <a:rPr lang="en-US" sz="2400" dirty="0">
                <a:solidFill>
                  <a:schemeClr val="tx1"/>
                </a:solidFill>
                <a:latin typeface="+mj-ea"/>
                <a:ea typeface="+mj-ea"/>
              </a:rPr>
              <a:t>Sample</a:t>
            </a:r>
            <a:endParaRPr lang="en-US" sz="2400" dirty="0">
              <a:solidFill>
                <a:schemeClr val="tx1"/>
              </a:solidFill>
              <a:latin typeface="+mj-ea"/>
              <a:ea typeface="+mj-ea"/>
            </a:endParaRPr>
          </a:p>
          <a:p>
            <a:pPr marL="0" indent="0">
              <a:buNone/>
            </a:pPr>
            <a:r>
              <a:rPr lang="zh-CN" altLang="en-US" sz="2400" dirty="0">
                <a:solidFill>
                  <a:schemeClr val="tx1"/>
                </a:solidFill>
                <a:latin typeface="+mj-ea"/>
                <a:ea typeface="+mj-ea"/>
              </a:rPr>
              <a:t>描述不喜欢的原因</a:t>
            </a:r>
            <a:endParaRPr lang="en-US" sz="2400" dirty="0">
              <a:solidFill>
                <a:srgbClr val="11B3B8"/>
              </a:solidFill>
              <a:latin typeface="+mj-ea"/>
              <a:ea typeface="+mj-ea"/>
            </a:endParaRPr>
          </a:p>
          <a:p>
            <a:pPr marL="0" indent="0" algn="just">
              <a:lnSpc>
                <a:spcPct val="150000"/>
              </a:lnSpc>
              <a:buNone/>
            </a:pPr>
            <a:r>
              <a:rPr lang="en-US" altLang="zh-CN" sz="2400" dirty="0"/>
              <a:t>Basically, I was not a big fan of Shane because he was a kind of person who talked a lot but didn’t contribute much to the team. What he usually did was to find all kinds of excuses for not being able to finish his part so nobody really liked to cooperate with him.  </a:t>
            </a:r>
            <a:endParaRPr lang="en-US" altLang="zh-CN"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335280" y="1124585"/>
            <a:ext cx="10833100" cy="4608195"/>
          </a:xfrm>
          <a:prstGeom prst="rect">
            <a:avLst/>
          </a:prstGeom>
        </p:spPr>
        <p:txBody>
          <a:bodyPr/>
          <a:lstStyle>
            <a:lvl1pPr marL="292100" indent="-292100" algn="l" defTabSz="779145"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1pPr>
            <a:lvl2pPr marL="633095" indent="-243205" algn="l" defTabSz="779145"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2pPr>
            <a:lvl3pPr marL="974090" indent="-194945" algn="l" defTabSz="779145"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3pPr>
            <a:lvl4pPr marL="13639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4pPr>
            <a:lvl5pPr marL="175323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5pPr>
            <a:lvl6pPr marL="21431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6pPr>
            <a:lvl7pPr marL="253238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7pPr>
            <a:lvl8pPr marL="2922270"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8pPr>
            <a:lvl9pPr marL="3311525" indent="-194945" algn="l" defTabSz="779145" rtl="0" eaLnBrk="1" latinLnBrk="0" hangingPunct="1">
              <a:spcBef>
                <a:spcPct val="20000"/>
              </a:spcBef>
              <a:buFont typeface="Arial" panose="020B0604020202090204" pitchFamily="34" charset="0"/>
              <a:buChar char="•"/>
              <a:defRPr sz="1700" kern="1200">
                <a:solidFill>
                  <a:schemeClr val="tx1"/>
                </a:solidFill>
                <a:latin typeface="+mn-lt"/>
                <a:ea typeface="+mn-ea"/>
                <a:cs typeface="+mn-cs"/>
              </a:defRPr>
            </a:lvl9pPr>
          </a:lstStyle>
          <a:p>
            <a:pPr marL="0" indent="0">
              <a:lnSpc>
                <a:spcPct val="80000"/>
              </a:lnSpc>
              <a:buNone/>
            </a:pPr>
            <a:r>
              <a:rPr kumimoji="1" lang="en-US" altLang="zh-CN" sz="2400" b="1" dirty="0">
                <a:solidFill>
                  <a:schemeClr val="tx1">
                    <a:lumMod val="75000"/>
                    <a:lumOff val="25000"/>
                  </a:schemeClr>
                </a:solidFill>
                <a:latin typeface="+mj-ea"/>
                <a:ea typeface="+mj-ea"/>
                <a:cs typeface="微软雅黑" panose="020B0503020204020204" charset="-122"/>
              </a:rPr>
              <a:t>Part two: </a:t>
            </a:r>
            <a:r>
              <a:rPr kumimoji="1" lang="en-US" altLang="zh-CN" sz="2400" b="1" dirty="0" smtClean="0">
                <a:solidFill>
                  <a:schemeClr val="tx1">
                    <a:lumMod val="75000"/>
                    <a:lumOff val="25000"/>
                  </a:schemeClr>
                </a:solidFill>
                <a:latin typeface="+mj-ea"/>
                <a:ea typeface="+mj-ea"/>
                <a:cs typeface="微软雅黑" panose="020B0503020204020204" charset="-122"/>
              </a:rPr>
              <a:t> a time when you were friendly to someone you didn’t like </a:t>
            </a:r>
            <a:endParaRPr kumimoji="1" lang="en-US" altLang="zh-CN" sz="2400" b="1" dirty="0">
              <a:solidFill>
                <a:schemeClr val="tx1">
                  <a:lumMod val="75000"/>
                  <a:lumOff val="25000"/>
                </a:schemeClr>
              </a:solidFill>
              <a:latin typeface="+mj-ea"/>
              <a:ea typeface="+mj-ea"/>
              <a:cs typeface="微软雅黑" panose="020B0503020204020204" charset="-122"/>
            </a:endParaRPr>
          </a:p>
          <a:p>
            <a:pPr marL="0" indent="0">
              <a:buNone/>
            </a:pPr>
            <a:r>
              <a:rPr lang="en-US" sz="2400" dirty="0">
                <a:solidFill>
                  <a:schemeClr val="tx1"/>
                </a:solidFill>
                <a:latin typeface="+mj-ea"/>
                <a:ea typeface="+mj-ea"/>
              </a:rPr>
              <a:t>Sample</a:t>
            </a:r>
            <a:endParaRPr lang="en-US" sz="2400" dirty="0">
              <a:solidFill>
                <a:schemeClr val="tx1"/>
              </a:solidFill>
              <a:latin typeface="+mj-ea"/>
              <a:ea typeface="+mj-ea"/>
            </a:endParaRPr>
          </a:p>
          <a:p>
            <a:pPr marL="0" indent="0">
              <a:buNone/>
            </a:pPr>
            <a:r>
              <a:rPr lang="zh-CN" altLang="en-US" sz="2400" dirty="0">
                <a:solidFill>
                  <a:schemeClr val="tx1"/>
                </a:solidFill>
                <a:latin typeface="+mj-ea"/>
                <a:ea typeface="+mj-ea"/>
              </a:rPr>
              <a:t>描述为什么要对其友好</a:t>
            </a:r>
            <a:endParaRPr lang="en-US" sz="2400" dirty="0">
              <a:solidFill>
                <a:srgbClr val="11B3B8"/>
              </a:solidFill>
              <a:latin typeface="+mj-ea"/>
              <a:ea typeface="+mj-ea"/>
            </a:endParaRPr>
          </a:p>
          <a:p>
            <a:pPr marL="0" indent="0" algn="just">
              <a:lnSpc>
                <a:spcPct val="150000"/>
              </a:lnSpc>
              <a:buNone/>
            </a:pPr>
            <a:r>
              <a:rPr lang="en-US" altLang="zh-CN" sz="2000" dirty="0"/>
              <a:t>However, I was paired up with him by our teacher to finish a project which was doing a survey about how successful local solopreneurs started business with bare hands. It was a project I felt I could never finish on my own cos it involved lots of work, like finding the right candidates, contacting them, geting consent, designing the interview questions as well as writing a report. Therefore, to hand in that assignment on time, I had to push Shane to do his part.  </a:t>
            </a:r>
            <a:endParaRPr lang="en-US" altLang="zh-CN" sz="2000" dirty="0"/>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SLIDE_MODEL_TYPE" val="cover"/>
</p:tagLst>
</file>

<file path=ppt/theme/theme1.xml><?xml version="1.0" encoding="utf-8"?>
<a:theme xmlns:a="http://schemas.openxmlformats.org/drawingml/2006/main" name="1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雅思">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vert="horz" lIns="91440" tIns="45720" rIns="91440" bIns="45720" rtlCol="0">
        <a:noAutofit/>
      </a:bodyPr>
      <a:lstStyle>
        <a:defPPr marL="0" indent="0">
          <a:lnSpc>
            <a:spcPct val="150000"/>
          </a:lnSpc>
          <a:buNone/>
          <a:defRPr sz="2400" dirty="0" smtClean="0">
            <a:solidFill>
              <a:schemeClr val="tx1">
                <a:lumMod val="95000"/>
                <a:lumOff val="5000"/>
              </a:schemeClr>
            </a:solidFill>
            <a:ea typeface="微软雅黑" panose="020B0503020204020204" charset="-122"/>
          </a:defRPr>
        </a:defPPr>
      </a:lstStyle>
    </a:spDef>
    <a:txDef>
      <a:spPr>
        <a:noFill/>
      </a:spPr>
      <a:bodyPr wrap="square" rtlCol="0">
        <a:spAutoFit/>
      </a:bodyPr>
      <a:lstStyle>
        <a:defPPr>
          <a:defRPr kumimoji="1" sz="2400" smtClean="0">
            <a:latin typeface="+mn-lt"/>
            <a:ea typeface="微软雅黑" panose="020B0503020204020204" charset="-122"/>
            <a:cs typeface="微软雅黑" panose="020B050302020402020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雅思">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ot="0" spcFirstLastPara="0" vertOverflow="overflow" horzOverflow="overflow" vert="horz" wrap="square" lIns="91440" tIns="45720" rIns="91440" bIns="45720" numCol="1" spcCol="0" rtlCol="0" fromWordArt="0" anchor="ctr" anchorCtr="0" forceAA="0" compatLnSpc="1">
        <a:noAutofit/>
      </a:bodyPr>
      <a:lstStyle>
        <a:defPPr algn="ctr">
          <a:defRPr kumimoji="1" dirty="0" smtClean="0">
            <a:latin typeface="+mn-lt"/>
            <a:ea typeface="微软雅黑" panose="020B0503020204020204" charset="-122"/>
            <a:cs typeface="微软雅黑" panose="020B0503020204020204" charset="-122"/>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kumimoji="1" sz="2400" dirty="0" smtClean="0">
            <a:ea typeface="微软雅黑" panose="020B0503020204020204" charset="-122"/>
            <a:cs typeface="微软雅黑" panose="020B050302020402020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雅思">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kumimoji="1" sz="2400" b="1" dirty="0" smtClean="0">
            <a:solidFill>
              <a:srgbClr val="F4A032"/>
            </a:solidFill>
            <a:latin typeface="+mn-lt"/>
            <a:ea typeface="微软雅黑" panose="020B050302020402020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13051</Words>
  <Application>WPS Writer</Application>
  <PresentationFormat>宽屏</PresentationFormat>
  <Paragraphs>553</Paragraphs>
  <Slides>57</Slides>
  <Notes>0</Notes>
  <HiddenSlides>0</HiddenSlides>
  <MMClips>0</MMClips>
  <ScaleCrop>false</ScaleCrop>
  <HeadingPairs>
    <vt:vector size="6" baseType="variant">
      <vt:variant>
        <vt:lpstr>已用的字体</vt:lpstr>
      </vt:variant>
      <vt:variant>
        <vt:i4>18</vt:i4>
      </vt:variant>
      <vt:variant>
        <vt:lpstr>主题</vt:lpstr>
      </vt:variant>
      <vt:variant>
        <vt:i4>3</vt:i4>
      </vt:variant>
      <vt:variant>
        <vt:lpstr>幻灯片标题</vt:lpstr>
      </vt:variant>
      <vt:variant>
        <vt:i4>57</vt:i4>
      </vt:variant>
    </vt:vector>
  </HeadingPairs>
  <TitlesOfParts>
    <vt:vector size="78" baseType="lpstr">
      <vt:lpstr>Arial</vt:lpstr>
      <vt:lpstr>SimSun</vt:lpstr>
      <vt:lpstr>Wingdings</vt:lpstr>
      <vt:lpstr>微软雅黑</vt:lpstr>
      <vt:lpstr>汉仪旗黑</vt:lpstr>
      <vt:lpstr>Arial Bold</vt:lpstr>
      <vt:lpstr>SimSun</vt:lpstr>
      <vt:lpstr>Times New Roman</vt:lpstr>
      <vt:lpstr>Calibri</vt:lpstr>
      <vt:lpstr>Arial Regular</vt:lpstr>
      <vt:lpstr>Cambria</vt:lpstr>
      <vt:lpstr>Wingdings</vt:lpstr>
      <vt:lpstr>Arial Black</vt:lpstr>
      <vt:lpstr>Arial Unicode MS</vt:lpstr>
      <vt:lpstr>Helvetica Neue</vt:lpstr>
      <vt:lpstr>汉仪书宋二KW</vt:lpstr>
      <vt:lpstr>苹方-简</vt:lpstr>
      <vt:lpstr>微软雅黑</vt:lpstr>
      <vt:lpstr>1_自定义设计方案</vt:lpstr>
      <vt:lpstr>2_自定义设计方案</vt:lpstr>
      <vt:lpstr>自定义设计方案</vt:lpstr>
      <vt:lpstr>雅思口语精讲精练2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Thank you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wentao</dc:creator>
  <cp:lastModifiedBy>qi</cp:lastModifiedBy>
  <cp:revision>230</cp:revision>
  <dcterms:created xsi:type="dcterms:W3CDTF">2022-01-17T05:00:59Z</dcterms:created>
  <dcterms:modified xsi:type="dcterms:W3CDTF">2022-01-17T05:00:59Z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1033-3.9.0.6159</vt:lpwstr>
  </property>
</Properties>
</file>