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3"/>
    <p:sldId id="422" r:id="rId4"/>
    <p:sldId id="285" r:id="rId5"/>
    <p:sldId id="401" r:id="rId6"/>
    <p:sldId id="387" r:id="rId7"/>
    <p:sldId id="433" r:id="rId8"/>
    <p:sldId id="403" r:id="rId9"/>
    <p:sldId id="399" r:id="rId11"/>
    <p:sldId id="419" r:id="rId12"/>
    <p:sldId id="420" r:id="rId13"/>
    <p:sldId id="423" r:id="rId14"/>
    <p:sldId id="404" r:id="rId15"/>
    <p:sldId id="416" r:id="rId16"/>
    <p:sldId id="417" r:id="rId17"/>
    <p:sldId id="418" r:id="rId18"/>
    <p:sldId id="388" r:id="rId19"/>
    <p:sldId id="379" r:id="rId20"/>
    <p:sldId id="394" r:id="rId21"/>
    <p:sldId id="395" r:id="rId22"/>
    <p:sldId id="424" r:id="rId23"/>
    <p:sldId id="432" r:id="rId24"/>
    <p:sldId id="426" r:id="rId25"/>
    <p:sldId id="427" r:id="rId26"/>
    <p:sldId id="428" r:id="rId27"/>
    <p:sldId id="429" r:id="rId28"/>
    <p:sldId id="430" r:id="rId29"/>
    <p:sldId id="431" r:id="rId30"/>
    <p:sldId id="397" r:id="rId31"/>
    <p:sldId id="380" r:id="rId32"/>
    <p:sldId id="381" r:id="rId33"/>
    <p:sldId id="382" r:id="rId34"/>
    <p:sldId id="383" r:id="rId35"/>
    <p:sldId id="384" r:id="rId36"/>
    <p:sldId id="410" r:id="rId37"/>
    <p:sldId id="330" r:id="rId38"/>
  </p:sldIdLst>
  <p:sldSz cx="9144000" cy="6858000" type="screen4x3"/>
  <p:notesSz cx="6858000" cy="9144000"/>
  <p:custDataLst>
    <p:tags r:id="rId42"/>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2" Type="http://schemas.openxmlformats.org/officeDocument/2006/relationships/tags" Target="tags/tag2.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0" hangingPunct="0">
              <a:buFontTx/>
              <a:buNone/>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0" hangingPunct="0">
              <a:buFontTx/>
              <a:buNone/>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0" hangingPunct="0">
              <a:buFontTx/>
              <a:buNone/>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a:buNone/>
            </a:pP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幻灯片图像占位符 1"/>
          <p:cNvSpPr>
            <a:spLocks noGrp="1" noRot="1" noChangeAspect="1" noTextEdit="1"/>
          </p:cNvSpPr>
          <p:nvPr>
            <p:ph type="sldImg"/>
          </p:nvPr>
        </p:nvSpPr>
        <p:spPr>
          <a:ln>
            <a:solidFill>
              <a:srgbClr val="000000">
                <a:alpha val="100000"/>
              </a:srgbClr>
            </a:solidFill>
            <a:miter lim="800000"/>
          </a:ln>
        </p:spPr>
      </p:sp>
      <p:sp>
        <p:nvSpPr>
          <p:cNvPr id="21507" name="备注占位符 2"/>
          <p:cNvSpPr>
            <a:spLocks noGrp="1"/>
          </p:cNvSpPr>
          <p:nvPr>
            <p:ph type="body"/>
          </p:nvPr>
        </p:nvSpPr>
        <p:spPr>
          <a:noFill/>
          <a:ln>
            <a:noFill/>
          </a:ln>
        </p:spPr>
        <p:txBody>
          <a:bodyPr wrap="square" lIns="91440" tIns="45720" rIns="91440" bIns="45720" anchor="t" anchorCtr="0"/>
          <a:p>
            <a:pPr lvl="0" eaLnBrk="1" hangingPunct="1">
              <a:spcBef>
                <a:spcPct val="0"/>
              </a:spcBef>
            </a:pPr>
            <a:endParaRPr lang="zh-CN" altLang="en-US" dirty="0"/>
          </a:p>
        </p:txBody>
      </p:sp>
      <p:sp>
        <p:nvSpPr>
          <p:cNvPr id="21508"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spcBef>
                <a:spcPct val="0"/>
              </a:spcBef>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幻灯片图像占位符 1"/>
          <p:cNvSpPr>
            <a:spLocks noGrp="1" noRot="1" noChangeAspect="1" noTextEdit="1"/>
          </p:cNvSpPr>
          <p:nvPr>
            <p:ph type="sldImg"/>
          </p:nvPr>
        </p:nvSpPr>
        <p:spPr>
          <a:ln>
            <a:solidFill>
              <a:srgbClr val="000000">
                <a:alpha val="100000"/>
              </a:srgbClr>
            </a:solidFill>
            <a:miter lim="800000"/>
          </a:ln>
        </p:spPr>
      </p:sp>
      <p:sp>
        <p:nvSpPr>
          <p:cNvPr id="28675" name="备注占位符 2"/>
          <p:cNvSpPr>
            <a:spLocks noGrp="1"/>
          </p:cNvSpPr>
          <p:nvPr>
            <p:ph type="body"/>
          </p:nvPr>
        </p:nvSpPr>
        <p:spPr>
          <a:noFill/>
          <a:ln>
            <a:noFill/>
          </a:ln>
        </p:spPr>
        <p:txBody>
          <a:bodyPr wrap="square" lIns="91440" tIns="45720" rIns="91440" bIns="45720" anchor="t" anchorCtr="0"/>
          <a:p>
            <a:pPr lvl="0" eaLnBrk="1" hangingPunct="1">
              <a:spcBef>
                <a:spcPct val="0"/>
              </a:spcBef>
            </a:pPr>
            <a:endParaRPr lang="zh-CN" altLang="en-US" dirty="0"/>
          </a:p>
        </p:txBody>
      </p:sp>
      <p:sp>
        <p:nvSpPr>
          <p:cNvPr id="28676"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spcBef>
                <a:spcPct val="0"/>
              </a:spcBef>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幻灯片图像占位符 1"/>
          <p:cNvSpPr>
            <a:spLocks noGrp="1" noRot="1" noChangeAspect="1" noTextEdit="1"/>
          </p:cNvSpPr>
          <p:nvPr>
            <p:ph type="sldImg"/>
          </p:nvPr>
        </p:nvSpPr>
        <p:spPr>
          <a:ln>
            <a:solidFill>
              <a:srgbClr val="000000">
                <a:alpha val="100000"/>
              </a:srgbClr>
            </a:solidFill>
            <a:miter lim="800000"/>
          </a:ln>
        </p:spPr>
      </p:sp>
      <p:sp>
        <p:nvSpPr>
          <p:cNvPr id="30723" name="备注占位符 2"/>
          <p:cNvSpPr>
            <a:spLocks noGrp="1"/>
          </p:cNvSpPr>
          <p:nvPr>
            <p:ph type="body"/>
          </p:nvPr>
        </p:nvSpPr>
        <p:spPr>
          <a:noFill/>
          <a:ln>
            <a:noFill/>
          </a:ln>
        </p:spPr>
        <p:txBody>
          <a:bodyPr wrap="square" lIns="91440" tIns="45720" rIns="91440" bIns="45720" anchor="t" anchorCtr="0"/>
          <a:p>
            <a:pPr lvl="0" eaLnBrk="1" hangingPunct="1">
              <a:spcBef>
                <a:spcPct val="0"/>
              </a:spcBef>
            </a:pPr>
            <a:endParaRPr lang="zh-CN" altLang="en-US" dirty="0"/>
          </a:p>
        </p:txBody>
      </p:sp>
      <p:sp>
        <p:nvSpPr>
          <p:cNvPr id="30724"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spcBef>
                <a:spcPct val="0"/>
              </a:spcBef>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幻灯片图像占位符 1"/>
          <p:cNvSpPr>
            <a:spLocks noGrp="1" noRot="1" noChangeAspect="1" noTextEdit="1"/>
          </p:cNvSpPr>
          <p:nvPr>
            <p:ph type="sldImg"/>
          </p:nvPr>
        </p:nvSpPr>
        <p:spPr>
          <a:ln>
            <a:solidFill>
              <a:srgbClr val="000000">
                <a:alpha val="100000"/>
              </a:srgbClr>
            </a:solidFill>
            <a:miter lim="800000"/>
          </a:ln>
        </p:spPr>
      </p:sp>
      <p:sp>
        <p:nvSpPr>
          <p:cNvPr id="32771" name="备注占位符 2"/>
          <p:cNvSpPr>
            <a:spLocks noGrp="1"/>
          </p:cNvSpPr>
          <p:nvPr>
            <p:ph type="body"/>
          </p:nvPr>
        </p:nvSpPr>
        <p:spPr>
          <a:noFill/>
          <a:ln>
            <a:noFill/>
          </a:ln>
        </p:spPr>
        <p:txBody>
          <a:bodyPr wrap="square" lIns="91440" tIns="45720" rIns="91440" bIns="45720" anchor="t" anchorCtr="0"/>
          <a:p>
            <a:pPr lvl="0" eaLnBrk="1" hangingPunct="1">
              <a:spcBef>
                <a:spcPct val="0"/>
              </a:spcBef>
            </a:pPr>
            <a:endParaRPr lang="zh-CN" altLang="en-US" dirty="0"/>
          </a:p>
        </p:txBody>
      </p:sp>
      <p:sp>
        <p:nvSpPr>
          <p:cNvPr id="32772"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spcBef>
                <a:spcPct val="0"/>
              </a:spcBef>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幻灯片图像占位符 1"/>
          <p:cNvSpPr>
            <a:spLocks noGrp="1" noRot="1" noChangeAspect="1" noTextEdit="1"/>
          </p:cNvSpPr>
          <p:nvPr>
            <p:ph type="sldImg"/>
          </p:nvPr>
        </p:nvSpPr>
        <p:spPr>
          <a:ln>
            <a:solidFill>
              <a:srgbClr val="000000">
                <a:alpha val="100000"/>
              </a:srgbClr>
            </a:solidFill>
            <a:miter lim="800000"/>
          </a:ln>
        </p:spPr>
      </p:sp>
      <p:sp>
        <p:nvSpPr>
          <p:cNvPr id="34819" name="备注占位符 2"/>
          <p:cNvSpPr>
            <a:spLocks noGrp="1"/>
          </p:cNvSpPr>
          <p:nvPr>
            <p:ph type="body"/>
          </p:nvPr>
        </p:nvSpPr>
        <p:spPr>
          <a:noFill/>
          <a:ln>
            <a:noFill/>
          </a:ln>
        </p:spPr>
        <p:txBody>
          <a:bodyPr wrap="square" lIns="91440" tIns="45720" rIns="91440" bIns="45720" anchor="t" anchorCtr="0"/>
          <a:p>
            <a:pPr lvl="0" eaLnBrk="1" hangingPunct="1">
              <a:spcBef>
                <a:spcPct val="0"/>
              </a:spcBef>
            </a:pPr>
            <a:endParaRPr lang="zh-CN" altLang="en-US" dirty="0"/>
          </a:p>
        </p:txBody>
      </p:sp>
      <p:sp>
        <p:nvSpPr>
          <p:cNvPr id="34820"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spcBef>
                <a:spcPct val="0"/>
              </a:spcBef>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a:t>单击此处编辑母版副标题样式</a:t>
            </a:r>
            <a:endParaRPr lang="zh-CN" altLang="en-US" noProof="1"/>
          </a:p>
        </p:txBody>
      </p:sp>
      <p:sp>
        <p:nvSpPr>
          <p:cNvPr id="7" name="日期占位符 3"/>
          <p:cNvSpPr>
            <a:spLocks noGrp="1"/>
          </p:cNvSpPr>
          <p:nvPr>
            <p:ph type="dt" sz="half" idx="2"/>
          </p:nvPr>
        </p:nvSpPr>
        <p:spPr bwMode="auto">
          <a:xfrm>
            <a:off x="457200" y="6356350"/>
            <a:ext cx="2133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7D50B1E-BFC2-4A3D-BD05-0CE394FCB3FA}"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bwMode="auto">
          <a:xfrm>
            <a:off x="3124200" y="6356350"/>
            <a:ext cx="2895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bwMode="auto">
          <a:xfrm>
            <a:off x="6553200" y="6356350"/>
            <a:ext cx="2133600" cy="365125"/>
          </a:xfrm>
          <a:prstGeom prst="rect">
            <a:avLst/>
          </a:prstGeom>
          <a:ln>
            <a:miter lim="800000"/>
          </a:ln>
        </p:spPr>
        <p:txBody>
          <a:bodyPr vert="horz" wrap="square" lIns="91440" tIns="45720" rIns="91440" bIns="45720" numCol="1" anchor="ctr" anchorCtr="0" compatLnSpc="1"/>
          <a:p>
            <a:pPr algn="r" eaLnBrk="1" hangingPunct="1">
              <a:buNone/>
            </a:pPr>
            <a:fld id="{9A0DB2DC-4C9A-4742-B13C-FB6460FD3503}" type="slidenum">
              <a:rPr lang="zh-CN" altLang="en-US" dirty="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2"/>
          </p:nvPr>
        </p:nvSpPr>
        <p:spPr bwMode="auto">
          <a:xfrm>
            <a:off x="457200" y="6356350"/>
            <a:ext cx="2133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E782229-D0A2-44A1-90B1-3729BD85170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bwMode="auto">
          <a:xfrm>
            <a:off x="3124200" y="6356350"/>
            <a:ext cx="2895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bwMode="auto">
          <a:xfrm>
            <a:off x="6553200" y="6356350"/>
            <a:ext cx="2133600" cy="365125"/>
          </a:xfrm>
          <a:prstGeom prst="rect">
            <a:avLst/>
          </a:prstGeom>
          <a:ln>
            <a:miter lim="800000"/>
          </a:ln>
        </p:spPr>
        <p:txBody>
          <a:bodyPr vert="horz" wrap="square" lIns="91440" tIns="45720" rIns="91440" bIns="45720" numCol="1" anchor="ctr" anchorCtr="0" compatLnSpc="1"/>
          <a:p>
            <a:pPr algn="r" eaLnBrk="1" hangingPunct="1">
              <a:buNone/>
            </a:pPr>
            <a:fld id="{9A0DB2DC-4C9A-4742-B13C-FB6460FD3503}" type="slidenum">
              <a:rPr lang="zh-CN" altLang="en-US" dirty="0"/>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2"/>
          </p:nvPr>
        </p:nvSpPr>
        <p:spPr bwMode="auto">
          <a:xfrm>
            <a:off x="457200" y="6356350"/>
            <a:ext cx="2133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19F2CD7-B1C1-451F-8978-255E0BD9E0B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bwMode="auto">
          <a:xfrm>
            <a:off x="3124200" y="6356350"/>
            <a:ext cx="2895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bwMode="auto">
          <a:xfrm>
            <a:off x="6553200" y="6356350"/>
            <a:ext cx="2133600" cy="365125"/>
          </a:xfrm>
          <a:prstGeom prst="rect">
            <a:avLst/>
          </a:prstGeom>
          <a:ln>
            <a:miter lim="800000"/>
          </a:ln>
        </p:spPr>
        <p:txBody>
          <a:bodyPr vert="horz" wrap="square" lIns="91440" tIns="45720" rIns="91440" bIns="45720" numCol="1" anchor="ctr" anchorCtr="0" compatLnSpc="1"/>
          <a:p>
            <a:pPr algn="r" eaLnBrk="1" hangingPunct="1">
              <a:buNone/>
            </a:pPr>
            <a:fld id="{9A0DB2DC-4C9A-4742-B13C-FB6460FD3503}" type="slidenum">
              <a:rPr lang="zh-CN" altLang="en-US" dirty="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2"/>
          </p:nvPr>
        </p:nvSpPr>
        <p:spPr bwMode="auto">
          <a:xfrm>
            <a:off x="457200" y="6356350"/>
            <a:ext cx="2133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90198AB-C0EC-4554-9324-26EEC51C57D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bwMode="auto">
          <a:xfrm>
            <a:off x="3124200" y="6356350"/>
            <a:ext cx="2895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bwMode="auto">
          <a:xfrm>
            <a:off x="6553200" y="6356350"/>
            <a:ext cx="2133600" cy="365125"/>
          </a:xfrm>
          <a:prstGeom prst="rect">
            <a:avLst/>
          </a:prstGeom>
          <a:ln>
            <a:miter lim="800000"/>
          </a:ln>
        </p:spPr>
        <p:txBody>
          <a:bodyPr vert="horz" wrap="square" lIns="91440" tIns="45720" rIns="91440" bIns="45720" numCol="1" anchor="ctr" anchorCtr="0" compatLnSpc="1"/>
          <a:p>
            <a:pPr algn="r" eaLnBrk="1" hangingPunct="1">
              <a:buNone/>
            </a:pPr>
            <a:fld id="{9A0DB2DC-4C9A-4742-B13C-FB6460FD3503}" type="slidenum">
              <a:rPr lang="zh-CN" altLang="en-US" dirty="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endParaRPr lang="zh-CN" altLang="en-US" noProof="1"/>
          </a:p>
        </p:txBody>
      </p:sp>
      <p:sp>
        <p:nvSpPr>
          <p:cNvPr id="7" name="日期占位符 3"/>
          <p:cNvSpPr>
            <a:spLocks noGrp="1"/>
          </p:cNvSpPr>
          <p:nvPr>
            <p:ph type="dt" sz="half" idx="2"/>
          </p:nvPr>
        </p:nvSpPr>
        <p:spPr bwMode="auto">
          <a:xfrm>
            <a:off x="457200" y="6356350"/>
            <a:ext cx="2133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B6C2327-27D3-4EF2-80F3-4B451857624E}"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bwMode="auto">
          <a:xfrm>
            <a:off x="3124200" y="6356350"/>
            <a:ext cx="2895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bwMode="auto">
          <a:xfrm>
            <a:off x="6553200" y="6356350"/>
            <a:ext cx="2133600" cy="365125"/>
          </a:xfrm>
          <a:prstGeom prst="rect">
            <a:avLst/>
          </a:prstGeom>
          <a:ln>
            <a:miter lim="800000"/>
          </a:ln>
        </p:spPr>
        <p:txBody>
          <a:bodyPr vert="horz" wrap="square" lIns="91440" tIns="45720" rIns="91440" bIns="45720" numCol="1" anchor="ctr" anchorCtr="0" compatLnSpc="1"/>
          <a:p>
            <a:pPr algn="r" eaLnBrk="1" hangingPunct="1">
              <a:buNone/>
            </a:pPr>
            <a:fld id="{9A0DB2DC-4C9A-4742-B13C-FB6460FD3503}" type="slidenum">
              <a:rPr lang="zh-CN" altLang="en-US" dirty="0"/>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4"/>
          <p:cNvSpPr>
            <a:spLocks noGrp="1"/>
          </p:cNvSpPr>
          <p:nvPr>
            <p:ph type="dt" sz="half" idx="12"/>
          </p:nvPr>
        </p:nvSpPr>
        <p:spPr bwMode="auto">
          <a:xfrm>
            <a:off x="457200" y="6356350"/>
            <a:ext cx="2133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F7998FB-67E2-408B-BA3E-6E50892B9603}"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5"/>
          <p:cNvSpPr>
            <a:spLocks noGrp="1"/>
          </p:cNvSpPr>
          <p:nvPr>
            <p:ph type="ftr" sz="quarter" idx="3"/>
          </p:nvPr>
        </p:nvSpPr>
        <p:spPr bwMode="auto">
          <a:xfrm>
            <a:off x="3124200" y="6356350"/>
            <a:ext cx="2895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6"/>
          <p:cNvSpPr>
            <a:spLocks noGrp="1"/>
          </p:cNvSpPr>
          <p:nvPr>
            <p:ph type="sldNum" sz="quarter" idx="4"/>
          </p:nvPr>
        </p:nvSpPr>
        <p:spPr bwMode="auto">
          <a:xfrm>
            <a:off x="6553200" y="6356350"/>
            <a:ext cx="2133600" cy="365125"/>
          </a:xfrm>
          <a:prstGeom prst="rect">
            <a:avLst/>
          </a:prstGeom>
          <a:ln>
            <a:miter lim="800000"/>
          </a:ln>
        </p:spPr>
        <p:txBody>
          <a:bodyPr vert="horz" wrap="square" lIns="91440" tIns="45720" rIns="91440" bIns="45720" numCol="1" anchor="ctr" anchorCtr="0" compatLnSpc="1"/>
          <a:p>
            <a:pPr algn="r" eaLnBrk="1" hangingPunct="1">
              <a:buNone/>
            </a:pPr>
            <a:fld id="{9A0DB2DC-4C9A-4742-B13C-FB6460FD3503}" type="slidenum">
              <a:rPr lang="zh-CN" altLang="en-US" dirty="0"/>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6"/>
          <p:cNvSpPr>
            <a:spLocks noGrp="1"/>
          </p:cNvSpPr>
          <p:nvPr>
            <p:ph type="dt" sz="half" idx="12"/>
          </p:nvPr>
        </p:nvSpPr>
        <p:spPr bwMode="auto">
          <a:xfrm>
            <a:off x="457200" y="6356350"/>
            <a:ext cx="2133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C36ADB5-6E5E-4ACF-A56C-3105B505A2F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124200" y="6356350"/>
            <a:ext cx="2895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553200" y="6356350"/>
            <a:ext cx="2133600" cy="365125"/>
          </a:xfrm>
          <a:prstGeom prst="rect">
            <a:avLst/>
          </a:prstGeom>
          <a:ln>
            <a:miter lim="800000"/>
          </a:ln>
        </p:spPr>
        <p:txBody>
          <a:bodyPr vert="horz" wrap="square" lIns="91440" tIns="45720" rIns="91440" bIns="45720" numCol="1" anchor="ctr" anchorCtr="0" compatLnSpc="1"/>
          <a:p>
            <a:pPr algn="r" eaLnBrk="1" hangingPunct="1">
              <a:buNone/>
            </a:pPr>
            <a:fld id="{9A0DB2DC-4C9A-4742-B13C-FB6460FD3503}" type="slidenum">
              <a:rPr lang="zh-CN" altLang="en-US" dirty="0"/>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7" name="日期占位符 2"/>
          <p:cNvSpPr>
            <a:spLocks noGrp="1"/>
          </p:cNvSpPr>
          <p:nvPr>
            <p:ph type="dt" sz="half" idx="2"/>
          </p:nvPr>
        </p:nvSpPr>
        <p:spPr bwMode="auto">
          <a:xfrm>
            <a:off x="457200" y="6356350"/>
            <a:ext cx="2133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ED634F9-EA70-49AA-AEA3-27B73B3EE4C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3"/>
          <p:cNvSpPr>
            <a:spLocks noGrp="1"/>
          </p:cNvSpPr>
          <p:nvPr>
            <p:ph type="ftr" sz="quarter" idx="3"/>
          </p:nvPr>
        </p:nvSpPr>
        <p:spPr bwMode="auto">
          <a:xfrm>
            <a:off x="3124200" y="6356350"/>
            <a:ext cx="2895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4"/>
          <p:cNvSpPr>
            <a:spLocks noGrp="1"/>
          </p:cNvSpPr>
          <p:nvPr>
            <p:ph type="sldNum" sz="quarter" idx="4"/>
          </p:nvPr>
        </p:nvSpPr>
        <p:spPr bwMode="auto">
          <a:xfrm>
            <a:off x="6553200" y="6356350"/>
            <a:ext cx="2133600" cy="365125"/>
          </a:xfrm>
          <a:prstGeom prst="rect">
            <a:avLst/>
          </a:prstGeom>
          <a:ln>
            <a:miter lim="800000"/>
          </a:ln>
        </p:spPr>
        <p:txBody>
          <a:bodyPr vert="horz" wrap="square" lIns="91440" tIns="45720" rIns="91440" bIns="45720" numCol="1" anchor="ctr" anchorCtr="0" compatLnSpc="1"/>
          <a:p>
            <a:pPr algn="r" eaLnBrk="1" hangingPunct="1">
              <a:buNone/>
            </a:pPr>
            <a:fld id="{9A0DB2DC-4C9A-4742-B13C-FB6460FD3503}" type="slidenum">
              <a:rPr lang="zh-CN" altLang="en-US" dirty="0"/>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7" name="日期占位符 1"/>
          <p:cNvSpPr>
            <a:spLocks noGrp="1"/>
          </p:cNvSpPr>
          <p:nvPr>
            <p:ph type="dt" sz="half" idx="2"/>
          </p:nvPr>
        </p:nvSpPr>
        <p:spPr bwMode="auto">
          <a:xfrm>
            <a:off x="457200" y="6356350"/>
            <a:ext cx="2133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1388A1A-4C0C-468B-AD5F-8CED2583B4C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2"/>
          <p:cNvSpPr>
            <a:spLocks noGrp="1"/>
          </p:cNvSpPr>
          <p:nvPr>
            <p:ph type="ftr" sz="quarter" idx="3"/>
          </p:nvPr>
        </p:nvSpPr>
        <p:spPr bwMode="auto">
          <a:xfrm>
            <a:off x="3124200" y="6356350"/>
            <a:ext cx="2895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3"/>
          <p:cNvSpPr>
            <a:spLocks noGrp="1"/>
          </p:cNvSpPr>
          <p:nvPr>
            <p:ph type="sldNum" sz="quarter" idx="4"/>
          </p:nvPr>
        </p:nvSpPr>
        <p:spPr bwMode="auto">
          <a:xfrm>
            <a:off x="6553200" y="6356350"/>
            <a:ext cx="2133600" cy="365125"/>
          </a:xfrm>
          <a:prstGeom prst="rect">
            <a:avLst/>
          </a:prstGeom>
          <a:ln>
            <a:miter lim="800000"/>
          </a:ln>
        </p:spPr>
        <p:txBody>
          <a:bodyPr vert="horz" wrap="square" lIns="91440" tIns="45720" rIns="91440" bIns="45720" numCol="1" anchor="ctr" anchorCtr="0" compatLnSpc="1"/>
          <a:p>
            <a:pPr algn="r" eaLnBrk="1" hangingPunct="1">
              <a:buNone/>
            </a:pPr>
            <a:fld id="{9A0DB2DC-4C9A-4742-B13C-FB6460FD3503}" type="slidenum">
              <a:rPr lang="zh-CN" altLang="en-US" dirty="0"/>
            </a:fld>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7" name="日期占位符 4"/>
          <p:cNvSpPr>
            <a:spLocks noGrp="1"/>
          </p:cNvSpPr>
          <p:nvPr>
            <p:ph type="dt" sz="half" idx="12"/>
          </p:nvPr>
        </p:nvSpPr>
        <p:spPr bwMode="auto">
          <a:xfrm>
            <a:off x="457200" y="6356350"/>
            <a:ext cx="2133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0CDB301-B55E-4DDA-B308-EB73EEABCADE}"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5"/>
          <p:cNvSpPr>
            <a:spLocks noGrp="1"/>
          </p:cNvSpPr>
          <p:nvPr>
            <p:ph type="ftr" sz="quarter" idx="3"/>
          </p:nvPr>
        </p:nvSpPr>
        <p:spPr bwMode="auto">
          <a:xfrm>
            <a:off x="3124200" y="6356350"/>
            <a:ext cx="2895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6"/>
          <p:cNvSpPr>
            <a:spLocks noGrp="1"/>
          </p:cNvSpPr>
          <p:nvPr>
            <p:ph type="sldNum" sz="quarter" idx="4"/>
          </p:nvPr>
        </p:nvSpPr>
        <p:spPr bwMode="auto">
          <a:xfrm>
            <a:off x="6553200" y="6356350"/>
            <a:ext cx="2133600" cy="365125"/>
          </a:xfrm>
          <a:prstGeom prst="rect">
            <a:avLst/>
          </a:prstGeom>
          <a:ln>
            <a:miter lim="800000"/>
          </a:ln>
        </p:spPr>
        <p:txBody>
          <a:bodyPr vert="horz" wrap="square" lIns="91440" tIns="45720" rIns="91440" bIns="45720" numCol="1" anchor="ctr" anchorCtr="0" compatLnSpc="1"/>
          <a:p>
            <a:pPr algn="r" eaLnBrk="1" hangingPunct="1">
              <a:buNone/>
            </a:pPr>
            <a:fld id="{9A0DB2DC-4C9A-4742-B13C-FB6460FD3503}" type="slidenum">
              <a:rPr lang="zh-CN" altLang="en-US" dirty="0"/>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7" name="日期占位符 4"/>
          <p:cNvSpPr>
            <a:spLocks noGrp="1"/>
          </p:cNvSpPr>
          <p:nvPr>
            <p:ph type="dt" sz="half" idx="12"/>
          </p:nvPr>
        </p:nvSpPr>
        <p:spPr bwMode="auto">
          <a:xfrm>
            <a:off x="457200" y="6356350"/>
            <a:ext cx="2133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D7E191BF-1254-4854-9E19-B14BF262EA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5"/>
          <p:cNvSpPr>
            <a:spLocks noGrp="1"/>
          </p:cNvSpPr>
          <p:nvPr>
            <p:ph type="ftr" sz="quarter" idx="3"/>
          </p:nvPr>
        </p:nvSpPr>
        <p:spPr bwMode="auto">
          <a:xfrm>
            <a:off x="3124200" y="6356350"/>
            <a:ext cx="2895600" cy="365125"/>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6"/>
          <p:cNvSpPr>
            <a:spLocks noGrp="1"/>
          </p:cNvSpPr>
          <p:nvPr>
            <p:ph type="sldNum" sz="quarter" idx="4"/>
          </p:nvPr>
        </p:nvSpPr>
        <p:spPr bwMode="auto">
          <a:xfrm>
            <a:off x="6553200" y="6356350"/>
            <a:ext cx="2133600" cy="365125"/>
          </a:xfrm>
          <a:prstGeom prst="rect">
            <a:avLst/>
          </a:prstGeom>
          <a:ln>
            <a:miter lim="800000"/>
          </a:ln>
        </p:spPr>
        <p:txBody>
          <a:bodyPr vert="horz" wrap="square" lIns="91440" tIns="45720" rIns="91440" bIns="45720" numCol="1" anchor="ctr" anchorCtr="0" compatLnSpc="1"/>
          <a:p>
            <a:pPr algn="r" eaLnBrk="1" hangingPunct="1">
              <a:buNone/>
            </a:pPr>
            <a:fld id="{9A0DB2DC-4C9A-4742-B13C-FB6460FD3503}" type="slidenum">
              <a:rPr lang="zh-CN" altLang="en-US" dirty="0"/>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占位符 1"/>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3"/>
          <p:cNvSpPr>
            <a:spLocks noGrp="1" noChangeArrowheads="1"/>
          </p:cNvSpPr>
          <p:nvPr>
            <p:ph type="dt" sz="half" idx="2"/>
          </p:nvPr>
        </p:nvSpPr>
        <p:spPr bwMode="auto">
          <a:xfrm>
            <a:off x="457200" y="6356350"/>
            <a:ext cx="2133600" cy="365125"/>
          </a:xfrm>
          <a:prstGeom prst="rect">
            <a:avLst/>
          </a:prstGeom>
          <a:noFill/>
          <a:ln w="9525">
            <a:noFill/>
            <a:miter lim="800000"/>
          </a:ln>
        </p:spPr>
        <p:txBody>
          <a:bodyPr vert="horz" wrap="square" lIns="91440" tIns="45720" rIns="91440" bIns="45720" numCol="1" anchor="ctr" anchorCtr="0" compatLnSpc="1"/>
          <a:lstStyle>
            <a:lvl1pPr eaLnBrk="1" hangingPunct="1">
              <a:buFont typeface="Arial" panose="020B0604020202020204" pitchFamily="34" charset="0"/>
              <a:buNone/>
              <a:defRPr sz="1200">
                <a:solidFill>
                  <a:srgbClr val="898989"/>
                </a:solidFill>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8BB5545-6AD1-41EA-9FE1-4B6992B1160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29" name="页脚占位符 4"/>
          <p:cNvSpPr>
            <a:spLocks noGrp="1" noChangeArrowheads="1"/>
          </p:cNvSpPr>
          <p:nvPr>
            <p:ph type="ftr" sz="quarter" idx="3"/>
          </p:nvPr>
        </p:nvSpPr>
        <p:spPr bwMode="auto">
          <a:xfrm>
            <a:off x="3124200" y="6356350"/>
            <a:ext cx="2895600" cy="365125"/>
          </a:xfrm>
          <a:prstGeom prst="rect">
            <a:avLst/>
          </a:prstGeom>
          <a:noFill/>
          <a:ln w="9525">
            <a:noFill/>
            <a:miter lim="800000"/>
          </a:ln>
        </p:spPr>
        <p:txBody>
          <a:bodyPr vert="horz" wrap="square" lIns="91440" tIns="45720" rIns="91440" bIns="45720" numCol="1" anchor="ctr" anchorCtr="0" compatLnSpc="1"/>
          <a:lstStyle>
            <a:lvl1pPr algn="ctr" eaLnBrk="1" hangingPunct="1">
              <a:buFont typeface="Arial" panose="020B0604020202020204" pitchFamily="34" charset="0"/>
              <a:buNone/>
              <a:defRPr sz="1200">
                <a:solidFill>
                  <a:srgbClr val="898989"/>
                </a:solidFill>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30" name="灯片编号占位符 5"/>
          <p:cNvSpPr>
            <a:spLocks noGrp="1" noChangeArrowheads="1"/>
          </p:cNvSpPr>
          <p:nvPr>
            <p:ph type="sldNum" sz="quarter" idx="4"/>
          </p:nvPr>
        </p:nvSpPr>
        <p:spPr bwMode="auto">
          <a:xfrm>
            <a:off x="6553200" y="6356350"/>
            <a:ext cx="2133600" cy="365125"/>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marL="914400" indent="-914400" algn="ctr" rtl="0" eaLnBrk="0" fontAlgn="base" hangingPunct="0">
        <a:spcBef>
          <a:spcPct val="0"/>
        </a:spcBef>
        <a:spcAft>
          <a:spcPct val="0"/>
        </a:spcAft>
        <a:defRPr sz="44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13716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5pPr>
      <a:lvl6pPr marL="25146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6pPr>
      <a:lvl7pPr marL="29718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7pPr>
      <a:lvl8pPr marL="34290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8pPr>
      <a:lvl9pPr marL="38862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标题 1"/>
          <p:cNvSpPr>
            <a:spLocks noGrp="1"/>
          </p:cNvSpPr>
          <p:nvPr>
            <p:ph type="ctrTitle"/>
          </p:nvPr>
        </p:nvSpPr>
        <p:spPr>
          <a:ln/>
        </p:spPr>
        <p:txBody>
          <a:bodyPr vert="horz" wrap="square" lIns="91440" tIns="45720" rIns="91440" bIns="45720" anchor="ctr" anchorCtr="0"/>
          <a:p>
            <a:pPr marL="0" indent="0" eaLnBrk="1" hangingPunct="1">
              <a:buClrTx/>
              <a:buSzTx/>
              <a:buFontTx/>
            </a:pPr>
            <a:r>
              <a:rPr lang="zh-CN" altLang="en-US" dirty="0"/>
              <a:t>议论文题型分类大全</a:t>
            </a:r>
            <a:endParaRPr lang="zh-CN" altLang="en-US" dirty="0"/>
          </a:p>
        </p:txBody>
      </p:sp>
      <p:sp>
        <p:nvSpPr>
          <p:cNvPr id="14339" name="副标题 2"/>
          <p:cNvSpPr>
            <a:spLocks noGrp="1"/>
          </p:cNvSpPr>
          <p:nvPr>
            <p:ph type="subTitle" idx="1"/>
          </p:nvPr>
        </p:nvSpPr>
        <p:spPr>
          <a:ln/>
        </p:spPr>
        <p:txBody>
          <a:bodyPr vert="horz" wrap="square" lIns="91440" tIns="45720" rIns="91440" bIns="45720" anchor="t" anchorCtr="0"/>
          <a:p>
            <a:pPr eaLnBrk="1" hangingPunct="1">
              <a:buClrTx/>
              <a:buSzTx/>
            </a:pPr>
            <a:r>
              <a:rPr lang="zh-CN" altLang="en-US" dirty="0">
                <a:solidFill>
                  <a:srgbClr val="898989"/>
                </a:solidFill>
                <a:latin typeface="+mn-lt"/>
                <a:ea typeface="+mn-ea"/>
                <a:cs typeface="+mn-cs"/>
                <a:sym typeface="Calibri" panose="020F0502020204030204" pitchFamily="34" charset="0"/>
              </a:rPr>
              <a:t>搞定这一步，稳稳上</a:t>
            </a:r>
            <a:r>
              <a:rPr lang="en-US" altLang="zh-CN" dirty="0">
                <a:solidFill>
                  <a:srgbClr val="898989"/>
                </a:solidFill>
                <a:latin typeface="+mn-lt"/>
                <a:ea typeface="+mn-ea"/>
                <a:cs typeface="+mn-cs"/>
                <a:sym typeface="Calibri" panose="020F0502020204030204" pitchFamily="34" charset="0"/>
              </a:rPr>
              <a:t>6.5</a:t>
            </a:r>
            <a:r>
              <a:rPr lang="zh-CN" altLang="en-US" dirty="0">
                <a:solidFill>
                  <a:srgbClr val="898989"/>
                </a:solidFill>
                <a:latin typeface="+mn-lt"/>
                <a:ea typeface="+mn-ea"/>
                <a:cs typeface="+mn-cs"/>
                <a:sym typeface="Calibri" panose="020F0502020204030204" pitchFamily="34" charset="0"/>
              </a:rPr>
              <a:t>分！</a:t>
            </a:r>
            <a:endParaRPr lang="zh-CN" altLang="en-US" dirty="0">
              <a:solidFill>
                <a:srgbClr val="898989"/>
              </a:solidFill>
              <a:latin typeface="+mn-lt"/>
              <a:ea typeface="+mn-ea"/>
              <a:cs typeface="+mn-cs"/>
              <a:sym typeface="Calibri" panose="020F0502020204030204" pitchFamily="34" charset="0"/>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标题 1"/>
          <p:cNvSpPr>
            <a:spLocks noGrp="1"/>
          </p:cNvSpPr>
          <p:nvPr>
            <p:ph type="title"/>
          </p:nvPr>
        </p:nvSpPr>
        <p:spPr>
          <a:ln/>
        </p:spPr>
        <p:txBody>
          <a:bodyPr vert="horz" wrap="square" lIns="91440" tIns="45720" rIns="91440" bIns="45720" anchor="ctr" anchorCtr="0"/>
          <a:p>
            <a:r>
              <a:rPr lang="zh-CN" altLang="en-US" sz="2800" dirty="0"/>
              <a:t>范文</a:t>
            </a:r>
            <a:r>
              <a:rPr lang="en-US" altLang="zh-CN" sz="2800" dirty="0"/>
              <a:t>-1</a:t>
            </a:r>
            <a:endParaRPr lang="zh-CN" altLang="en-US" sz="2800" dirty="0"/>
          </a:p>
        </p:txBody>
      </p:sp>
      <p:sp>
        <p:nvSpPr>
          <p:cNvPr id="24579"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
        <p:nvSpPr>
          <p:cNvPr id="24580" name="内容占位符 1"/>
          <p:cNvSpPr>
            <a:spLocks noGrp="1"/>
          </p:cNvSpPr>
          <p:nvPr>
            <p:ph idx="1"/>
          </p:nvPr>
        </p:nvSpPr>
        <p:spPr>
          <a:xfrm>
            <a:off x="457200" y="1060450"/>
            <a:ext cx="8229600" cy="5066030"/>
          </a:xfrm>
          <a:ln/>
        </p:spPr>
        <p:txBody>
          <a:bodyPr vert="horz" wrap="square" lIns="91440" tIns="45720" rIns="91440" bIns="45720" anchor="t" anchorCtr="0"/>
          <a:p>
            <a:r>
              <a:rPr lang="en-US" altLang="zh-CN" sz="2000" dirty="0"/>
              <a:t>Owning a bicycle and using it frequently seems to be much less popular today. I believe that the growth in the size of cities and the advanced modern transport system are the main reasons for this. The government should take steps to change this situation. </a:t>
            </a:r>
            <a:endParaRPr lang="en-US" altLang="zh-CN" sz="2000" dirty="0"/>
          </a:p>
          <a:p>
            <a:endParaRPr lang="zh-CN" altLang="zh-CN" sz="2000" dirty="0"/>
          </a:p>
          <a:p>
            <a:r>
              <a:rPr lang="en-US" altLang="zh-CN" sz="2000" dirty="0"/>
              <a:t> The first reason why riding bicycles is no longer popular is that cities have been growing bigger. This means that the distance between home and destinations has become much farther. If people keep the habit of cycling, then they will find it really time-consuming and energy-consuming. When they finally get to the school or office, they will probably feel exhausted and can hardly concentrate on their work or study. </a:t>
            </a:r>
            <a:r>
              <a:rPr lang="en-US" altLang="zh-CN" sz="2000" dirty="0">
                <a:sym typeface="+mn-ea"/>
              </a:rPr>
              <a:t>Another cause is that today, people living in cities and towns can have a wider range of choices, including more bus lines, taxies and even the Uber service. Any of these is more efficient and comfortable than cycling and therefore this traditional way of transport has been losing popularity. </a:t>
            </a:r>
            <a:endParaRPr lang="zh-CN" altLang="zh-CN" sz="2000" dirty="0"/>
          </a:p>
          <a:p>
            <a:endParaRPr lang="zh-CN" altLang="zh-CN" sz="2000" dirty="0"/>
          </a:p>
          <a:p>
            <a:r>
              <a:rPr lang="en-US" altLang="zh-CN" sz="2000" dirty="0"/>
              <a:t> </a:t>
            </a:r>
            <a:endParaRPr lang="zh-CN" altLang="zh-CN" sz="2000" dirty="0"/>
          </a:p>
          <a:p>
            <a:r>
              <a:rPr lang="en-US" altLang="zh-CN" sz="2000" dirty="0"/>
              <a:t> </a:t>
            </a:r>
            <a:endParaRPr lang="zh-CN" altLang="zh-CN" sz="2000" dirty="0"/>
          </a:p>
          <a:p>
            <a:endParaRPr lang="zh-CN" altLang="zh-CN"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标题 1"/>
          <p:cNvSpPr>
            <a:spLocks noGrp="1"/>
          </p:cNvSpPr>
          <p:nvPr>
            <p:ph type="title"/>
          </p:nvPr>
        </p:nvSpPr>
        <p:spPr>
          <a:ln/>
        </p:spPr>
        <p:txBody>
          <a:bodyPr vert="horz" wrap="square" lIns="91440" tIns="45720" rIns="91440" bIns="45720" anchor="ctr" anchorCtr="0"/>
          <a:p>
            <a:r>
              <a:rPr lang="zh-CN" altLang="en-US" dirty="0"/>
              <a:t>范文</a:t>
            </a:r>
            <a:r>
              <a:rPr lang="en-US" altLang="zh-CN" dirty="0"/>
              <a:t>-1</a:t>
            </a:r>
            <a:endParaRPr lang="zh-CN" altLang="en-US" dirty="0"/>
          </a:p>
        </p:txBody>
      </p:sp>
      <p:sp>
        <p:nvSpPr>
          <p:cNvPr id="25603"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
        <p:nvSpPr>
          <p:cNvPr id="25604" name="内容占位符 1"/>
          <p:cNvSpPr>
            <a:spLocks noGrp="1"/>
          </p:cNvSpPr>
          <p:nvPr>
            <p:ph idx="1"/>
          </p:nvPr>
        </p:nvSpPr>
        <p:spPr>
          <a:xfrm>
            <a:off x="457200" y="1268413"/>
            <a:ext cx="8229600" cy="4857750"/>
          </a:xfrm>
          <a:ln/>
        </p:spPr>
        <p:txBody>
          <a:bodyPr vert="horz" wrap="square" lIns="91440" tIns="45720" rIns="91440" bIns="45720" anchor="t" anchorCtr="0"/>
          <a:p>
            <a:r>
              <a:rPr lang="en-US" altLang="zh-CN" sz="2000" dirty="0"/>
              <a:t> </a:t>
            </a:r>
            <a:endParaRPr lang="zh-CN" altLang="zh-CN" sz="2000" dirty="0"/>
          </a:p>
          <a:p>
            <a:r>
              <a:rPr lang="en-US" altLang="zh-CN" sz="2000" dirty="0"/>
              <a:t>It is undeniable that riding a bike is beneficial for both the individual and society, so measures should be taken to entice and encourage people to be more active in this choice. Firstly, the government could build special lanes for cyclists, so that they can ride safely and quickly. In addition, monetary rewards should be provided to people who ride their bicycles more often. In this way, more people would have the incentive to use this old-fashioned way to commute. </a:t>
            </a:r>
            <a:endParaRPr lang="en-US" altLang="zh-CN" sz="2000" dirty="0"/>
          </a:p>
          <a:p>
            <a:endParaRPr lang="en-US" altLang="zh-CN" sz="2000" dirty="0"/>
          </a:p>
          <a:p>
            <a:r>
              <a:rPr lang="en-US" altLang="zh-CN" sz="2000" noProof="0" dirty="0">
                <a:ln>
                  <a:noFill/>
                </a:ln>
                <a:effectLst/>
                <a:uLnTx/>
                <a:uFillTx/>
                <a:sym typeface="Calibri" panose="020F0502020204030204" pitchFamily="34" charset="0"/>
              </a:rPr>
              <a:t>In conclusion, the development of modern cities has led to a decreasing number of people traveling by bicycle. I believe </a:t>
            </a:r>
            <a:r>
              <a:rPr lang="en-US" altLang="zh-CN" sz="2000" noProof="0">
                <a:ln>
                  <a:noFill/>
                </a:ln>
                <a:effectLst/>
                <a:uLnTx/>
                <a:uFillTx/>
                <a:sym typeface="Calibri" panose="020F0502020204030204" pitchFamily="34" charset="0"/>
              </a:rPr>
              <a:t>that the measures </a:t>
            </a:r>
            <a:r>
              <a:rPr lang="en-US" altLang="zh-CN" sz="2000" noProof="0" dirty="0">
                <a:ln>
                  <a:noFill/>
                </a:ln>
                <a:effectLst/>
                <a:uLnTx/>
                <a:uFillTx/>
                <a:sym typeface="Calibri" panose="020F0502020204030204" pitchFamily="34" charset="0"/>
              </a:rPr>
              <a:t>mentioned above could effectively reverse this situation.</a:t>
            </a:r>
            <a:endParaRPr lang="zh-CN" altLang="zh-CN" sz="2000" dirty="0"/>
          </a:p>
          <a:p>
            <a:r>
              <a:rPr lang="en-US" altLang="zh-CN" sz="2000" dirty="0"/>
              <a:t> </a:t>
            </a:r>
            <a:endParaRPr lang="zh-CN" altLang="zh-CN"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标题 1"/>
          <p:cNvSpPr>
            <a:spLocks noGrp="1"/>
          </p:cNvSpPr>
          <p:nvPr>
            <p:ph type="title"/>
          </p:nvPr>
        </p:nvSpPr>
        <p:spPr>
          <a:ln/>
        </p:spPr>
        <p:txBody>
          <a:bodyPr vert="horz" wrap="square" lIns="91440" tIns="45720" rIns="91440" bIns="45720" anchor="ctr" anchorCtr="0"/>
          <a:p>
            <a:r>
              <a:rPr lang="zh-CN" altLang="en-US" sz="2400" dirty="0"/>
              <a:t>范文</a:t>
            </a:r>
            <a:r>
              <a:rPr lang="en-US" altLang="zh-CN" sz="2400" dirty="0"/>
              <a:t>2</a:t>
            </a:r>
            <a:r>
              <a:rPr lang="zh-CN" altLang="en-US" sz="2400" dirty="0"/>
              <a:t>分析</a:t>
            </a:r>
            <a:endParaRPr lang="zh-CN" altLang="en-US" sz="2400" dirty="0"/>
          </a:p>
        </p:txBody>
      </p:sp>
      <p:sp>
        <p:nvSpPr>
          <p:cNvPr id="27651" name="内容占位符 2"/>
          <p:cNvSpPr>
            <a:spLocks noGrp="1"/>
          </p:cNvSpPr>
          <p:nvPr>
            <p:ph idx="1"/>
          </p:nvPr>
        </p:nvSpPr>
        <p:spPr>
          <a:ln/>
        </p:spPr>
        <p:txBody>
          <a:bodyPr vert="horz" wrap="square" lIns="91440" tIns="45720" rIns="91440" bIns="45720" anchor="t" anchorCtr="0"/>
          <a:p>
            <a:endParaRPr lang="en-US" altLang="zh-CN" sz="2800" dirty="0"/>
          </a:p>
          <a:p>
            <a:endParaRPr lang="en-US" altLang="zh-CN" sz="2800" dirty="0"/>
          </a:p>
          <a:p>
            <a:endParaRPr lang="en-US" altLang="zh-CN" sz="2800" dirty="0"/>
          </a:p>
          <a:p>
            <a:r>
              <a:rPr lang="en-US" altLang="zh-CN" sz="2800" dirty="0"/>
              <a:t>A lot of young people do not know how to manage their money when graduating from high school. What do you think are the reasons? What can be done to teach them this important skill?</a:t>
            </a:r>
            <a:endParaRPr lang="zh-CN" altLang="en-US" sz="2800" dirty="0"/>
          </a:p>
          <a:p>
            <a:endParaRPr lang="zh-CN" altLang="en-US" sz="2800" dirty="0"/>
          </a:p>
          <a:p>
            <a:endParaRPr lang="zh-CN" altLang="en-US" sz="2800" dirty="0"/>
          </a:p>
        </p:txBody>
      </p:sp>
      <p:sp>
        <p:nvSpPr>
          <p:cNvPr id="27652"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标题 1"/>
          <p:cNvSpPr>
            <a:spLocks noGrp="1"/>
          </p:cNvSpPr>
          <p:nvPr>
            <p:ph type="title"/>
          </p:nvPr>
        </p:nvSpPr>
        <p:spPr>
          <a:ln/>
        </p:spPr>
        <p:txBody>
          <a:bodyPr vert="horz" wrap="square" lIns="91440" tIns="45720" rIns="91440" bIns="45720" anchor="ctr" anchorCtr="0"/>
          <a:p>
            <a:r>
              <a:rPr lang="zh-CN" altLang="en-US" sz="2400" dirty="0"/>
              <a:t>范文</a:t>
            </a:r>
            <a:r>
              <a:rPr lang="en-US" altLang="zh-CN" sz="2400" dirty="0"/>
              <a:t>2</a:t>
            </a:r>
            <a:r>
              <a:rPr lang="zh-CN" altLang="en-US" sz="2400" dirty="0"/>
              <a:t>分析</a:t>
            </a:r>
            <a:endParaRPr lang="zh-CN" altLang="en-US" sz="2400" dirty="0"/>
          </a:p>
        </p:txBody>
      </p:sp>
      <p:sp>
        <p:nvSpPr>
          <p:cNvPr id="29699" name="内容占位符 2"/>
          <p:cNvSpPr>
            <a:spLocks noGrp="1"/>
          </p:cNvSpPr>
          <p:nvPr>
            <p:ph idx="1"/>
          </p:nvPr>
        </p:nvSpPr>
        <p:spPr>
          <a:ln/>
        </p:spPr>
        <p:txBody>
          <a:bodyPr vert="horz" wrap="square" lIns="91440" tIns="45720" rIns="91440" bIns="45720" anchor="t" anchorCtr="0"/>
          <a:p>
            <a:endParaRPr lang="en-US" altLang="zh-CN" sz="2400" dirty="0"/>
          </a:p>
          <a:p>
            <a:endParaRPr lang="en-US" altLang="zh-CN" sz="2400" dirty="0"/>
          </a:p>
          <a:p>
            <a:endParaRPr lang="en-US" altLang="zh-CN" sz="2400" dirty="0"/>
          </a:p>
          <a:p>
            <a:endParaRPr lang="en-US" altLang="zh-CN" sz="2400" dirty="0"/>
          </a:p>
          <a:p>
            <a:r>
              <a:rPr lang="zh-CN" altLang="en-US" sz="2400" dirty="0"/>
              <a:t>这篇文章的两个原因写成了一个段落，因为各自展开比较少。为了保持段落平衡，合成一段比分开写更合理。</a:t>
            </a:r>
            <a:endParaRPr lang="zh-CN" altLang="en-US" sz="2400" dirty="0"/>
          </a:p>
          <a:p>
            <a:endParaRPr lang="zh-CN" altLang="en-US" sz="2400" dirty="0"/>
          </a:p>
          <a:p>
            <a:endParaRPr lang="zh-CN" altLang="en-US" sz="2400" dirty="0"/>
          </a:p>
        </p:txBody>
      </p:sp>
      <p:sp>
        <p:nvSpPr>
          <p:cNvPr id="29700"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标题 1"/>
          <p:cNvSpPr>
            <a:spLocks noGrp="1"/>
          </p:cNvSpPr>
          <p:nvPr>
            <p:ph type="title"/>
          </p:nvPr>
        </p:nvSpPr>
        <p:spPr>
          <a:ln/>
        </p:spPr>
        <p:txBody>
          <a:bodyPr vert="horz" wrap="square" lIns="91440" tIns="45720" rIns="91440" bIns="45720" anchor="ctr" anchorCtr="0"/>
          <a:p>
            <a:r>
              <a:rPr lang="zh-CN" altLang="en-US" sz="2400" dirty="0"/>
              <a:t>范文</a:t>
            </a:r>
            <a:r>
              <a:rPr lang="en-US" altLang="zh-CN" sz="2400" dirty="0"/>
              <a:t>2</a:t>
            </a:r>
            <a:r>
              <a:rPr lang="zh-CN" altLang="en-US" sz="2400" dirty="0"/>
              <a:t>分析</a:t>
            </a:r>
            <a:endParaRPr lang="zh-CN" altLang="en-US" sz="2400" dirty="0"/>
          </a:p>
        </p:txBody>
      </p:sp>
      <p:sp>
        <p:nvSpPr>
          <p:cNvPr id="31747" name="内容占位符 2"/>
          <p:cNvSpPr>
            <a:spLocks noGrp="1"/>
          </p:cNvSpPr>
          <p:nvPr>
            <p:ph idx="1"/>
          </p:nvPr>
        </p:nvSpPr>
        <p:spPr>
          <a:ln/>
        </p:spPr>
        <p:txBody>
          <a:bodyPr vert="horz" wrap="square" lIns="91440" tIns="45720" rIns="91440" bIns="45720" anchor="t" anchorCtr="0"/>
          <a:p>
            <a:r>
              <a:rPr lang="en-US" altLang="zh-CN" sz="2000" dirty="0"/>
              <a:t>Many young people are leaving school without a basic and vital understanding of how personal finances ought to be managed in the adult world. This lack of knowledge is due to a lack of life experience and limited education which can be solved in two simple ways.</a:t>
            </a:r>
            <a:br>
              <a:rPr lang="en-US" altLang="zh-CN" sz="2000" dirty="0"/>
            </a:br>
            <a:br>
              <a:rPr lang="en-US" altLang="zh-CN" sz="2000" dirty="0"/>
            </a:br>
            <a:r>
              <a:rPr lang="en-US" altLang="zh-CN" sz="2000" dirty="0"/>
              <a:t>One main reason why so many young people are unable to manage their own finances upon finishing high school is that they have been living along with their parents for free. As a result, they have never needed to earn a salary or save their money in order to pay bills. Another cause is that schools do not factor personal financial management into their curriculum. Schools focus instead on classic subjects, such as maths, geography, history and languages, which means important life skills are not being taught. Both teachers and parents are failing to prepare young people for the real world.</a:t>
            </a:r>
            <a:br>
              <a:rPr lang="en-US" altLang="zh-CN" sz="2000" dirty="0"/>
            </a:br>
            <a:br>
              <a:rPr lang="en-US" altLang="zh-CN" sz="2000" dirty="0"/>
            </a:br>
            <a:endParaRPr lang="zh-CN" altLang="en-US" sz="2000" dirty="0"/>
          </a:p>
          <a:p>
            <a:endParaRPr lang="zh-CN" altLang="en-US" sz="2000" dirty="0"/>
          </a:p>
          <a:p>
            <a:endParaRPr lang="zh-CN" altLang="en-US" sz="2000" dirty="0"/>
          </a:p>
        </p:txBody>
      </p:sp>
      <p:sp>
        <p:nvSpPr>
          <p:cNvPr id="31748"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标题 1"/>
          <p:cNvSpPr>
            <a:spLocks noGrp="1"/>
          </p:cNvSpPr>
          <p:nvPr>
            <p:ph type="title"/>
          </p:nvPr>
        </p:nvSpPr>
        <p:spPr>
          <a:ln/>
        </p:spPr>
        <p:txBody>
          <a:bodyPr vert="horz" wrap="square" lIns="91440" tIns="45720" rIns="91440" bIns="45720" anchor="ctr" anchorCtr="0"/>
          <a:p>
            <a:r>
              <a:rPr lang="zh-CN" altLang="en-US" sz="2400" dirty="0"/>
              <a:t>范文</a:t>
            </a:r>
            <a:r>
              <a:rPr lang="en-US" altLang="zh-CN" sz="2400" dirty="0"/>
              <a:t>2</a:t>
            </a:r>
            <a:r>
              <a:rPr lang="zh-CN" altLang="en-US" sz="2400" dirty="0"/>
              <a:t>分析</a:t>
            </a:r>
            <a:endParaRPr lang="zh-CN" altLang="en-US" sz="2400" dirty="0"/>
          </a:p>
        </p:txBody>
      </p:sp>
      <p:sp>
        <p:nvSpPr>
          <p:cNvPr id="33795" name="内容占位符 2"/>
          <p:cNvSpPr>
            <a:spLocks noGrp="1"/>
          </p:cNvSpPr>
          <p:nvPr>
            <p:ph idx="1"/>
          </p:nvPr>
        </p:nvSpPr>
        <p:spPr>
          <a:ln/>
        </p:spPr>
        <p:txBody>
          <a:bodyPr vert="horz" wrap="square" lIns="91440" tIns="45720" rIns="91440" bIns="45720" anchor="t" anchorCtr="0"/>
          <a:p>
            <a:r>
              <a:rPr lang="en-US" altLang="zh-CN" sz="2000" dirty="0"/>
              <a:t>There are two options for solving young people’s inability to manage personal finances. Firstly, parents should spend time with their children teaching them how money is earned, budgeted and used for either savings or expenses. One simple step could be for parents to start by teaching young children how to manage their pocket money and, as their child grows up, expand into more serious household expenses. Secondly, schools should incorporate life skills into their curriculum for final year students. In this way, children will be able to learn in a supportive environment how their finances need to be budgeted and managed to avoid debt problems later in life.</a:t>
            </a:r>
            <a:br>
              <a:rPr lang="en-US" altLang="zh-CN" sz="2000" dirty="0"/>
            </a:br>
            <a:br>
              <a:rPr lang="en-US" altLang="zh-CN" sz="2000" dirty="0"/>
            </a:br>
            <a:r>
              <a:rPr lang="en-US" altLang="zh-CN" sz="2000" dirty="0"/>
              <a:t>In conclusion, young people lack financial management skills due to the negligence of parents and schools, which can only be solved if both take more responsibility for equipping school leavers with the right skills.</a:t>
            </a:r>
            <a:endParaRPr lang="zh-CN" altLang="zh-CN" sz="2000" dirty="0"/>
          </a:p>
          <a:p>
            <a:endParaRPr lang="zh-CN" altLang="en-US" sz="2000" dirty="0"/>
          </a:p>
          <a:p>
            <a:endParaRPr lang="zh-CN" altLang="en-US" sz="2000" dirty="0"/>
          </a:p>
          <a:p>
            <a:endParaRPr lang="zh-CN" altLang="en-US" sz="2000" dirty="0"/>
          </a:p>
        </p:txBody>
      </p:sp>
      <p:sp>
        <p:nvSpPr>
          <p:cNvPr id="33796"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标题 1"/>
          <p:cNvSpPr>
            <a:spLocks noGrp="1"/>
          </p:cNvSpPr>
          <p:nvPr>
            <p:ph type="title"/>
          </p:nvPr>
        </p:nvSpPr>
        <p:spPr>
          <a:ln/>
        </p:spPr>
        <p:txBody>
          <a:bodyPr vert="horz" wrap="square" lIns="91440" tIns="45720" rIns="91440" bIns="45720" anchor="ctr" anchorCtr="0"/>
          <a:p>
            <a:r>
              <a:rPr lang="zh-CN" altLang="en-US" sz="2800" dirty="0"/>
              <a:t>解决方案</a:t>
            </a:r>
            <a:r>
              <a:rPr lang="en-US" altLang="zh-CN" sz="2800" dirty="0"/>
              <a:t>--</a:t>
            </a:r>
            <a:r>
              <a:rPr lang="zh-CN" altLang="en-US" sz="2800" dirty="0">
                <a:solidFill>
                  <a:srgbClr val="FF0000"/>
                </a:solidFill>
              </a:rPr>
              <a:t>切实可行</a:t>
            </a:r>
            <a:endParaRPr lang="zh-CN" altLang="en-US" sz="2800" dirty="0">
              <a:solidFill>
                <a:srgbClr val="FF0000"/>
              </a:solidFill>
            </a:endParaRPr>
          </a:p>
        </p:txBody>
      </p:sp>
      <p:sp>
        <p:nvSpPr>
          <p:cNvPr id="35843" name="内容占位符 2"/>
          <p:cNvSpPr>
            <a:spLocks noGrp="1"/>
          </p:cNvSpPr>
          <p:nvPr>
            <p:ph idx="1"/>
          </p:nvPr>
        </p:nvSpPr>
        <p:spPr>
          <a:ln/>
        </p:spPr>
        <p:txBody>
          <a:bodyPr vert="horz" wrap="square" lIns="91440" tIns="45720" rIns="91440" bIns="45720" anchor="t" anchorCtr="0"/>
          <a:p>
            <a:r>
              <a:rPr lang="en-US" altLang="zh-CN" sz="2000" dirty="0"/>
              <a:t>1. </a:t>
            </a:r>
            <a:r>
              <a:rPr lang="zh-CN" altLang="en-US" sz="2000" dirty="0"/>
              <a:t>政府</a:t>
            </a:r>
            <a:r>
              <a:rPr lang="en-US" altLang="zh-CN" sz="2000" dirty="0"/>
              <a:t>---</a:t>
            </a:r>
            <a:r>
              <a:rPr lang="zh-CN" altLang="en-US" sz="2000" dirty="0"/>
              <a:t>至关重要</a:t>
            </a:r>
            <a:r>
              <a:rPr lang="en-US" altLang="zh-CN" sz="2000" dirty="0"/>
              <a:t>(</a:t>
            </a:r>
            <a:r>
              <a:rPr lang="zh-CN" altLang="en-US" sz="2000" dirty="0"/>
              <a:t>收税</a:t>
            </a:r>
            <a:r>
              <a:rPr lang="en-US" altLang="zh-CN" sz="2000" dirty="0"/>
              <a:t>/</a:t>
            </a:r>
            <a:r>
              <a:rPr lang="zh-CN" altLang="en-US" sz="2000" dirty="0"/>
              <a:t>花钱</a:t>
            </a:r>
            <a:r>
              <a:rPr lang="en-US" altLang="zh-CN" sz="2000" dirty="0"/>
              <a:t>/</a:t>
            </a:r>
            <a:r>
              <a:rPr lang="zh-CN" altLang="en-US" sz="2000" dirty="0"/>
              <a:t>颁布法律</a:t>
            </a:r>
            <a:r>
              <a:rPr lang="en-US" altLang="zh-CN" sz="2000" dirty="0"/>
              <a:t>)</a:t>
            </a:r>
            <a:r>
              <a:rPr lang="zh-CN" altLang="en-US" sz="2000" dirty="0"/>
              <a:t>；</a:t>
            </a:r>
            <a:endParaRPr lang="en-US" altLang="zh-CN" sz="2000" dirty="0"/>
          </a:p>
          <a:p>
            <a:r>
              <a:rPr lang="en-US" altLang="zh-CN" sz="2000" dirty="0"/>
              <a:t>1). The government could impose higher taxes on ……so that …….</a:t>
            </a:r>
            <a:endParaRPr lang="en-US" altLang="zh-CN" sz="2000" dirty="0"/>
          </a:p>
          <a:p>
            <a:r>
              <a:rPr lang="en-US" altLang="zh-CN" sz="2000" dirty="0"/>
              <a:t>2). What the government should do is to invest in…../financially support…../spend money doing……….</a:t>
            </a:r>
            <a:endParaRPr lang="en-US" altLang="zh-CN" sz="2000" dirty="0"/>
          </a:p>
          <a:p>
            <a:r>
              <a:rPr lang="en-US" altLang="zh-CN" sz="2000" dirty="0"/>
              <a:t>3). The government ought to require …..to …...</a:t>
            </a:r>
            <a:endParaRPr lang="en-US" altLang="zh-CN" sz="2000" dirty="0"/>
          </a:p>
          <a:p>
            <a:endParaRPr lang="en-US" altLang="zh-CN" sz="2000" dirty="0"/>
          </a:p>
          <a:p>
            <a:r>
              <a:rPr lang="en-US" altLang="zh-CN" sz="2000" dirty="0"/>
              <a:t>2. </a:t>
            </a:r>
            <a:r>
              <a:rPr lang="zh-CN" altLang="en-US" sz="2000" dirty="0"/>
              <a:t>家长</a:t>
            </a:r>
            <a:endParaRPr lang="en-US" altLang="zh-CN" sz="2000" dirty="0"/>
          </a:p>
          <a:p>
            <a:r>
              <a:rPr lang="en-US" altLang="zh-CN" sz="2000" dirty="0"/>
              <a:t>3. </a:t>
            </a:r>
            <a:r>
              <a:rPr lang="zh-CN" altLang="en-US" sz="2000" dirty="0"/>
              <a:t>学校</a:t>
            </a:r>
            <a:endParaRPr lang="en-US" altLang="zh-CN" sz="2000" dirty="0"/>
          </a:p>
          <a:p>
            <a:r>
              <a:rPr lang="en-US" altLang="zh-CN" sz="2000" dirty="0"/>
              <a:t>4. </a:t>
            </a:r>
            <a:r>
              <a:rPr lang="zh-CN" altLang="en-US" sz="2000" dirty="0"/>
              <a:t>公司</a:t>
            </a:r>
            <a:endParaRPr lang="en-US" altLang="zh-CN" sz="2000" dirty="0"/>
          </a:p>
          <a:p>
            <a:r>
              <a:rPr lang="en-US" altLang="zh-CN" sz="2000" dirty="0"/>
              <a:t>5. authorities </a:t>
            </a:r>
            <a:endParaRPr lang="zh-CN" altLang="en-US" sz="2000" dirty="0"/>
          </a:p>
        </p:txBody>
      </p:sp>
      <p:sp>
        <p:nvSpPr>
          <p:cNvPr id="35844"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标题 1"/>
          <p:cNvSpPr>
            <a:spLocks noGrp="1"/>
          </p:cNvSpPr>
          <p:nvPr>
            <p:ph type="title"/>
          </p:nvPr>
        </p:nvSpPr>
        <p:spPr>
          <a:ln/>
        </p:spPr>
        <p:txBody>
          <a:bodyPr vert="horz" wrap="square" lIns="91440" tIns="45720" rIns="91440" bIns="45720" anchor="ctr" anchorCtr="0"/>
          <a:p>
            <a:r>
              <a:rPr lang="zh-CN" altLang="en-US" sz="2800" dirty="0"/>
              <a:t>report类型的核心段</a:t>
            </a:r>
            <a:r>
              <a:rPr lang="en-US" altLang="zh-CN" sz="2800" dirty="0"/>
              <a:t>(</a:t>
            </a:r>
            <a:r>
              <a:rPr lang="zh-CN" altLang="en-US" sz="2800" dirty="0">
                <a:solidFill>
                  <a:srgbClr val="FF0000"/>
                </a:solidFill>
              </a:rPr>
              <a:t>原因</a:t>
            </a:r>
            <a:r>
              <a:rPr lang="en-US" altLang="zh-CN" sz="2800" dirty="0">
                <a:solidFill>
                  <a:srgbClr val="FF0000"/>
                </a:solidFill>
              </a:rPr>
              <a:t>+</a:t>
            </a:r>
            <a:r>
              <a:rPr lang="zh-CN" altLang="en-US" sz="2800" dirty="0">
                <a:solidFill>
                  <a:srgbClr val="FF0000"/>
                </a:solidFill>
              </a:rPr>
              <a:t>有何影响版本</a:t>
            </a:r>
            <a:r>
              <a:rPr lang="en-US" altLang="zh-CN" sz="2800" dirty="0"/>
              <a:t>)</a:t>
            </a:r>
            <a:endParaRPr lang="zh-CN" altLang="en-US" sz="2800" dirty="0"/>
          </a:p>
        </p:txBody>
      </p:sp>
      <p:sp>
        <p:nvSpPr>
          <p:cNvPr id="36867" name="内容占位符 2"/>
          <p:cNvSpPr>
            <a:spLocks noGrp="1"/>
          </p:cNvSpPr>
          <p:nvPr>
            <p:ph idx="1"/>
          </p:nvPr>
        </p:nvSpPr>
        <p:spPr>
          <a:ln/>
        </p:spPr>
        <p:txBody>
          <a:bodyPr vert="horz" wrap="square" lIns="91440" tIns="45720" rIns="91440" bIns="45720" anchor="t" anchorCtr="0"/>
          <a:p>
            <a:endParaRPr lang="en-US" altLang="zh-CN" sz="2000" dirty="0"/>
          </a:p>
          <a:p>
            <a:r>
              <a:rPr lang="en-US" altLang="zh-CN" sz="2000" dirty="0"/>
              <a:t>1. </a:t>
            </a:r>
            <a:r>
              <a:rPr lang="zh-CN" altLang="zh-CN" sz="2000" dirty="0"/>
              <a:t>直接改写原题，不需要背景引出</a:t>
            </a:r>
            <a:r>
              <a:rPr lang="en-US" altLang="zh-CN" sz="2000" dirty="0"/>
              <a:t>(</a:t>
            </a:r>
            <a:r>
              <a:rPr lang="zh-CN" altLang="zh-CN" sz="2000" dirty="0"/>
              <a:t>扩充或者缩减原题</a:t>
            </a:r>
            <a:r>
              <a:rPr lang="en-US" altLang="zh-CN" sz="2000" dirty="0"/>
              <a:t>)  +  </a:t>
            </a:r>
            <a:r>
              <a:rPr lang="zh-CN" altLang="zh-CN" sz="2000" dirty="0"/>
              <a:t>承上启下</a:t>
            </a:r>
            <a:r>
              <a:rPr lang="en-US" altLang="zh-CN" sz="2000" dirty="0">
                <a:solidFill>
                  <a:srgbClr val="FF0000"/>
                </a:solidFill>
              </a:rPr>
              <a:t>(</a:t>
            </a:r>
            <a:r>
              <a:rPr lang="zh-CN" altLang="en-US" sz="2000" dirty="0">
                <a:solidFill>
                  <a:srgbClr val="FF0000"/>
                </a:solidFill>
              </a:rPr>
              <a:t>最好两个问题都预告</a:t>
            </a:r>
            <a:r>
              <a:rPr lang="en-US" altLang="zh-CN" sz="2000" dirty="0">
                <a:solidFill>
                  <a:srgbClr val="FF0000"/>
                </a:solidFill>
              </a:rPr>
              <a:t>)</a:t>
            </a:r>
            <a:endParaRPr lang="en-US" altLang="zh-CN" sz="2000" dirty="0">
              <a:solidFill>
                <a:srgbClr val="FF0000"/>
              </a:solidFill>
            </a:endParaRPr>
          </a:p>
          <a:p>
            <a:endParaRPr lang="zh-CN" altLang="zh-CN" sz="2000" dirty="0"/>
          </a:p>
          <a:p>
            <a:r>
              <a:rPr lang="en-US" altLang="zh-CN" sz="2000" dirty="0"/>
              <a:t>2.  One of the reasons is that </a:t>
            </a:r>
            <a:r>
              <a:rPr lang="zh-CN" altLang="zh-CN" sz="2000" dirty="0"/>
              <a:t>第一个原因分析。</a:t>
            </a:r>
            <a:r>
              <a:rPr lang="en-US" altLang="zh-CN" sz="2000" dirty="0"/>
              <a:t>(idea--support)</a:t>
            </a:r>
            <a:endParaRPr lang="en-US" altLang="zh-CN" sz="2000" dirty="0"/>
          </a:p>
          <a:p>
            <a:endParaRPr lang="zh-CN" altLang="zh-CN" sz="2000" dirty="0"/>
          </a:p>
          <a:p>
            <a:r>
              <a:rPr lang="en-US" altLang="zh-CN" sz="2000" dirty="0"/>
              <a:t> 3. In addition, </a:t>
            </a:r>
            <a:r>
              <a:rPr lang="zh-CN" altLang="zh-CN" sz="2000" dirty="0"/>
              <a:t>第二个原因分析。</a:t>
            </a:r>
            <a:r>
              <a:rPr lang="en-US" altLang="zh-CN" sz="2000" dirty="0"/>
              <a:t>(idea--support)</a:t>
            </a:r>
            <a:endParaRPr lang="en-US" altLang="zh-CN" sz="2000" dirty="0"/>
          </a:p>
          <a:p>
            <a:endParaRPr lang="zh-CN" altLang="zh-CN" sz="2000" dirty="0"/>
          </a:p>
          <a:p>
            <a:pPr eaLnBrk="1" hangingPunct="1">
              <a:lnSpc>
                <a:spcPct val="80000"/>
              </a:lnSpc>
            </a:pPr>
            <a:r>
              <a:rPr lang="en-US" altLang="zh-CN" sz="2000" dirty="0"/>
              <a:t>4.  </a:t>
            </a:r>
            <a:r>
              <a:rPr lang="zh-CN" altLang="zh-CN" sz="2000" dirty="0"/>
              <a:t>过渡句</a:t>
            </a:r>
            <a:r>
              <a:rPr lang="en-US" altLang="zh-CN" sz="2000" dirty="0"/>
              <a:t>---To my knowledge, there are </a:t>
            </a:r>
            <a:r>
              <a:rPr lang="zh-CN" altLang="en-US" sz="2000" dirty="0"/>
              <a:t>完全取决于你自己</a:t>
            </a:r>
            <a:r>
              <a:rPr lang="en-US" altLang="zh-CN" sz="2000" dirty="0"/>
              <a:t>(</a:t>
            </a:r>
            <a:r>
              <a:rPr lang="zh-CN" altLang="en-US" sz="2000" dirty="0"/>
              <a:t>好</a:t>
            </a:r>
            <a:r>
              <a:rPr lang="en-US" altLang="zh-CN" sz="2000" dirty="0"/>
              <a:t>/</a:t>
            </a:r>
            <a:r>
              <a:rPr lang="zh-CN" altLang="en-US" sz="2000" dirty="0"/>
              <a:t>坏</a:t>
            </a:r>
            <a:r>
              <a:rPr lang="en-US" altLang="zh-CN" sz="2000" dirty="0"/>
              <a:t>/</a:t>
            </a:r>
            <a:r>
              <a:rPr lang="zh-CN" altLang="en-US" sz="2000" dirty="0"/>
              <a:t>虽然</a:t>
            </a:r>
            <a:r>
              <a:rPr lang="en-US" altLang="zh-CN" sz="2000" dirty="0"/>
              <a:t>….</a:t>
            </a:r>
            <a:r>
              <a:rPr lang="zh-CN" altLang="en-US" sz="2000" dirty="0"/>
              <a:t>但是</a:t>
            </a:r>
            <a:r>
              <a:rPr lang="en-US" altLang="zh-CN" sz="2000" dirty="0"/>
              <a:t>…..)</a:t>
            </a:r>
            <a:endParaRPr lang="en-US" altLang="zh-CN" sz="2000" dirty="0"/>
          </a:p>
          <a:p>
            <a:endParaRPr lang="zh-CN" altLang="zh-CN" sz="2000" dirty="0"/>
          </a:p>
          <a:p>
            <a:r>
              <a:rPr lang="en-US" altLang="zh-CN" sz="2000" dirty="0"/>
              <a:t> 5. </a:t>
            </a:r>
            <a:r>
              <a:rPr lang="zh-CN" altLang="zh-CN" sz="2000" dirty="0"/>
              <a:t>总结</a:t>
            </a:r>
            <a:r>
              <a:rPr lang="en-US" altLang="zh-CN" sz="2000" dirty="0"/>
              <a:t>(</a:t>
            </a:r>
            <a:r>
              <a:rPr lang="zh-CN" altLang="zh-CN" sz="2000" dirty="0"/>
              <a:t>重复原因</a:t>
            </a:r>
            <a:r>
              <a:rPr lang="en-US" altLang="zh-CN" sz="2000" dirty="0"/>
              <a:t>/</a:t>
            </a:r>
            <a:r>
              <a:rPr lang="zh-CN" altLang="en-US" sz="2000" dirty="0"/>
              <a:t>影响</a:t>
            </a:r>
            <a:r>
              <a:rPr lang="en-US" altLang="zh-CN" sz="2000" dirty="0"/>
              <a:t>)</a:t>
            </a:r>
            <a:endParaRPr lang="zh-CN" altLang="zh-CN" sz="2000" dirty="0"/>
          </a:p>
          <a:p>
            <a:endParaRPr lang="zh-CN" altLang="en-US" sz="2000" dirty="0"/>
          </a:p>
          <a:p>
            <a:endParaRPr lang="zh-CN" altLang="en-US" sz="2000" dirty="0"/>
          </a:p>
          <a:p>
            <a:endParaRPr lang="zh-CN" altLang="en-US" sz="2000" dirty="0"/>
          </a:p>
        </p:txBody>
      </p:sp>
      <p:sp>
        <p:nvSpPr>
          <p:cNvPr id="36868"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标题 1"/>
          <p:cNvSpPr>
            <a:spLocks noGrp="1"/>
          </p:cNvSpPr>
          <p:nvPr>
            <p:ph type="title"/>
          </p:nvPr>
        </p:nvSpPr>
        <p:spPr>
          <a:ln/>
        </p:spPr>
        <p:txBody>
          <a:bodyPr vert="horz" wrap="square" lIns="91440" tIns="45720" rIns="91440" bIns="45720" anchor="ctr" anchorCtr="0"/>
          <a:p>
            <a:endParaRPr lang="zh-CN" altLang="en-US" dirty="0"/>
          </a:p>
        </p:txBody>
      </p:sp>
      <p:sp>
        <p:nvSpPr>
          <p:cNvPr id="37891" name="内容占位符 2"/>
          <p:cNvSpPr>
            <a:spLocks noGrp="1"/>
          </p:cNvSpPr>
          <p:nvPr>
            <p:ph idx="1"/>
          </p:nvPr>
        </p:nvSpPr>
        <p:spPr>
          <a:ln/>
        </p:spPr>
        <p:txBody>
          <a:bodyPr vert="horz" wrap="square" lIns="91440" tIns="45720" rIns="91440" bIns="45720" anchor="t" anchorCtr="0"/>
          <a:p>
            <a:endParaRPr lang="en-US" altLang="zh-CN" sz="2400" b="1" dirty="0"/>
          </a:p>
          <a:p>
            <a:endParaRPr lang="en-US" altLang="zh-CN" sz="2400" b="1" dirty="0"/>
          </a:p>
          <a:p>
            <a:endParaRPr lang="en-US" altLang="zh-CN" sz="2400" b="1" dirty="0"/>
          </a:p>
          <a:p>
            <a:r>
              <a:rPr lang="en-US" altLang="zh-CN" sz="2400" dirty="0"/>
              <a:t>An increasing number of people are changing careers during working life. What do you think are the reasons? Do you think it is a positive or negative development for society</a:t>
            </a:r>
            <a:r>
              <a:rPr lang="zh-CN" altLang="zh-CN" sz="2400" dirty="0"/>
              <a:t>？</a:t>
            </a:r>
            <a:r>
              <a:rPr lang="en-US" altLang="zh-CN" sz="2400" dirty="0"/>
              <a:t> </a:t>
            </a:r>
            <a:endParaRPr lang="zh-CN" altLang="en-US" sz="2400" dirty="0"/>
          </a:p>
          <a:p>
            <a:endParaRPr lang="zh-CN" altLang="en-US" sz="2400" dirty="0"/>
          </a:p>
          <a:p>
            <a:endParaRPr lang="zh-CN" altLang="en-US" sz="2400" dirty="0"/>
          </a:p>
        </p:txBody>
      </p:sp>
      <p:sp>
        <p:nvSpPr>
          <p:cNvPr id="37892"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标题 1"/>
          <p:cNvSpPr>
            <a:spLocks noGrp="1"/>
          </p:cNvSpPr>
          <p:nvPr>
            <p:ph type="title"/>
          </p:nvPr>
        </p:nvSpPr>
        <p:spPr>
          <a:ln/>
        </p:spPr>
        <p:txBody>
          <a:bodyPr vert="horz" wrap="square" lIns="91440" tIns="45720" rIns="91440" bIns="45720" anchor="ctr" anchorCtr="0"/>
          <a:p>
            <a:endParaRPr lang="zh-CN" altLang="en-US" dirty="0"/>
          </a:p>
        </p:txBody>
      </p:sp>
      <p:sp>
        <p:nvSpPr>
          <p:cNvPr id="50179" name="内容占位符 2"/>
          <p:cNvSpPr>
            <a:spLocks noGrp="1"/>
          </p:cNvSpPr>
          <p:nvPr>
            <p:ph idx="1"/>
          </p:nvPr>
        </p:nvSpPr>
        <p:spPr>
          <a:xfrm>
            <a:off x="457200" y="357188"/>
            <a:ext cx="8229600" cy="5768975"/>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In the past, many people used to stay in the same job for their lifetime. Today, however, job hopping has become the </a:t>
            </a:r>
            <a:r>
              <a:rPr kumimoji="0" lang="en-US" altLang="zh-CN" sz="2000" b="0" i="0" u="none" strike="noStrike" kern="0" cap="none" spc="0" normalizeH="0" baseline="0" noProof="0">
                <a:ln>
                  <a:noFill/>
                </a:ln>
                <a:solidFill>
                  <a:schemeClr val="tx1"/>
                </a:solidFill>
                <a:effectLst/>
                <a:uLnTx/>
                <a:uFillTx/>
                <a:latin typeface="+mn-lt"/>
                <a:ea typeface="+mn-ea"/>
                <a:cs typeface="+mn-cs"/>
                <a:sym typeface="Calibri" panose="020F0502020204030204" pitchFamily="34" charset="0"/>
              </a:rPr>
              <a:t>new normal, </a:t>
            </a:r>
            <a:r>
              <a:rPr kumimoji="0" lang="en-US"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which, from my point of view, is due to a combination of reasons and seems to have significant negative effects on society. </a:t>
            </a:r>
            <a:endParaRPr kumimoji="0" lang="en-US"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One main reason for more people changing careers is the increase in their job choices. With the development of economy and technology, there are a great number of new occupations which are believed to be more appealing in creativity or flexibility. In China, for example, an increasing number of white-collars with repetitive daily routines have switched from working in the office to starting their own businesses on the internet. </a:t>
            </a:r>
            <a:endParaRPr kumimoji="0" lang="zh-CN"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en-US"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en-US"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p:txBody>
      </p:sp>
      <p:sp>
        <p:nvSpPr>
          <p:cNvPr id="38916"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标题 1"/>
          <p:cNvSpPr>
            <a:spLocks noGrp="1"/>
          </p:cNvSpPr>
          <p:nvPr>
            <p:ph type="title"/>
          </p:nvPr>
        </p:nvSpPr>
        <p:spPr>
          <a:ln/>
        </p:spPr>
        <p:txBody>
          <a:bodyPr vert="horz" wrap="square" lIns="91440" tIns="45720" rIns="91440" bIns="45720" anchor="ctr" anchorCtr="0"/>
          <a:p>
            <a:endParaRPr lang="zh-CN" altLang="en-US" dirty="0"/>
          </a:p>
        </p:txBody>
      </p:sp>
      <p:pic>
        <p:nvPicPr>
          <p:cNvPr id="15363" name="内容占位符 4"/>
          <p:cNvPicPr>
            <a:picLocks noGrp="1" noChangeAspect="1"/>
          </p:cNvPicPr>
          <p:nvPr>
            <p:ph idx="1"/>
          </p:nvPr>
        </p:nvPicPr>
        <p:blipFill>
          <a:blip r:embed="rId1"/>
          <a:srcRect/>
          <a:stretch>
            <a:fillRect/>
          </a:stretch>
        </p:blipFill>
        <p:spPr>
          <a:xfrm>
            <a:off x="457200" y="2425700"/>
            <a:ext cx="8229600" cy="2874963"/>
          </a:xfrm>
          <a:ln/>
        </p:spPr>
      </p:pic>
      <p:sp>
        <p:nvSpPr>
          <p:cNvPr id="15364"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标题 1"/>
          <p:cNvSpPr>
            <a:spLocks noGrp="1"/>
          </p:cNvSpPr>
          <p:nvPr>
            <p:ph type="title"/>
          </p:nvPr>
        </p:nvSpPr>
        <p:spPr>
          <a:ln/>
        </p:spPr>
        <p:txBody>
          <a:bodyPr vert="horz" wrap="square" lIns="91440" tIns="45720" rIns="91440" bIns="45720" anchor="ctr" anchorCtr="0"/>
          <a:p>
            <a:endParaRPr lang="zh-CN" altLang="en-US" dirty="0"/>
          </a:p>
        </p:txBody>
      </p:sp>
      <p:sp>
        <p:nvSpPr>
          <p:cNvPr id="50179" name="内容占位符 2"/>
          <p:cNvSpPr>
            <a:spLocks noGrp="1"/>
          </p:cNvSpPr>
          <p:nvPr>
            <p:ph idx="1"/>
          </p:nvPr>
        </p:nvSpPr>
        <p:spPr>
          <a:xfrm>
            <a:off x="457200" y="357188"/>
            <a:ext cx="8229600" cy="5768975"/>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Another cause of career move is the continuously rising living cost in most countries around the world. As the price for almost everything has been soaring, there is enormous financial pressure imposed on adults who want to provide their families with high quality of life, which drives them to seek better paying jobs. One of the most effective ways to achieve their financial ambition is believed to hop from one company to another. </a:t>
            </a:r>
            <a:endParaRPr kumimoji="0" lang="zh-CN"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 </a:t>
            </a:r>
            <a:endParaRPr kumimoji="0" lang="zh-CN"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zh-CN"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Although it may be rewarding for the individual to change jobs, there will be several undesirable outcomes for society. Firstly, as more people consider switching their careers, there is likely to be a waste of money and time spent on the training of new employees, which as a result will negatively affect the profitability and productivity of companies. In addition, job hopping may also cause a burden to the government, because people between jobs may be dependent on the financial assistance provided by public funds, which will lead to insufficient investment in more important services, such as education and health care.</a:t>
            </a:r>
            <a:endParaRPr kumimoji="0" lang="zh-CN" altLang="en-US"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en-US" sz="20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p:txBody>
      </p:sp>
      <p:sp>
        <p:nvSpPr>
          <p:cNvPr id="39940"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标题 1"/>
          <p:cNvSpPr>
            <a:spLocks noGrp="1"/>
          </p:cNvSpPr>
          <p:nvPr>
            <p:ph type="title"/>
          </p:nvPr>
        </p:nvSpPr>
        <p:spPr>
          <a:ln/>
        </p:spPr>
        <p:txBody>
          <a:bodyPr vert="horz" wrap="square" lIns="91440" tIns="45720" rIns="91440" bIns="45720" anchor="ctr" anchorCtr="0"/>
          <a:p>
            <a:endParaRPr lang="zh-CN" altLang="en-US" dirty="0"/>
          </a:p>
        </p:txBody>
      </p:sp>
      <p:sp>
        <p:nvSpPr>
          <p:cNvPr id="50179" name="内容占位符 2"/>
          <p:cNvSpPr>
            <a:spLocks noGrp="1"/>
          </p:cNvSpPr>
          <p:nvPr>
            <p:ph idx="1"/>
          </p:nvPr>
        </p:nvSpPr>
        <p:spPr>
          <a:xfrm>
            <a:off x="457200" y="357188"/>
            <a:ext cx="8229600" cy="5768975"/>
          </a:xfrm>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altLang="zh-CN" sz="32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ctr"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zh-CN" sz="32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altLang="zh-CN" sz="32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ctr"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zh-CN" sz="32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ctr"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zh-CN" sz="32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ctr"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zh-CN" altLang="en-US" sz="32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试着自己写个结尾段</a:t>
            </a:r>
            <a:endParaRPr kumimoji="0" lang="zh-CN" altLang="en-US" sz="32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p:txBody>
      </p:sp>
      <p:sp>
        <p:nvSpPr>
          <p:cNvPr id="40964"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标题 1"/>
          <p:cNvSpPr>
            <a:spLocks noGrp="1"/>
          </p:cNvSpPr>
          <p:nvPr>
            <p:ph type="title"/>
          </p:nvPr>
        </p:nvSpPr>
        <p:spPr>
          <a:ln/>
        </p:spPr>
        <p:txBody>
          <a:bodyPr vert="horz" wrap="square" lIns="91440" tIns="45720" rIns="91440" bIns="45720" anchor="ctr" anchorCtr="0"/>
          <a:p>
            <a:r>
              <a:rPr lang="zh-CN" altLang="en-US" sz="2800" dirty="0"/>
              <a:t>report类型的核心段</a:t>
            </a:r>
            <a:r>
              <a:rPr lang="en-US" altLang="zh-CN" sz="2800" dirty="0"/>
              <a:t>(</a:t>
            </a:r>
            <a:r>
              <a:rPr lang="zh-CN" altLang="en-US" sz="2800" dirty="0">
                <a:solidFill>
                  <a:srgbClr val="FF0000"/>
                </a:solidFill>
              </a:rPr>
              <a:t>问题</a:t>
            </a:r>
            <a:r>
              <a:rPr lang="en-US" altLang="zh-CN" sz="2800" dirty="0">
                <a:solidFill>
                  <a:srgbClr val="FF0000"/>
                </a:solidFill>
              </a:rPr>
              <a:t>+</a:t>
            </a:r>
            <a:r>
              <a:rPr lang="zh-CN" altLang="en-US" sz="2800" dirty="0">
                <a:solidFill>
                  <a:srgbClr val="FF0000"/>
                </a:solidFill>
              </a:rPr>
              <a:t>解决方案版本</a:t>
            </a:r>
            <a:r>
              <a:rPr lang="en-US" altLang="zh-CN" sz="2800" dirty="0"/>
              <a:t>)</a:t>
            </a:r>
            <a:endParaRPr lang="zh-CN" altLang="en-US" sz="2800" dirty="0"/>
          </a:p>
        </p:txBody>
      </p:sp>
      <p:sp>
        <p:nvSpPr>
          <p:cNvPr id="41987" name="内容占位符 2"/>
          <p:cNvSpPr>
            <a:spLocks noGrp="1"/>
          </p:cNvSpPr>
          <p:nvPr>
            <p:ph idx="1"/>
          </p:nvPr>
        </p:nvSpPr>
        <p:spPr>
          <a:ln/>
        </p:spPr>
        <p:txBody>
          <a:bodyPr vert="horz" wrap="square" lIns="91440" tIns="45720" rIns="91440" bIns="45720" anchor="t" anchorCtr="0"/>
          <a:p>
            <a:endParaRPr lang="en-US" altLang="zh-CN" sz="2000" dirty="0"/>
          </a:p>
          <a:p>
            <a:r>
              <a:rPr lang="en-US" altLang="zh-CN" sz="2000" dirty="0"/>
              <a:t>1. </a:t>
            </a:r>
            <a:r>
              <a:rPr lang="zh-CN" altLang="zh-CN" sz="2000" dirty="0"/>
              <a:t>直接改写原题，不需要背景引出</a:t>
            </a:r>
            <a:r>
              <a:rPr lang="en-US" altLang="zh-CN" sz="2000" dirty="0"/>
              <a:t>(</a:t>
            </a:r>
            <a:r>
              <a:rPr lang="zh-CN" altLang="zh-CN" sz="2000" dirty="0"/>
              <a:t>扩充或者缩减原题</a:t>
            </a:r>
            <a:r>
              <a:rPr lang="en-US" altLang="zh-CN" sz="2000" dirty="0"/>
              <a:t>)  +  </a:t>
            </a:r>
            <a:r>
              <a:rPr lang="zh-CN" altLang="zh-CN" sz="2000" dirty="0"/>
              <a:t>承上启下</a:t>
            </a:r>
            <a:r>
              <a:rPr lang="en-US" altLang="zh-CN" sz="2000" dirty="0"/>
              <a:t>(</a:t>
            </a:r>
            <a:r>
              <a:rPr lang="zh-CN" altLang="en-US" sz="2000" dirty="0">
                <a:solidFill>
                  <a:srgbClr val="FF0000"/>
                </a:solidFill>
              </a:rPr>
              <a:t>我认为这会导致</a:t>
            </a:r>
            <a:r>
              <a:rPr lang="en-US" altLang="zh-CN" sz="2000" dirty="0">
                <a:solidFill>
                  <a:srgbClr val="FF0000"/>
                </a:solidFill>
              </a:rPr>
              <a:t>……</a:t>
            </a:r>
            <a:r>
              <a:rPr lang="zh-CN" altLang="en-US" sz="2000" dirty="0">
                <a:solidFill>
                  <a:srgbClr val="FF0000"/>
                </a:solidFill>
              </a:rPr>
              <a:t>的问题，他们能够被解决</a:t>
            </a:r>
            <a:r>
              <a:rPr lang="en-US" altLang="zh-CN" sz="2000" dirty="0"/>
              <a:t>)</a:t>
            </a:r>
            <a:endParaRPr lang="en-US" altLang="zh-CN" sz="2000" dirty="0"/>
          </a:p>
          <a:p>
            <a:endParaRPr lang="zh-CN" altLang="zh-CN" sz="2000" dirty="0"/>
          </a:p>
          <a:p>
            <a:r>
              <a:rPr lang="en-US" altLang="zh-CN" sz="2000" dirty="0"/>
              <a:t>2.  </a:t>
            </a:r>
            <a:r>
              <a:rPr lang="zh-CN" altLang="en-US" sz="2000" dirty="0"/>
              <a:t>第一个问题扩展</a:t>
            </a:r>
            <a:r>
              <a:rPr lang="en-US" altLang="zh-CN" sz="2000" dirty="0"/>
              <a:t>(idea--support)</a:t>
            </a:r>
            <a:endParaRPr lang="en-US" altLang="zh-CN" sz="2000" dirty="0"/>
          </a:p>
          <a:p>
            <a:endParaRPr lang="zh-CN" altLang="zh-CN" sz="2000" dirty="0"/>
          </a:p>
          <a:p>
            <a:r>
              <a:rPr lang="en-US" altLang="zh-CN" sz="2000" dirty="0"/>
              <a:t>3. In addition, </a:t>
            </a:r>
            <a:r>
              <a:rPr lang="zh-CN" altLang="zh-CN" sz="2000" dirty="0"/>
              <a:t>第二个</a:t>
            </a:r>
            <a:r>
              <a:rPr lang="zh-CN" altLang="en-US" sz="2000" dirty="0"/>
              <a:t>问题扩展</a:t>
            </a:r>
            <a:r>
              <a:rPr lang="zh-CN" altLang="zh-CN" sz="2000" dirty="0"/>
              <a:t>。</a:t>
            </a:r>
            <a:r>
              <a:rPr lang="en-US" altLang="zh-CN" sz="2000" dirty="0"/>
              <a:t>(idea--support)</a:t>
            </a:r>
            <a:endParaRPr lang="en-US" altLang="zh-CN" sz="2000" dirty="0"/>
          </a:p>
          <a:p>
            <a:endParaRPr lang="zh-CN" altLang="zh-CN" sz="2000" dirty="0"/>
          </a:p>
          <a:p>
            <a:pPr eaLnBrk="1" hangingPunct="1">
              <a:lnSpc>
                <a:spcPct val="80000"/>
              </a:lnSpc>
            </a:pPr>
            <a:r>
              <a:rPr lang="en-US" altLang="zh-CN" sz="2000" dirty="0"/>
              <a:t>4.  </a:t>
            </a:r>
            <a:r>
              <a:rPr lang="zh-CN" altLang="en-US" sz="2000" dirty="0"/>
              <a:t>针对这两个问题提出解决方案</a:t>
            </a:r>
            <a:endParaRPr lang="en-US" altLang="zh-CN" sz="2000" dirty="0"/>
          </a:p>
          <a:p>
            <a:pPr eaLnBrk="1" hangingPunct="1">
              <a:lnSpc>
                <a:spcPct val="80000"/>
              </a:lnSpc>
            </a:pPr>
            <a:endParaRPr lang="zh-CN" altLang="zh-CN" sz="2000" dirty="0"/>
          </a:p>
          <a:p>
            <a:r>
              <a:rPr lang="en-US" altLang="zh-CN" sz="2000" dirty="0"/>
              <a:t> 5. </a:t>
            </a:r>
            <a:r>
              <a:rPr lang="zh-CN" altLang="zh-CN" sz="2000" dirty="0"/>
              <a:t>总结</a:t>
            </a:r>
            <a:r>
              <a:rPr lang="en-US" altLang="zh-CN" sz="2000" dirty="0"/>
              <a:t>(</a:t>
            </a:r>
            <a:r>
              <a:rPr lang="zh-CN" altLang="en-US" sz="2000" dirty="0"/>
              <a:t>问题 </a:t>
            </a:r>
            <a:r>
              <a:rPr lang="en-US" altLang="zh-CN" sz="2000" dirty="0"/>
              <a:t>+ </a:t>
            </a:r>
            <a:r>
              <a:rPr lang="zh-CN" altLang="en-US" sz="2000" dirty="0"/>
              <a:t>解决</a:t>
            </a:r>
            <a:r>
              <a:rPr lang="en-US" altLang="zh-CN" sz="2000" dirty="0"/>
              <a:t>)</a:t>
            </a:r>
            <a:endParaRPr lang="zh-CN" altLang="zh-CN" sz="2000" dirty="0"/>
          </a:p>
          <a:p>
            <a:endParaRPr lang="zh-CN" altLang="en-US" sz="2000" dirty="0"/>
          </a:p>
          <a:p>
            <a:endParaRPr lang="zh-CN" altLang="en-US" sz="2000" dirty="0"/>
          </a:p>
          <a:p>
            <a:endParaRPr lang="zh-CN" altLang="en-US" sz="2000" dirty="0"/>
          </a:p>
        </p:txBody>
      </p:sp>
      <p:sp>
        <p:nvSpPr>
          <p:cNvPr id="41988"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标题 1"/>
          <p:cNvSpPr>
            <a:spLocks noGrp="1"/>
          </p:cNvSpPr>
          <p:nvPr>
            <p:ph type="title"/>
          </p:nvPr>
        </p:nvSpPr>
        <p:spPr>
          <a:ln/>
        </p:spPr>
        <p:txBody>
          <a:bodyPr vert="horz" wrap="square" lIns="91440" tIns="45720" rIns="91440" bIns="45720" anchor="ctr" anchorCtr="0"/>
          <a:p>
            <a:r>
              <a:rPr lang="zh-CN" altLang="en-US" sz="2800" dirty="0"/>
              <a:t>report类型的核心段</a:t>
            </a:r>
            <a:r>
              <a:rPr lang="en-US" altLang="zh-CN" sz="2800" dirty="0"/>
              <a:t>(</a:t>
            </a:r>
            <a:r>
              <a:rPr lang="zh-CN" altLang="en-US" sz="2800" dirty="0">
                <a:solidFill>
                  <a:srgbClr val="FF0000"/>
                </a:solidFill>
              </a:rPr>
              <a:t>问题</a:t>
            </a:r>
            <a:r>
              <a:rPr lang="en-US" altLang="zh-CN" sz="2800" dirty="0">
                <a:solidFill>
                  <a:srgbClr val="FF0000"/>
                </a:solidFill>
              </a:rPr>
              <a:t>+</a:t>
            </a:r>
            <a:r>
              <a:rPr lang="zh-CN" altLang="en-US" sz="2800" dirty="0">
                <a:solidFill>
                  <a:srgbClr val="FF0000"/>
                </a:solidFill>
              </a:rPr>
              <a:t>解决方案版本</a:t>
            </a:r>
            <a:r>
              <a:rPr lang="en-US" altLang="zh-CN" sz="2800" dirty="0"/>
              <a:t>)</a:t>
            </a:r>
            <a:endParaRPr lang="zh-CN" altLang="en-US" sz="2800" dirty="0"/>
          </a:p>
        </p:txBody>
      </p:sp>
      <p:sp>
        <p:nvSpPr>
          <p:cNvPr id="43011" name="内容占位符 2"/>
          <p:cNvSpPr>
            <a:spLocks noGrp="1"/>
          </p:cNvSpPr>
          <p:nvPr>
            <p:ph idx="1"/>
          </p:nvPr>
        </p:nvSpPr>
        <p:spPr>
          <a:ln/>
        </p:spPr>
        <p:txBody>
          <a:bodyPr vert="horz" wrap="square" lIns="91440" tIns="45720" rIns="91440" bIns="45720" anchor="t" anchorCtr="0"/>
          <a:p>
            <a:endParaRPr lang="en-US" altLang="zh-CN" sz="2800" dirty="0"/>
          </a:p>
          <a:p>
            <a:endParaRPr lang="en-US" altLang="zh-CN" sz="2800" dirty="0"/>
          </a:p>
          <a:p>
            <a:r>
              <a:rPr lang="en-US" altLang="zh-CN" sz="2800" dirty="0"/>
              <a:t>A rise in the standard of living in a country often only seems to benefit cities rather than rural areas. What problems might this difference cause? How might these problems be reduced?</a:t>
            </a:r>
            <a:endParaRPr lang="zh-CN" altLang="zh-CN" sz="2800" dirty="0"/>
          </a:p>
          <a:p>
            <a:r>
              <a:rPr lang="en-US" altLang="zh-CN" sz="2800" dirty="0"/>
              <a:t> </a:t>
            </a:r>
            <a:endParaRPr lang="zh-CN" altLang="zh-CN" sz="2800" dirty="0"/>
          </a:p>
          <a:p>
            <a:endParaRPr lang="zh-CN" altLang="en-US" sz="2800" dirty="0"/>
          </a:p>
          <a:p>
            <a:endParaRPr lang="zh-CN" altLang="en-US" sz="2800" dirty="0"/>
          </a:p>
          <a:p>
            <a:endParaRPr lang="zh-CN" altLang="en-US" sz="2800" dirty="0"/>
          </a:p>
        </p:txBody>
      </p:sp>
      <p:sp>
        <p:nvSpPr>
          <p:cNvPr id="43012"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标题 1"/>
          <p:cNvSpPr>
            <a:spLocks noGrp="1"/>
          </p:cNvSpPr>
          <p:nvPr>
            <p:ph type="title"/>
          </p:nvPr>
        </p:nvSpPr>
        <p:spPr>
          <a:ln/>
        </p:spPr>
        <p:txBody>
          <a:bodyPr vert="horz" wrap="square" lIns="91440" tIns="45720" rIns="91440" bIns="45720" anchor="ctr" anchorCtr="0"/>
          <a:p>
            <a:r>
              <a:rPr lang="zh-CN" altLang="en-US" sz="2800" dirty="0"/>
              <a:t>report类型的核心段</a:t>
            </a:r>
            <a:r>
              <a:rPr lang="en-US" altLang="zh-CN" sz="2800" dirty="0"/>
              <a:t>(</a:t>
            </a:r>
            <a:r>
              <a:rPr lang="zh-CN" altLang="en-US" sz="2800" dirty="0">
                <a:solidFill>
                  <a:srgbClr val="FF0000"/>
                </a:solidFill>
              </a:rPr>
              <a:t>问题</a:t>
            </a:r>
            <a:r>
              <a:rPr lang="en-US" altLang="zh-CN" sz="2800" dirty="0">
                <a:solidFill>
                  <a:srgbClr val="FF0000"/>
                </a:solidFill>
              </a:rPr>
              <a:t>+</a:t>
            </a:r>
            <a:r>
              <a:rPr lang="zh-CN" altLang="en-US" sz="2800" dirty="0">
                <a:solidFill>
                  <a:srgbClr val="FF0000"/>
                </a:solidFill>
              </a:rPr>
              <a:t>解决方案版本</a:t>
            </a:r>
            <a:r>
              <a:rPr lang="en-US" altLang="zh-CN" sz="2800" dirty="0"/>
              <a:t>)</a:t>
            </a:r>
            <a:endParaRPr lang="zh-CN" altLang="en-US" sz="2800" dirty="0"/>
          </a:p>
        </p:txBody>
      </p:sp>
      <p:sp>
        <p:nvSpPr>
          <p:cNvPr id="44035" name="内容占位符 2"/>
          <p:cNvSpPr>
            <a:spLocks noGrp="1"/>
          </p:cNvSpPr>
          <p:nvPr>
            <p:ph idx="1"/>
          </p:nvPr>
        </p:nvSpPr>
        <p:spPr>
          <a:ln/>
        </p:spPr>
        <p:txBody>
          <a:bodyPr vert="horz" wrap="square" lIns="91440" tIns="45720" rIns="91440" bIns="45720" anchor="t" anchorCtr="0"/>
          <a:p>
            <a:endParaRPr lang="en-US" altLang="zh-CN" sz="2800" dirty="0"/>
          </a:p>
          <a:p>
            <a:r>
              <a:rPr lang="en-US" altLang="zh-CN" sz="2800" dirty="0"/>
              <a:t>There has been a significant rise in living standards of people in many countries, such as better education quality and smaller income disparity. However, it seems that such improvements are mostly enjoyed by urban dwellers rather than those living in the countryside, which, in my opinion, will result in many undesirable outcomes for both cities and rural areas. </a:t>
            </a:r>
            <a:br>
              <a:rPr lang="en-US" altLang="zh-CN" sz="2800" dirty="0"/>
            </a:br>
            <a:br>
              <a:rPr lang="en-US" altLang="zh-CN" sz="2800" dirty="0"/>
            </a:br>
            <a:r>
              <a:rPr lang="en-US" altLang="zh-CN" sz="2800" dirty="0"/>
              <a:t> </a:t>
            </a:r>
            <a:endParaRPr lang="zh-CN" altLang="zh-CN" sz="2800" dirty="0"/>
          </a:p>
          <a:p>
            <a:endParaRPr lang="zh-CN" altLang="en-US" sz="2800" dirty="0"/>
          </a:p>
          <a:p>
            <a:endParaRPr lang="zh-CN" altLang="en-US" sz="2800" dirty="0"/>
          </a:p>
          <a:p>
            <a:endParaRPr lang="zh-CN" altLang="en-US" sz="2800" dirty="0"/>
          </a:p>
        </p:txBody>
      </p:sp>
      <p:sp>
        <p:nvSpPr>
          <p:cNvPr id="44036"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标题 1"/>
          <p:cNvSpPr>
            <a:spLocks noGrp="1"/>
          </p:cNvSpPr>
          <p:nvPr>
            <p:ph type="title"/>
          </p:nvPr>
        </p:nvSpPr>
        <p:spPr>
          <a:ln/>
        </p:spPr>
        <p:txBody>
          <a:bodyPr vert="horz" wrap="square" lIns="91440" tIns="45720" rIns="91440" bIns="45720" anchor="ctr" anchorCtr="0"/>
          <a:p>
            <a:r>
              <a:rPr lang="zh-CN" altLang="en-US" sz="2800" dirty="0"/>
              <a:t>report类型的核心段</a:t>
            </a:r>
            <a:r>
              <a:rPr lang="en-US" altLang="zh-CN" sz="2800" dirty="0"/>
              <a:t>(</a:t>
            </a:r>
            <a:r>
              <a:rPr lang="zh-CN" altLang="en-US" sz="2800" dirty="0">
                <a:solidFill>
                  <a:srgbClr val="FF0000"/>
                </a:solidFill>
              </a:rPr>
              <a:t>问题</a:t>
            </a:r>
            <a:r>
              <a:rPr lang="en-US" altLang="zh-CN" sz="2800" dirty="0">
                <a:solidFill>
                  <a:srgbClr val="FF0000"/>
                </a:solidFill>
              </a:rPr>
              <a:t>+</a:t>
            </a:r>
            <a:r>
              <a:rPr lang="zh-CN" altLang="en-US" sz="2800" dirty="0">
                <a:solidFill>
                  <a:srgbClr val="FF0000"/>
                </a:solidFill>
              </a:rPr>
              <a:t>解决方案版本</a:t>
            </a:r>
            <a:r>
              <a:rPr lang="en-US" altLang="zh-CN" sz="2800" dirty="0"/>
              <a:t>)</a:t>
            </a:r>
            <a:endParaRPr lang="zh-CN" altLang="en-US" sz="2800" dirty="0"/>
          </a:p>
        </p:txBody>
      </p:sp>
      <p:sp>
        <p:nvSpPr>
          <p:cNvPr id="45059" name="内容占位符 2"/>
          <p:cNvSpPr>
            <a:spLocks noGrp="1"/>
          </p:cNvSpPr>
          <p:nvPr>
            <p:ph idx="1"/>
          </p:nvPr>
        </p:nvSpPr>
        <p:spPr>
          <a:ln/>
        </p:spPr>
        <p:txBody>
          <a:bodyPr vert="horz" wrap="square" lIns="91440" tIns="45720" rIns="91440" bIns="45720" anchor="t" anchorCtr="0"/>
          <a:p>
            <a:endParaRPr lang="en-US" altLang="zh-CN" sz="2400" dirty="0"/>
          </a:p>
          <a:p>
            <a:r>
              <a:rPr lang="en-US" altLang="zh-CN" sz="2400" dirty="0"/>
              <a:t>As urban lives keep becoming increasingly appealing, a large number of people will be drawn to cities either in search of more employment opportunities or seeking superior health care. This will definitely pose tremendous pressure on both locals and newcomers of big cities, such as rising living costs, frustrating traffic congestion, and intense competition for jobs. </a:t>
            </a:r>
            <a:endParaRPr lang="zh-CN" altLang="zh-CN" sz="2400" dirty="0"/>
          </a:p>
          <a:p>
            <a:r>
              <a:rPr lang="en-US" altLang="zh-CN" sz="2400" dirty="0"/>
              <a:t> </a:t>
            </a:r>
            <a:endParaRPr lang="zh-CN" altLang="zh-CN" sz="2400" dirty="0"/>
          </a:p>
          <a:p>
            <a:br>
              <a:rPr lang="en-US" altLang="zh-CN" sz="2400" dirty="0"/>
            </a:br>
            <a:br>
              <a:rPr lang="en-US" altLang="zh-CN" sz="2400" dirty="0"/>
            </a:br>
            <a:r>
              <a:rPr lang="en-US" altLang="zh-CN" sz="2400" dirty="0"/>
              <a:t> </a:t>
            </a:r>
            <a:endParaRPr lang="zh-CN" altLang="zh-CN" sz="2400" dirty="0"/>
          </a:p>
          <a:p>
            <a:endParaRPr lang="zh-CN" altLang="en-US" sz="2400" dirty="0"/>
          </a:p>
          <a:p>
            <a:endParaRPr lang="zh-CN" altLang="en-US" sz="2400" dirty="0"/>
          </a:p>
          <a:p>
            <a:endParaRPr lang="zh-CN" altLang="en-US" sz="2400" dirty="0"/>
          </a:p>
        </p:txBody>
      </p:sp>
      <p:sp>
        <p:nvSpPr>
          <p:cNvPr id="45060"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标题 1"/>
          <p:cNvSpPr>
            <a:spLocks noGrp="1"/>
          </p:cNvSpPr>
          <p:nvPr>
            <p:ph type="title"/>
          </p:nvPr>
        </p:nvSpPr>
        <p:spPr>
          <a:ln/>
        </p:spPr>
        <p:txBody>
          <a:bodyPr vert="horz" wrap="square" lIns="91440" tIns="45720" rIns="91440" bIns="45720" anchor="ctr" anchorCtr="0"/>
          <a:p>
            <a:r>
              <a:rPr lang="zh-CN" altLang="en-US" sz="2800" dirty="0"/>
              <a:t>report类型的核心段</a:t>
            </a:r>
            <a:r>
              <a:rPr lang="en-US" altLang="zh-CN" sz="2800" dirty="0"/>
              <a:t>(</a:t>
            </a:r>
            <a:r>
              <a:rPr lang="zh-CN" altLang="en-US" sz="2800" dirty="0">
                <a:solidFill>
                  <a:srgbClr val="FF0000"/>
                </a:solidFill>
              </a:rPr>
              <a:t>问题</a:t>
            </a:r>
            <a:r>
              <a:rPr lang="en-US" altLang="zh-CN" sz="2800" dirty="0">
                <a:solidFill>
                  <a:srgbClr val="FF0000"/>
                </a:solidFill>
              </a:rPr>
              <a:t>+</a:t>
            </a:r>
            <a:r>
              <a:rPr lang="zh-CN" altLang="en-US" sz="2800" dirty="0">
                <a:solidFill>
                  <a:srgbClr val="FF0000"/>
                </a:solidFill>
              </a:rPr>
              <a:t>解决方案版本</a:t>
            </a:r>
            <a:r>
              <a:rPr lang="en-US" altLang="zh-CN" sz="2800" dirty="0"/>
              <a:t>)</a:t>
            </a:r>
            <a:endParaRPr lang="zh-CN" altLang="en-US" sz="2800" dirty="0"/>
          </a:p>
        </p:txBody>
      </p:sp>
      <p:sp>
        <p:nvSpPr>
          <p:cNvPr id="46083" name="内容占位符 2"/>
          <p:cNvSpPr>
            <a:spLocks noGrp="1"/>
          </p:cNvSpPr>
          <p:nvPr>
            <p:ph idx="1"/>
          </p:nvPr>
        </p:nvSpPr>
        <p:spPr>
          <a:ln/>
        </p:spPr>
        <p:txBody>
          <a:bodyPr vert="horz" wrap="square" lIns="91440" tIns="45720" rIns="91440" bIns="45720" anchor="t" anchorCtr="0"/>
          <a:p>
            <a:endParaRPr lang="en-US" altLang="zh-CN" sz="2800" dirty="0"/>
          </a:p>
          <a:p>
            <a:r>
              <a:rPr lang="en-US" altLang="zh-CN" sz="2800" dirty="0"/>
              <a:t>As for rural areas, the problems caused are also significant. To be specific, there will be a severe shortage of labour force working in the agricultural industry, with too many people migrating from villages to towns and cities. As a result, farming land would be left uncultivated and crop yields would significantly decline, possibly followed by a rise in food prices nationwide. </a:t>
            </a:r>
            <a:endParaRPr lang="zh-CN" altLang="zh-CN" sz="2800" dirty="0"/>
          </a:p>
          <a:p>
            <a:r>
              <a:rPr lang="en-US" altLang="zh-CN" sz="2800" dirty="0"/>
              <a:t> </a:t>
            </a:r>
            <a:endParaRPr lang="zh-CN" altLang="zh-CN" sz="2800" dirty="0"/>
          </a:p>
          <a:p>
            <a:r>
              <a:rPr lang="en-US" altLang="zh-CN" sz="2800" dirty="0"/>
              <a:t> </a:t>
            </a:r>
            <a:endParaRPr lang="zh-CN" altLang="zh-CN" sz="2800" dirty="0"/>
          </a:p>
          <a:p>
            <a:br>
              <a:rPr lang="en-US" altLang="zh-CN" sz="2800" dirty="0"/>
            </a:br>
            <a:br>
              <a:rPr lang="en-US" altLang="zh-CN" sz="2800" dirty="0"/>
            </a:br>
            <a:r>
              <a:rPr lang="en-US" altLang="zh-CN" sz="2800" dirty="0"/>
              <a:t> </a:t>
            </a:r>
            <a:endParaRPr lang="zh-CN" altLang="zh-CN" sz="2800" dirty="0"/>
          </a:p>
          <a:p>
            <a:endParaRPr lang="zh-CN" altLang="en-US" sz="2800" dirty="0"/>
          </a:p>
          <a:p>
            <a:endParaRPr lang="zh-CN" altLang="en-US" sz="2800" dirty="0"/>
          </a:p>
          <a:p>
            <a:endParaRPr lang="zh-CN" altLang="en-US" sz="2800" dirty="0"/>
          </a:p>
        </p:txBody>
      </p:sp>
      <p:sp>
        <p:nvSpPr>
          <p:cNvPr id="46084"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标题 1"/>
          <p:cNvSpPr>
            <a:spLocks noGrp="1"/>
          </p:cNvSpPr>
          <p:nvPr>
            <p:ph type="title"/>
          </p:nvPr>
        </p:nvSpPr>
        <p:spPr>
          <a:ln/>
        </p:spPr>
        <p:txBody>
          <a:bodyPr vert="horz" wrap="square" lIns="91440" tIns="45720" rIns="91440" bIns="45720" anchor="ctr" anchorCtr="0"/>
          <a:p>
            <a:r>
              <a:rPr lang="zh-CN" altLang="en-US" sz="2800" dirty="0"/>
              <a:t>report类型的核心段</a:t>
            </a:r>
            <a:r>
              <a:rPr lang="en-US" altLang="zh-CN" sz="2800" dirty="0"/>
              <a:t>(</a:t>
            </a:r>
            <a:r>
              <a:rPr lang="zh-CN" altLang="en-US" sz="2800" dirty="0">
                <a:solidFill>
                  <a:srgbClr val="FF0000"/>
                </a:solidFill>
              </a:rPr>
              <a:t>问题</a:t>
            </a:r>
            <a:r>
              <a:rPr lang="en-US" altLang="zh-CN" sz="2800" dirty="0">
                <a:solidFill>
                  <a:srgbClr val="FF0000"/>
                </a:solidFill>
              </a:rPr>
              <a:t>+</a:t>
            </a:r>
            <a:r>
              <a:rPr lang="zh-CN" altLang="en-US" sz="2800" dirty="0">
                <a:solidFill>
                  <a:srgbClr val="FF0000"/>
                </a:solidFill>
              </a:rPr>
              <a:t>解决方案版本</a:t>
            </a:r>
            <a:r>
              <a:rPr lang="en-US" altLang="zh-CN" sz="2800" dirty="0"/>
              <a:t>)</a:t>
            </a:r>
            <a:endParaRPr lang="zh-CN" altLang="en-US" sz="2800" dirty="0"/>
          </a:p>
        </p:txBody>
      </p:sp>
      <p:sp>
        <p:nvSpPr>
          <p:cNvPr id="47107" name="内容占位符 2"/>
          <p:cNvSpPr>
            <a:spLocks noGrp="1"/>
          </p:cNvSpPr>
          <p:nvPr>
            <p:ph idx="1"/>
          </p:nvPr>
        </p:nvSpPr>
        <p:spPr>
          <a:ln/>
        </p:spPr>
        <p:txBody>
          <a:bodyPr vert="horz" wrap="square" lIns="91440" tIns="45720" rIns="91440" bIns="45720" anchor="t" anchorCtr="0"/>
          <a:p>
            <a:r>
              <a:rPr lang="en-US" altLang="zh-CN" sz="2000" dirty="0"/>
              <a:t>I think, therefore, that measures should be taken to narrow the gap of life quality between urban and rural areas. Firstly, tax reduction and exemption could be a possible solution to the problem of labour drain. In other words, both individuals and businesses will choose to stay if there is such a favorable (preferential) policy. Secondly, the government could also make people willing to stay where they were born and grew up by improving local living conditions, such as budgeting more money towards education and health services. </a:t>
            </a:r>
            <a:endParaRPr lang="zh-CN" altLang="zh-CN" sz="2000" dirty="0"/>
          </a:p>
          <a:p>
            <a:r>
              <a:rPr lang="en-US" altLang="zh-CN" sz="2000" dirty="0"/>
              <a:t> </a:t>
            </a:r>
            <a:endParaRPr lang="zh-CN" altLang="zh-CN" sz="2000" dirty="0"/>
          </a:p>
          <a:p>
            <a:r>
              <a:rPr lang="en-US" altLang="zh-CN" sz="2000" dirty="0"/>
              <a:t>In conclusion, the problems caused by the disparity between cities and villages are concerning people of both places. They can only be solved if the government takes more responsibility for closing the gap.</a:t>
            </a:r>
            <a:endParaRPr lang="zh-CN" altLang="zh-CN" sz="2000" dirty="0"/>
          </a:p>
          <a:p>
            <a:r>
              <a:rPr lang="en-US" altLang="zh-CN" sz="2000" dirty="0"/>
              <a:t> </a:t>
            </a:r>
            <a:endParaRPr lang="zh-CN" altLang="zh-CN" sz="2000" dirty="0"/>
          </a:p>
          <a:p>
            <a:r>
              <a:rPr lang="en-US" altLang="zh-CN" sz="2000" dirty="0"/>
              <a:t> </a:t>
            </a:r>
            <a:endParaRPr lang="zh-CN" altLang="zh-CN" sz="2000" dirty="0"/>
          </a:p>
          <a:p>
            <a:br>
              <a:rPr lang="en-US" altLang="zh-CN" sz="2000" dirty="0"/>
            </a:br>
            <a:br>
              <a:rPr lang="en-US" altLang="zh-CN" sz="2000" dirty="0"/>
            </a:br>
            <a:r>
              <a:rPr lang="en-US" altLang="zh-CN" sz="2000" dirty="0"/>
              <a:t> </a:t>
            </a:r>
            <a:endParaRPr lang="zh-CN" altLang="zh-CN" sz="2000" dirty="0"/>
          </a:p>
          <a:p>
            <a:endParaRPr lang="zh-CN" altLang="en-US" sz="2000" dirty="0"/>
          </a:p>
          <a:p>
            <a:endParaRPr lang="zh-CN" altLang="en-US" sz="2000" dirty="0"/>
          </a:p>
          <a:p>
            <a:endParaRPr lang="zh-CN" altLang="en-US" sz="2000" dirty="0"/>
          </a:p>
        </p:txBody>
      </p:sp>
      <p:sp>
        <p:nvSpPr>
          <p:cNvPr id="47108"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标题 1"/>
          <p:cNvSpPr>
            <a:spLocks noGrp="1"/>
          </p:cNvSpPr>
          <p:nvPr>
            <p:ph type="title"/>
          </p:nvPr>
        </p:nvSpPr>
        <p:spPr>
          <a:ln/>
        </p:spPr>
        <p:txBody>
          <a:bodyPr vert="horz" wrap="square" lIns="91440" tIns="45720" rIns="91440" bIns="45720" anchor="ctr" anchorCtr="0"/>
          <a:p>
            <a:endParaRPr lang="zh-CN" altLang="en-US" dirty="0"/>
          </a:p>
        </p:txBody>
      </p:sp>
      <p:sp>
        <p:nvSpPr>
          <p:cNvPr id="48131" name="内容占位符 2"/>
          <p:cNvSpPr>
            <a:spLocks noGrp="1"/>
          </p:cNvSpPr>
          <p:nvPr>
            <p:ph idx="1"/>
          </p:nvPr>
        </p:nvSpPr>
        <p:spPr>
          <a:ln/>
        </p:spPr>
        <p:txBody>
          <a:bodyPr vert="horz" wrap="square" lIns="91440" tIns="45720" rIns="91440" bIns="45720" anchor="t" anchorCtr="0"/>
          <a:p>
            <a:endParaRPr lang="en-US" altLang="zh-CN" dirty="0"/>
          </a:p>
          <a:p>
            <a:endParaRPr lang="en-US" altLang="zh-CN" dirty="0"/>
          </a:p>
          <a:p>
            <a:r>
              <a:rPr lang="en-US" altLang="zh-CN" dirty="0"/>
              <a:t>Report </a:t>
            </a:r>
            <a:r>
              <a:rPr lang="zh-CN" altLang="en-US" dirty="0"/>
              <a:t>类型的第一段一般不需要背景句，题目中的现象本身就是背景，所以只需要直接开始改写的工作就可以了。</a:t>
            </a:r>
            <a:endParaRPr lang="zh-CN" altLang="en-US" dirty="0"/>
          </a:p>
          <a:p>
            <a:endParaRPr lang="zh-CN" altLang="en-US" dirty="0"/>
          </a:p>
        </p:txBody>
      </p:sp>
      <p:sp>
        <p:nvSpPr>
          <p:cNvPr id="48132"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标题 1"/>
          <p:cNvSpPr>
            <a:spLocks noGrp="1"/>
          </p:cNvSpPr>
          <p:nvPr>
            <p:ph type="title"/>
          </p:nvPr>
        </p:nvSpPr>
        <p:spPr>
          <a:ln/>
        </p:spPr>
        <p:txBody>
          <a:bodyPr vert="horz" wrap="square" lIns="91440" tIns="45720" rIns="91440" bIns="45720" anchor="ctr" anchorCtr="0"/>
          <a:p>
            <a:r>
              <a:rPr lang="zh-CN" altLang="en-US" sz="2400" dirty="0"/>
              <a:t>report类型的介绍段</a:t>
            </a:r>
            <a:r>
              <a:rPr lang="en-US" altLang="zh-CN" sz="2400" dirty="0"/>
              <a:t>(</a:t>
            </a:r>
            <a:r>
              <a:rPr lang="zh-CN" altLang="en-US" sz="2400" dirty="0"/>
              <a:t>从原文里找到新的主语</a:t>
            </a:r>
            <a:r>
              <a:rPr lang="en-US" altLang="zh-CN" sz="2400" dirty="0"/>
              <a:t>)</a:t>
            </a:r>
            <a:endParaRPr lang="zh-CN" altLang="en-US" sz="2400" dirty="0"/>
          </a:p>
        </p:txBody>
      </p:sp>
      <p:sp>
        <p:nvSpPr>
          <p:cNvPr id="49155" name="内容占位符 2"/>
          <p:cNvSpPr>
            <a:spLocks noGrp="1"/>
          </p:cNvSpPr>
          <p:nvPr>
            <p:ph idx="1"/>
          </p:nvPr>
        </p:nvSpPr>
        <p:spPr>
          <a:ln/>
        </p:spPr>
        <p:txBody>
          <a:bodyPr vert="horz" wrap="square" lIns="91440" tIns="45720" rIns="91440" bIns="45720" anchor="t" anchorCtr="0"/>
          <a:p>
            <a:r>
              <a:rPr lang="zh-CN" altLang="en-US" sz="2800" dirty="0"/>
              <a:t>1) In many countries schools have severe problems with </a:t>
            </a:r>
            <a:r>
              <a:rPr lang="zh-CN" altLang="en-US" sz="2800" dirty="0">
                <a:solidFill>
                  <a:srgbClr val="FF0000"/>
                </a:solidFill>
              </a:rPr>
              <a:t>students’ behavior</a:t>
            </a:r>
            <a:r>
              <a:rPr lang="zh-CN" altLang="en-US" sz="2800" dirty="0"/>
              <a:t>. What do you think are the causes? What solutions do you suggest?</a:t>
            </a:r>
            <a:endParaRPr lang="zh-CN" altLang="en-US" sz="2800" dirty="0"/>
          </a:p>
          <a:p>
            <a:endParaRPr lang="zh-CN" altLang="en-US" sz="2800" dirty="0"/>
          </a:p>
          <a:p>
            <a:r>
              <a:rPr lang="zh-CN" altLang="en-US" sz="2800" dirty="0">
                <a:solidFill>
                  <a:srgbClr val="FF0000"/>
                </a:solidFill>
              </a:rPr>
              <a:t>Poor student behavior</a:t>
            </a:r>
            <a:r>
              <a:rPr lang="zh-CN" altLang="en-US" sz="2800" dirty="0"/>
              <a:t> </a:t>
            </a:r>
            <a:r>
              <a:rPr lang="zh-CN" altLang="en-US" sz="2800" u="sng" dirty="0"/>
              <a:t>seems to be an increasingly widespread problem in many countries</a:t>
            </a:r>
            <a:r>
              <a:rPr lang="zh-CN" altLang="en-US" sz="2800" dirty="0"/>
              <a:t>. I think that modern lifestyles are probably responsible for this. </a:t>
            </a:r>
            <a:r>
              <a:rPr lang="en-US" altLang="zh-CN" sz="2800" dirty="0"/>
              <a:t>Parents and schools should be responsible for solving this problem.</a:t>
            </a:r>
            <a:r>
              <a:rPr lang="zh-CN" altLang="en-US" sz="2800" dirty="0"/>
              <a:t>（提前总结型过渡</a:t>
            </a:r>
            <a:r>
              <a:rPr lang="en-US" altLang="zh-CN" sz="2800" dirty="0"/>
              <a:t>:</a:t>
            </a:r>
            <a:r>
              <a:rPr lang="zh-CN" altLang="en-US" sz="2800" dirty="0"/>
              <a:t>预告了原因和解决）</a:t>
            </a:r>
            <a:endParaRPr lang="zh-CN" altLang="en-US" sz="2800" dirty="0"/>
          </a:p>
          <a:p>
            <a:endParaRPr lang="zh-CN" altLang="en-US" sz="2800" dirty="0"/>
          </a:p>
          <a:p>
            <a:endParaRPr lang="zh-CN" altLang="en-US" sz="2800" dirty="0"/>
          </a:p>
          <a:p>
            <a:endParaRPr lang="zh-CN" altLang="en-US" sz="2800" dirty="0"/>
          </a:p>
        </p:txBody>
      </p:sp>
      <p:sp>
        <p:nvSpPr>
          <p:cNvPr id="49156"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标题 1"/>
          <p:cNvSpPr>
            <a:spLocks noGrp="1"/>
          </p:cNvSpPr>
          <p:nvPr>
            <p:ph type="ctrTitle"/>
          </p:nvPr>
        </p:nvSpPr>
        <p:spPr>
          <a:xfrm>
            <a:off x="457200" y="274638"/>
            <a:ext cx="8229600" cy="1143000"/>
          </a:xfrm>
          <a:ln/>
        </p:spPr>
        <p:txBody>
          <a:bodyPr vert="horz" wrap="square" lIns="91440" tIns="45720" rIns="91440" bIns="45720" anchor="ctr" anchorCtr="0"/>
          <a:p>
            <a:pPr marL="0" indent="0" eaLnBrk="1" hangingPunct="1"/>
            <a:r>
              <a:rPr lang="en-US" altLang="zh-CN" sz="2800" dirty="0"/>
              <a:t>Two Questions=Report</a:t>
            </a:r>
            <a:endParaRPr lang="zh-CN" altLang="en-US" sz="2800" dirty="0"/>
          </a:p>
        </p:txBody>
      </p:sp>
      <p:sp>
        <p:nvSpPr>
          <p:cNvPr id="31747" name="内容占位符 2"/>
          <p:cNvSpPr>
            <a:spLocks noGrp="1" noChangeArrowheads="1"/>
          </p:cNvSpPr>
          <p:nvPr>
            <p:ph type="subTitle" idx="1"/>
          </p:nvPr>
        </p:nvSpPr>
        <p:spPr>
          <a:xfrm>
            <a:off x="457200" y="1600200"/>
            <a:ext cx="8229600" cy="4525963"/>
          </a:xfrm>
        </p:spPr>
        <p:txBody>
          <a:bodyPr vert="horz" wrap="square" lIns="91440" tIns="45720" rIns="91440" bIns="45720" numCol="1" anchor="t" anchorCtr="0" compatLnSpc="1"/>
          <a:lstStyle/>
          <a:p>
            <a:pPr marL="514350" marR="0" lvl="0" indent="-514350" algn="l" defTabSz="914400" rtl="0" eaLnBrk="1" fontAlgn="base" latinLnBrk="0" hangingPunct="1">
              <a:lnSpc>
                <a:spcPct val="100000"/>
              </a:lnSpc>
              <a:spcBef>
                <a:spcPct val="20000"/>
              </a:spcBef>
              <a:spcAft>
                <a:spcPct val="0"/>
              </a:spcAft>
              <a:buClrTx/>
              <a:buSzTx/>
              <a:buFont typeface="Arial" panose="020B0604020202020204" pitchFamily="34" charset="0"/>
              <a:buAutoNum type="arabicPeriod"/>
              <a:defRPr/>
            </a:pPr>
            <a:r>
              <a:rPr kumimoji="0" lang="zh-CN" altLang="en-US"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原因分析</a:t>
            </a:r>
            <a:r>
              <a:rPr kumimoji="0" lang="en-US" altLang="zh-CN"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 </a:t>
            </a:r>
            <a:r>
              <a:rPr kumimoji="0" lang="zh-CN" altLang="en-US"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解决方案</a:t>
            </a:r>
            <a:endParaRPr kumimoji="0" lang="en-US" altLang="zh-CN"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Tx/>
              <a:buFont typeface="Arial" panose="020B0604020202020204" pitchFamily="34" charset="0"/>
              <a:buAutoNum type="arabicPeriod"/>
              <a:defRPr/>
            </a:pPr>
            <a:endPar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Tx/>
              <a:buFont typeface="Arial" panose="020B0604020202020204" pitchFamily="34" charset="0"/>
              <a:buAutoNum type="arabicPeriod"/>
              <a:defRPr/>
            </a:pPr>
            <a:r>
              <a:rPr kumimoji="0" lang="zh-CN" altLang="en-US"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原因分析</a:t>
            </a:r>
            <a:r>
              <a:rPr kumimoji="0" lang="en-US" altLang="zh-CN"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 </a:t>
            </a:r>
            <a:r>
              <a:rPr kumimoji="0" lang="zh-CN" altLang="en-US"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有何影响</a:t>
            </a:r>
            <a:endParaRPr kumimoji="0" lang="en-US" altLang="zh-CN"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Tx/>
              <a:buFont typeface="Arial" panose="020B0604020202020204" pitchFamily="34" charset="0"/>
              <a:buAutoNum type="arabicPeriod"/>
              <a:defRPr/>
            </a:pPr>
            <a:endPar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Tx/>
              <a:buFont typeface="Arial" panose="020B0604020202020204" pitchFamily="34" charset="0"/>
              <a:buAutoNum type="arabicPeriod"/>
              <a:defRPr/>
            </a:pPr>
            <a:r>
              <a:rPr kumimoji="0" lang="zh-CN" altLang="en-US"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原因分析</a:t>
            </a:r>
            <a:r>
              <a:rPr kumimoji="0" lang="en-US" altLang="zh-CN"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 </a:t>
            </a:r>
            <a:r>
              <a:rPr kumimoji="0" lang="zh-CN" altLang="en-US"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随机</a:t>
            </a:r>
            <a:r>
              <a:rPr kumimoji="0" lang="en-US" altLang="zh-CN"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a:t>
            </a:r>
            <a:r>
              <a:rPr kumimoji="0" lang="zh-CN" altLang="en-US"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鬼才知道会问什么</a:t>
            </a:r>
            <a:r>
              <a:rPr kumimoji="0" lang="en-US" altLang="zh-CN"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a:t>
            </a:r>
            <a:endParaRPr kumimoji="0" lang="en-US" altLang="zh-CN" sz="28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Tx/>
              <a:buFont typeface="Arial" panose="020B0604020202020204" pitchFamily="34" charset="0"/>
              <a:buAutoNum type="arabicPeriod"/>
              <a:defRPr/>
            </a:pPr>
            <a:endPar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Tx/>
              <a:buFont typeface="Arial" panose="020B0604020202020204" pitchFamily="34" charset="0"/>
              <a:buAutoNum type="arabicPeriod"/>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造成的问题</a:t>
            </a:r>
            <a:r>
              <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 </a:t>
            </a:r>
            <a:r>
              <a:rPr kumimoji="0" lang="zh-CN" altLang="en-US"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解决方案</a:t>
            </a:r>
            <a:r>
              <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a:t>
            </a:r>
            <a:r>
              <a:rPr kumimoji="0" lang="zh-CN" altLang="en-US"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特别注意</a:t>
            </a:r>
            <a:endPar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Tx/>
              <a:buFont typeface="Arial" panose="020B0604020202020204" pitchFamily="34" charset="0"/>
              <a:buAutoNum type="arabicPeriod"/>
              <a:defRPr/>
            </a:pPr>
            <a:endPar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你有可能遇到其中任何一种组合</a:t>
            </a:r>
            <a:endPar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Char char="•"/>
              <a:defRPr/>
            </a:pPr>
            <a:endParaRPr kumimoji="0" lang="zh-CN" altLang="en-US"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Char char="•"/>
              <a:defRPr/>
            </a:pPr>
            <a:endParaRPr kumimoji="0" lang="zh-CN" altLang="en-US"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标题 1"/>
          <p:cNvSpPr>
            <a:spLocks noGrp="1"/>
          </p:cNvSpPr>
          <p:nvPr>
            <p:ph type="title"/>
          </p:nvPr>
        </p:nvSpPr>
        <p:spPr>
          <a:ln/>
        </p:spPr>
        <p:txBody>
          <a:bodyPr vert="horz" wrap="square" lIns="91440" tIns="45720" rIns="91440" bIns="45720" anchor="ctr" anchorCtr="0"/>
          <a:p>
            <a:r>
              <a:rPr lang="zh-CN" altLang="en-US" sz="2800" dirty="0"/>
              <a:t>report类型的介绍段</a:t>
            </a:r>
            <a:r>
              <a:rPr lang="en-US" altLang="zh-CN" sz="2800" dirty="0"/>
              <a:t>(</a:t>
            </a:r>
            <a:r>
              <a:rPr lang="zh-CN" altLang="en-US" sz="2800" dirty="0"/>
              <a:t>从原文里找到新的主语</a:t>
            </a:r>
            <a:r>
              <a:rPr lang="en-US" altLang="zh-CN" sz="2800" dirty="0"/>
              <a:t>)</a:t>
            </a:r>
            <a:endParaRPr lang="zh-CN" altLang="en-US" sz="2800" dirty="0"/>
          </a:p>
        </p:txBody>
      </p:sp>
      <p:sp>
        <p:nvSpPr>
          <p:cNvPr id="50179" name="内容占位符 2"/>
          <p:cNvSpPr>
            <a:spLocks noGrp="1"/>
          </p:cNvSpPr>
          <p:nvPr>
            <p:ph idx="1"/>
          </p:nvPr>
        </p:nvSpPr>
        <p:spPr>
          <a:ln/>
        </p:spPr>
        <p:txBody>
          <a:bodyPr vert="horz" wrap="square" lIns="91440" tIns="45720" rIns="91440" bIns="45720" anchor="t" anchorCtr="0"/>
          <a:p>
            <a:r>
              <a:rPr lang="zh-CN" altLang="en-US" sz="2800" dirty="0"/>
              <a:t>2). Children and teenagers are committing more </a:t>
            </a:r>
            <a:r>
              <a:rPr lang="zh-CN" altLang="en-US" sz="2800" dirty="0">
                <a:solidFill>
                  <a:srgbClr val="FF0000"/>
                </a:solidFill>
              </a:rPr>
              <a:t>crimes</a:t>
            </a:r>
            <a:r>
              <a:rPr lang="zh-CN" altLang="en-US" sz="2800" dirty="0"/>
              <a:t> than before. What do you think are the causes? How should they be punished? </a:t>
            </a:r>
            <a:endParaRPr lang="zh-CN" altLang="en-US" sz="2800" dirty="0"/>
          </a:p>
          <a:p>
            <a:endParaRPr lang="zh-CN" altLang="en-US" sz="2800" dirty="0"/>
          </a:p>
          <a:p>
            <a:r>
              <a:rPr lang="en-US" altLang="zh-CN" sz="2800" dirty="0">
                <a:solidFill>
                  <a:srgbClr val="FF0000"/>
                </a:solidFill>
              </a:rPr>
              <a:t>The </a:t>
            </a:r>
            <a:r>
              <a:rPr lang="zh-CN" altLang="en-US" sz="2800" dirty="0">
                <a:solidFill>
                  <a:srgbClr val="FF0000"/>
                </a:solidFill>
              </a:rPr>
              <a:t>number of crimes</a:t>
            </a:r>
            <a:r>
              <a:rPr lang="zh-CN" altLang="en-US" sz="2800" dirty="0"/>
              <a:t> committed by </a:t>
            </a:r>
            <a:r>
              <a:rPr lang="en-US" altLang="zh-CN" sz="2800" dirty="0"/>
              <a:t>children and teenagers has been increasing</a:t>
            </a:r>
            <a:r>
              <a:rPr lang="zh-CN" altLang="en-US" sz="2800" dirty="0"/>
              <a:t>. I think </a:t>
            </a:r>
            <a:r>
              <a:rPr lang="en-US" altLang="zh-CN" sz="2800" dirty="0"/>
              <a:t>that </a:t>
            </a:r>
            <a:r>
              <a:rPr lang="zh-CN" altLang="en-US" sz="2800" dirty="0"/>
              <a:t>there </a:t>
            </a:r>
            <a:r>
              <a:rPr lang="en-US" altLang="zh-CN" sz="2800" dirty="0"/>
              <a:t>could be</a:t>
            </a:r>
            <a:r>
              <a:rPr lang="zh-CN" altLang="en-US" sz="2800" dirty="0"/>
              <a:t> </a:t>
            </a:r>
            <a:r>
              <a:rPr lang="en-US" altLang="zh-CN" sz="2800" dirty="0"/>
              <a:t>several</a:t>
            </a:r>
            <a:r>
              <a:rPr lang="zh-CN" altLang="en-US" sz="2800" dirty="0"/>
              <a:t> reasons </a:t>
            </a:r>
            <a:r>
              <a:rPr lang="en-US" altLang="zh-CN" sz="2800" dirty="0"/>
              <a:t>why this is happening</a:t>
            </a:r>
            <a:r>
              <a:rPr lang="zh-CN" altLang="en-US" sz="2800" dirty="0"/>
              <a:t> </a:t>
            </a:r>
            <a:r>
              <a:rPr lang="en-US" altLang="zh-CN" sz="2800" dirty="0"/>
              <a:t>and that the younger criminals should be punished depending on what they have done.</a:t>
            </a:r>
            <a:r>
              <a:rPr lang="zh-CN" altLang="en-US" sz="2800" dirty="0"/>
              <a:t>（空话型过渡）</a:t>
            </a:r>
            <a:endParaRPr lang="zh-CN" altLang="en-US" sz="2800" dirty="0"/>
          </a:p>
        </p:txBody>
      </p:sp>
      <p:sp>
        <p:nvSpPr>
          <p:cNvPr id="50180"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标题 1"/>
          <p:cNvSpPr>
            <a:spLocks noGrp="1"/>
          </p:cNvSpPr>
          <p:nvPr>
            <p:ph type="title"/>
          </p:nvPr>
        </p:nvSpPr>
        <p:spPr>
          <a:ln/>
        </p:spPr>
        <p:txBody>
          <a:bodyPr vert="horz" wrap="square" lIns="91440" tIns="45720" rIns="91440" bIns="45720" anchor="ctr" anchorCtr="0"/>
          <a:p>
            <a:r>
              <a:rPr lang="zh-CN" altLang="en-US" sz="2800" dirty="0"/>
              <a:t>report类型的介绍段</a:t>
            </a:r>
            <a:r>
              <a:rPr lang="en-US" altLang="zh-CN" sz="2800" dirty="0"/>
              <a:t>(</a:t>
            </a:r>
            <a:r>
              <a:rPr lang="zh-CN" altLang="en-US" sz="2800" dirty="0"/>
              <a:t>从原文里找到新的主语</a:t>
            </a:r>
            <a:r>
              <a:rPr lang="en-US" altLang="zh-CN" sz="2800" dirty="0"/>
              <a:t>)</a:t>
            </a:r>
            <a:endParaRPr lang="zh-CN" altLang="en-US" sz="2800" dirty="0"/>
          </a:p>
        </p:txBody>
      </p:sp>
      <p:sp>
        <p:nvSpPr>
          <p:cNvPr id="51203" name="内容占位符 2"/>
          <p:cNvSpPr>
            <a:spLocks noGrp="1"/>
          </p:cNvSpPr>
          <p:nvPr>
            <p:ph idx="1"/>
          </p:nvPr>
        </p:nvSpPr>
        <p:spPr>
          <a:ln/>
        </p:spPr>
        <p:txBody>
          <a:bodyPr vert="horz" wrap="square" lIns="91440" tIns="45720" rIns="91440" bIns="45720" anchor="t" anchorCtr="0"/>
          <a:p>
            <a:r>
              <a:rPr lang="zh-CN" altLang="en-US" sz="2400" dirty="0"/>
              <a:t>3). </a:t>
            </a:r>
            <a:r>
              <a:rPr lang="en-GB" altLang="zh-CN" sz="2400" dirty="0"/>
              <a:t>Some employers think that </a:t>
            </a:r>
            <a:r>
              <a:rPr lang="en-GB" altLang="zh-CN" sz="2400" dirty="0">
                <a:solidFill>
                  <a:srgbClr val="FF0000"/>
                </a:solidFill>
              </a:rPr>
              <a:t>formal academic qualifications</a:t>
            </a:r>
            <a:r>
              <a:rPr lang="en-GB" altLang="zh-CN" sz="2400" dirty="0"/>
              <a:t> are more important than life experiences and personal qualities when they look for an employee. Why is it the case? Is it a positive or negative development?</a:t>
            </a:r>
            <a:endParaRPr lang="en-GB" altLang="zh-CN" sz="2400" dirty="0"/>
          </a:p>
          <a:p>
            <a:endParaRPr lang="en-GB" altLang="zh-CN" sz="2400" dirty="0"/>
          </a:p>
          <a:p>
            <a:r>
              <a:rPr lang="en-GB" altLang="zh-CN" sz="2400" dirty="0">
                <a:solidFill>
                  <a:srgbClr val="FF0000"/>
                </a:solidFill>
              </a:rPr>
              <a:t>Formal educational qualifications </a:t>
            </a:r>
            <a:r>
              <a:rPr lang="en-GB" altLang="zh-CN" sz="2400" dirty="0"/>
              <a:t>are believed to be more important than life experiences and personality traits when a company is recruiting new staffs. This criterion of choosing employees can be explained by the  following reasons and from my point of view, it is a positive development for both job seekers and companies.</a:t>
            </a:r>
            <a:r>
              <a:rPr lang="zh-CN" altLang="en-US" sz="2400" dirty="0"/>
              <a:t>（空话型过渡）</a:t>
            </a:r>
            <a:endParaRPr lang="zh-CN" altLang="en-US" sz="2400" dirty="0"/>
          </a:p>
        </p:txBody>
      </p:sp>
      <p:sp>
        <p:nvSpPr>
          <p:cNvPr id="51204"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标题 1"/>
          <p:cNvSpPr>
            <a:spLocks noGrp="1"/>
          </p:cNvSpPr>
          <p:nvPr>
            <p:ph type="title"/>
          </p:nvPr>
        </p:nvSpPr>
        <p:spPr>
          <a:ln/>
        </p:spPr>
        <p:txBody>
          <a:bodyPr vert="horz" wrap="square" lIns="91440" tIns="45720" rIns="91440" bIns="45720" anchor="ctr" anchorCtr="0"/>
          <a:p>
            <a:r>
              <a:rPr lang="zh-CN" altLang="en-US" sz="2800" dirty="0"/>
              <a:t>report类型的介绍段</a:t>
            </a:r>
            <a:r>
              <a:rPr lang="en-US" altLang="zh-CN" sz="2800" dirty="0"/>
              <a:t>(</a:t>
            </a:r>
            <a:r>
              <a:rPr lang="zh-CN" altLang="en-US" sz="2800" dirty="0"/>
              <a:t>基本句型的切换</a:t>
            </a:r>
            <a:r>
              <a:rPr lang="en-US" altLang="zh-CN" sz="2800" dirty="0"/>
              <a:t>)</a:t>
            </a:r>
            <a:endParaRPr lang="zh-CN" altLang="en-US" sz="2800" dirty="0"/>
          </a:p>
        </p:txBody>
      </p:sp>
      <p:sp>
        <p:nvSpPr>
          <p:cNvPr id="52227" name="内容占位符 2"/>
          <p:cNvSpPr>
            <a:spLocks noGrp="1"/>
          </p:cNvSpPr>
          <p:nvPr>
            <p:ph idx="1"/>
          </p:nvPr>
        </p:nvSpPr>
        <p:spPr>
          <a:ln/>
        </p:spPr>
        <p:txBody>
          <a:bodyPr vert="horz" wrap="square" lIns="91440" tIns="45720" rIns="91440" bIns="45720" anchor="t" anchorCtr="0"/>
          <a:p>
            <a:r>
              <a:rPr lang="zh-CN" altLang="en-US" sz="2800" dirty="0"/>
              <a:t>4). The average weight of citizens has been increasing in many countries. What do you think are the causes? What solutions do you suggest?</a:t>
            </a:r>
            <a:endParaRPr lang="zh-CN" altLang="en-US" sz="2800" dirty="0"/>
          </a:p>
          <a:p>
            <a:endParaRPr lang="zh-CN" altLang="en-US" sz="2800" dirty="0"/>
          </a:p>
          <a:p>
            <a:r>
              <a:rPr lang="en-US" altLang="zh-CN" sz="2800" dirty="0"/>
              <a:t>Many countries across the world are faced with the problem of obesity. I think that unhealthy lifestyles of today’s people are the causes of this problem. </a:t>
            </a:r>
            <a:r>
              <a:rPr lang="zh-CN" altLang="en-US" sz="2800" dirty="0"/>
              <a:t>（提前总结型过渡）</a:t>
            </a:r>
            <a:endParaRPr lang="zh-CN" altLang="en-US" sz="2800" dirty="0"/>
          </a:p>
        </p:txBody>
      </p:sp>
      <p:sp>
        <p:nvSpPr>
          <p:cNvPr id="52228"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标题 1"/>
          <p:cNvSpPr>
            <a:spLocks noGrp="1"/>
          </p:cNvSpPr>
          <p:nvPr>
            <p:ph type="title"/>
          </p:nvPr>
        </p:nvSpPr>
        <p:spPr>
          <a:ln/>
        </p:spPr>
        <p:txBody>
          <a:bodyPr vert="horz" wrap="square" lIns="91440" tIns="45720" rIns="91440" bIns="45720" anchor="ctr" anchorCtr="0"/>
          <a:p>
            <a:r>
              <a:rPr lang="zh-CN" altLang="en-US" sz="2800" dirty="0"/>
              <a:t>report类型的介绍段</a:t>
            </a:r>
            <a:r>
              <a:rPr lang="en-US" altLang="zh-CN" sz="2800" dirty="0"/>
              <a:t>(</a:t>
            </a:r>
            <a:r>
              <a:rPr lang="zh-CN" altLang="en-US" sz="2800" dirty="0"/>
              <a:t>基本句型的切换</a:t>
            </a:r>
            <a:r>
              <a:rPr lang="en-US" altLang="zh-CN" sz="2800" dirty="0"/>
              <a:t>)</a:t>
            </a:r>
            <a:endParaRPr lang="zh-CN" altLang="en-US" sz="2800" dirty="0"/>
          </a:p>
        </p:txBody>
      </p:sp>
      <p:sp>
        <p:nvSpPr>
          <p:cNvPr id="53251" name="内容占位符 2"/>
          <p:cNvSpPr>
            <a:spLocks noGrp="1"/>
          </p:cNvSpPr>
          <p:nvPr>
            <p:ph idx="1"/>
          </p:nvPr>
        </p:nvSpPr>
        <p:spPr>
          <a:ln/>
        </p:spPr>
        <p:txBody>
          <a:bodyPr vert="horz" wrap="square" lIns="91440" tIns="45720" rIns="91440" bIns="45720" anchor="t" anchorCtr="0"/>
          <a:p>
            <a:r>
              <a:rPr lang="en-US" altLang="zh-CN" sz="2400" dirty="0"/>
              <a:t>5). </a:t>
            </a:r>
            <a:r>
              <a:rPr lang="zh-CN" altLang="en-US" sz="2400" dirty="0"/>
              <a:t>Children and teenagers are committing more crimes than before. What do you think are the causes? How should they be punished? </a:t>
            </a:r>
            <a:endParaRPr lang="zh-CN" altLang="en-US" sz="2400" dirty="0"/>
          </a:p>
          <a:p>
            <a:endParaRPr lang="zh-CN" altLang="en-US" sz="2400" dirty="0"/>
          </a:p>
          <a:p>
            <a:r>
              <a:rPr lang="zh-CN" altLang="en-US" sz="2400" u="sng" dirty="0"/>
              <a:t>There has been an increase in</a:t>
            </a:r>
            <a:r>
              <a:rPr lang="zh-CN" altLang="en-US" sz="2400" dirty="0"/>
              <a:t> the number of crimes committed by </a:t>
            </a:r>
            <a:r>
              <a:rPr lang="en-US" altLang="zh-CN" sz="2400" dirty="0"/>
              <a:t>children and teenagers</a:t>
            </a:r>
            <a:r>
              <a:rPr lang="zh-CN" altLang="en-US" sz="2400" dirty="0"/>
              <a:t>. </a:t>
            </a:r>
            <a:r>
              <a:rPr lang="en-US" altLang="zh-CN" sz="2400" dirty="0"/>
              <a:t>I think that the causes of teenagers committing more crimes are poor parenting and media influence. </a:t>
            </a:r>
            <a:r>
              <a:rPr lang="zh-CN" altLang="en-US" sz="2400" dirty="0"/>
              <a:t>（提前总结型过渡）</a:t>
            </a:r>
            <a:endParaRPr lang="zh-CN" altLang="en-US" sz="2400" dirty="0"/>
          </a:p>
          <a:p>
            <a:pPr eaLnBrk="1" hangingPunct="1"/>
            <a:endParaRPr lang="zh-CN" altLang="en-US" sz="2400" dirty="0"/>
          </a:p>
          <a:p>
            <a:pPr eaLnBrk="1" hangingPunct="1"/>
            <a:endParaRPr lang="zh-CN" altLang="en-US" sz="2400" dirty="0"/>
          </a:p>
          <a:p>
            <a:pPr eaLnBrk="1" hangingPunct="1"/>
            <a:endParaRPr lang="zh-CN" altLang="en-US" sz="2400" dirty="0"/>
          </a:p>
          <a:p>
            <a:endParaRPr lang="zh-CN" altLang="en-US" sz="2400" dirty="0"/>
          </a:p>
        </p:txBody>
      </p:sp>
      <p:sp>
        <p:nvSpPr>
          <p:cNvPr id="53252"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标题 1"/>
          <p:cNvSpPr>
            <a:spLocks noGrp="1"/>
          </p:cNvSpPr>
          <p:nvPr>
            <p:ph type="title"/>
          </p:nvPr>
        </p:nvSpPr>
        <p:spPr>
          <a:ln/>
        </p:spPr>
        <p:txBody>
          <a:bodyPr vert="horz" wrap="square" lIns="91440" tIns="45720" rIns="91440" bIns="45720" anchor="ctr" anchorCtr="0"/>
          <a:p>
            <a:r>
              <a:rPr lang="zh-CN" altLang="en-US" sz="2800" dirty="0"/>
              <a:t>report类型的介绍段</a:t>
            </a:r>
            <a:r>
              <a:rPr lang="en-US" altLang="zh-CN" sz="2800" dirty="0"/>
              <a:t>(</a:t>
            </a:r>
            <a:r>
              <a:rPr lang="zh-CN" altLang="en-US" sz="2800" dirty="0"/>
              <a:t>词性的切换</a:t>
            </a:r>
            <a:r>
              <a:rPr lang="en-US" altLang="zh-CN" sz="2800" dirty="0"/>
              <a:t>)</a:t>
            </a:r>
            <a:endParaRPr lang="zh-CN" altLang="en-US" sz="2800" dirty="0"/>
          </a:p>
        </p:txBody>
      </p:sp>
      <p:sp>
        <p:nvSpPr>
          <p:cNvPr id="54275" name="内容占位符 2"/>
          <p:cNvSpPr>
            <a:spLocks noGrp="1"/>
          </p:cNvSpPr>
          <p:nvPr>
            <p:ph idx="1"/>
          </p:nvPr>
        </p:nvSpPr>
        <p:spPr>
          <a:ln/>
        </p:spPr>
        <p:txBody>
          <a:bodyPr vert="horz" wrap="square" lIns="91440" tIns="45720" rIns="91440" bIns="45720" anchor="t" anchorCtr="0"/>
          <a:p>
            <a:r>
              <a:rPr lang="en-US" altLang="zh-CN" sz="2400" dirty="0"/>
              <a:t>6). International travel sometimes makes people prejudiced rather than broad-minded. What do you think are the reasons? What can be done to increase understandings of tourists about the country they visit.  </a:t>
            </a:r>
            <a:endParaRPr lang="en-US" altLang="zh-CN" sz="2400" dirty="0"/>
          </a:p>
          <a:p>
            <a:endParaRPr lang="en-US" altLang="zh-CN" sz="2400" dirty="0"/>
          </a:p>
          <a:p>
            <a:r>
              <a:rPr lang="zh-CN" altLang="en-US" sz="2400" dirty="0"/>
              <a:t>参考答案：</a:t>
            </a:r>
            <a:r>
              <a:rPr lang="en-US" altLang="zh-CN" sz="2400" dirty="0"/>
              <a:t>Sometimes, people who travel internationally have prejudice against the country they visit. I think that tourists’ prejudice is mainly caused by cultural differences. </a:t>
            </a:r>
            <a:r>
              <a:rPr lang="zh-CN" altLang="en-US" sz="2400" dirty="0"/>
              <a:t>（提前总结型过渡）</a:t>
            </a:r>
            <a:endParaRPr lang="zh-CN" altLang="en-US" sz="2400" dirty="0"/>
          </a:p>
          <a:p>
            <a:pPr eaLnBrk="1" hangingPunct="1"/>
            <a:endParaRPr lang="zh-CN" altLang="en-US" sz="2400" dirty="0"/>
          </a:p>
          <a:p>
            <a:pPr eaLnBrk="1" hangingPunct="1"/>
            <a:endParaRPr lang="zh-CN" altLang="en-US" sz="2400" dirty="0"/>
          </a:p>
          <a:p>
            <a:pPr eaLnBrk="1" hangingPunct="1"/>
            <a:endParaRPr lang="zh-CN" altLang="en-US" sz="2400" dirty="0"/>
          </a:p>
          <a:p>
            <a:endParaRPr lang="zh-CN" altLang="en-US" sz="2400" dirty="0"/>
          </a:p>
        </p:txBody>
      </p:sp>
      <p:sp>
        <p:nvSpPr>
          <p:cNvPr id="54276"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
        <p:nvSpPr>
          <p:cNvPr id="55299" name="Rectangle 2"/>
          <p:cNvSpPr>
            <a:spLocks noGrp="1"/>
          </p:cNvSpPr>
          <p:nvPr>
            <p:ph type="title"/>
          </p:nvPr>
        </p:nvSpPr>
        <p:spPr>
          <a:ln/>
        </p:spPr>
        <p:txBody>
          <a:bodyPr vert="horz" wrap="square" lIns="91440" tIns="45720" rIns="91440" bIns="45720" anchor="ctr" anchorCtr="0"/>
          <a:p>
            <a:pPr eaLnBrk="1" hangingPunct="1"/>
            <a:r>
              <a:rPr lang="zh-CN" altLang="en-US" sz="2800" dirty="0"/>
              <a:t>report类型的结尾段</a:t>
            </a:r>
            <a:endParaRPr lang="zh-CN" altLang="zh-CN" sz="2800" dirty="0"/>
          </a:p>
        </p:txBody>
      </p:sp>
      <p:sp>
        <p:nvSpPr>
          <p:cNvPr id="55300" name="Rectangle 3"/>
          <p:cNvSpPr>
            <a:spLocks noGrp="1"/>
          </p:cNvSpPr>
          <p:nvPr>
            <p:ph idx="1"/>
          </p:nvPr>
        </p:nvSpPr>
        <p:spPr>
          <a:ln/>
        </p:spPr>
        <p:txBody>
          <a:bodyPr vert="horz" wrap="square" lIns="91440" tIns="45720" rIns="91440" bIns="45720" anchor="t" anchorCtr="0"/>
          <a:p>
            <a:pPr eaLnBrk="1" hangingPunct="1"/>
            <a:r>
              <a:rPr lang="zh-CN" altLang="en-US" sz="2800" dirty="0"/>
              <a:t>直接重复总结重复前面的内容</a:t>
            </a:r>
            <a:endParaRPr lang="en-US" altLang="zh-CN" sz="2800" dirty="0"/>
          </a:p>
          <a:p>
            <a:pPr eaLnBrk="1" hangingPunct="1"/>
            <a:r>
              <a:rPr lang="en-US" altLang="zh-CN" sz="2800" dirty="0"/>
              <a:t>In conclusion, unhealthy eating habits and sedentary lifestyle have caused the rise in obesity. Solutions to this problem lie with the government which could take measures mentioned above to improve the level of health among the general population. </a:t>
            </a:r>
            <a:endParaRPr lang="en-US" altLang="zh-CN" sz="2800" dirty="0"/>
          </a:p>
          <a:p>
            <a:endParaRPr lang="zh-CN" altLang="en-US" sz="2800" dirty="0"/>
          </a:p>
          <a:p>
            <a:pPr eaLnBrk="1" hangingPunct="1"/>
            <a:endParaRPr lang="zh-CN" altLang="zh-CN"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标题 1"/>
          <p:cNvSpPr>
            <a:spLocks noGrp="1"/>
          </p:cNvSpPr>
          <p:nvPr>
            <p:ph type="ctrTitle"/>
          </p:nvPr>
        </p:nvSpPr>
        <p:spPr>
          <a:xfrm>
            <a:off x="457200" y="274638"/>
            <a:ext cx="8229600" cy="1143000"/>
          </a:xfrm>
          <a:ln/>
        </p:spPr>
        <p:txBody>
          <a:bodyPr vert="horz" wrap="square" lIns="91440" tIns="45720" rIns="91440" bIns="45720" anchor="ctr" anchorCtr="0"/>
          <a:p>
            <a:pPr marL="0" indent="0" eaLnBrk="1" hangingPunct="1"/>
            <a:r>
              <a:rPr lang="en-US" altLang="zh-CN" sz="2800" dirty="0"/>
              <a:t>Two Questions=Report</a:t>
            </a:r>
            <a:endParaRPr lang="zh-CN" altLang="en-US" sz="2800" dirty="0"/>
          </a:p>
        </p:txBody>
      </p:sp>
      <p:sp>
        <p:nvSpPr>
          <p:cNvPr id="17411" name="内容占位符 2"/>
          <p:cNvSpPr>
            <a:spLocks noGrp="1"/>
          </p:cNvSpPr>
          <p:nvPr>
            <p:ph type="subTitle" idx="1"/>
          </p:nvPr>
        </p:nvSpPr>
        <p:spPr>
          <a:xfrm>
            <a:off x="457200" y="1600200"/>
            <a:ext cx="8229600" cy="4525963"/>
          </a:xfrm>
          <a:ln/>
        </p:spPr>
        <p:txBody>
          <a:bodyPr vert="horz" wrap="square" lIns="91440" tIns="45720" rIns="91440" bIns="45720" anchor="t" anchorCtr="0"/>
          <a:p>
            <a:pPr eaLnBrk="1" hangingPunct="1">
              <a:buClrTx/>
              <a:buSzTx/>
            </a:pPr>
            <a:r>
              <a:rPr lang="zh-CN" altLang="en-US" sz="2800" dirty="0">
                <a:latin typeface="+mn-lt"/>
                <a:ea typeface="+mn-ea"/>
                <a:cs typeface="+mn-cs"/>
                <a:sym typeface="Calibri" panose="020F0502020204030204" pitchFamily="34" charset="0"/>
              </a:rPr>
              <a:t>注意区分这两个问题，经常导致</a:t>
            </a:r>
            <a:r>
              <a:rPr lang="en-US" altLang="zh-CN" sz="2800" dirty="0">
                <a:latin typeface="+mn-lt"/>
                <a:ea typeface="+mn-ea"/>
                <a:cs typeface="+mn-cs"/>
                <a:sym typeface="Calibri" panose="020F0502020204030204" pitchFamily="34" charset="0"/>
              </a:rPr>
              <a:t>TR</a:t>
            </a:r>
            <a:r>
              <a:rPr lang="zh-CN" altLang="en-US" sz="2800" dirty="0">
                <a:latin typeface="+mn-lt"/>
                <a:ea typeface="+mn-ea"/>
                <a:cs typeface="+mn-cs"/>
                <a:sym typeface="Calibri" panose="020F0502020204030204" pitchFamily="34" charset="0"/>
              </a:rPr>
              <a:t>低分</a:t>
            </a:r>
            <a:endParaRPr lang="en-US" altLang="zh-CN" sz="2800" dirty="0">
              <a:latin typeface="+mn-lt"/>
              <a:ea typeface="+mn-ea"/>
              <a:cs typeface="+mn-cs"/>
              <a:sym typeface="Calibri" panose="020F0502020204030204" pitchFamily="34" charset="0"/>
            </a:endParaRPr>
          </a:p>
          <a:p>
            <a:pPr algn="l" eaLnBrk="1" hangingPunct="1">
              <a:buClrTx/>
              <a:buSzTx/>
            </a:pPr>
            <a:endParaRPr lang="en-US" altLang="zh-CN" sz="2800" dirty="0">
              <a:latin typeface="+mn-lt"/>
              <a:ea typeface="+mn-ea"/>
              <a:cs typeface="+mn-cs"/>
              <a:sym typeface="Calibri" panose="020F0502020204030204" pitchFamily="34" charset="0"/>
            </a:endParaRPr>
          </a:p>
          <a:p>
            <a:pPr algn="l" eaLnBrk="1" hangingPunct="1">
              <a:buClrTx/>
              <a:buSzTx/>
            </a:pPr>
            <a:r>
              <a:rPr lang="en-US" altLang="zh-CN" sz="2800" dirty="0">
                <a:latin typeface="+mn-lt"/>
                <a:ea typeface="+mn-ea"/>
                <a:cs typeface="+mn-cs"/>
                <a:sym typeface="Calibri" panose="020F0502020204030204" pitchFamily="34" charset="0"/>
              </a:rPr>
              <a:t>What do you think are the </a:t>
            </a:r>
            <a:r>
              <a:rPr lang="en-US" altLang="zh-CN" sz="2800" dirty="0">
                <a:solidFill>
                  <a:srgbClr val="FF0000"/>
                </a:solidFill>
                <a:latin typeface="+mn-lt"/>
                <a:ea typeface="+mn-ea"/>
                <a:cs typeface="+mn-cs"/>
                <a:sym typeface="Calibri" panose="020F0502020204030204" pitchFamily="34" charset="0"/>
              </a:rPr>
              <a:t>causes</a:t>
            </a:r>
            <a:r>
              <a:rPr lang="en-US" altLang="zh-CN" sz="2800" dirty="0">
                <a:latin typeface="+mn-lt"/>
                <a:ea typeface="+mn-ea"/>
                <a:cs typeface="+mn-cs"/>
                <a:sym typeface="Calibri" panose="020F0502020204030204" pitchFamily="34" charset="0"/>
              </a:rPr>
              <a:t>? </a:t>
            </a:r>
            <a:endParaRPr lang="en-US" altLang="zh-CN" sz="2800" dirty="0">
              <a:latin typeface="+mn-lt"/>
              <a:ea typeface="+mn-ea"/>
              <a:cs typeface="+mn-cs"/>
              <a:sym typeface="Calibri" panose="020F0502020204030204" pitchFamily="34" charset="0"/>
            </a:endParaRPr>
          </a:p>
          <a:p>
            <a:pPr algn="l" eaLnBrk="1" hangingPunct="1">
              <a:buClrTx/>
              <a:buSzTx/>
            </a:pPr>
            <a:endParaRPr lang="en-US" altLang="zh-CN" sz="2800" dirty="0">
              <a:latin typeface="+mn-lt"/>
              <a:ea typeface="+mn-ea"/>
              <a:cs typeface="+mn-cs"/>
              <a:sym typeface="Calibri" panose="020F0502020204030204" pitchFamily="34" charset="0"/>
            </a:endParaRPr>
          </a:p>
          <a:p>
            <a:pPr algn="l" eaLnBrk="1" hangingPunct="1">
              <a:buClrTx/>
              <a:buSzTx/>
            </a:pPr>
            <a:endParaRPr lang="en-US" altLang="zh-CN" sz="2800" dirty="0">
              <a:latin typeface="+mn-lt"/>
              <a:ea typeface="+mn-ea"/>
              <a:cs typeface="+mn-cs"/>
              <a:sym typeface="Calibri" panose="020F0502020204030204" pitchFamily="34" charset="0"/>
            </a:endParaRPr>
          </a:p>
          <a:p>
            <a:pPr algn="l" eaLnBrk="1" hangingPunct="1">
              <a:buClrTx/>
              <a:buSzTx/>
            </a:pPr>
            <a:r>
              <a:rPr lang="en-US" altLang="zh-CN" sz="2800" dirty="0">
                <a:latin typeface="+mn-lt"/>
                <a:ea typeface="+mn-ea"/>
                <a:cs typeface="+mn-cs"/>
                <a:sym typeface="Calibri" panose="020F0502020204030204" pitchFamily="34" charset="0"/>
              </a:rPr>
              <a:t>What problems does it </a:t>
            </a:r>
            <a:r>
              <a:rPr lang="en-US" altLang="zh-CN" sz="2800" dirty="0">
                <a:solidFill>
                  <a:srgbClr val="FF0000"/>
                </a:solidFill>
                <a:latin typeface="+mn-lt"/>
                <a:ea typeface="+mn-ea"/>
                <a:cs typeface="+mn-cs"/>
                <a:sym typeface="Calibri" panose="020F0502020204030204" pitchFamily="34" charset="0"/>
              </a:rPr>
              <a:t>cause</a:t>
            </a:r>
            <a:r>
              <a:rPr lang="en-US" altLang="zh-CN" sz="2800" dirty="0">
                <a:latin typeface="+mn-lt"/>
                <a:ea typeface="+mn-ea"/>
                <a:cs typeface="+mn-cs"/>
                <a:sym typeface="Calibri" panose="020F0502020204030204" pitchFamily="34" charset="0"/>
              </a:rPr>
              <a:t>?</a:t>
            </a:r>
            <a:endParaRPr lang="en-US" altLang="zh-CN" sz="2800" dirty="0">
              <a:latin typeface="+mn-lt"/>
              <a:ea typeface="+mn-ea"/>
              <a:cs typeface="+mn-cs"/>
              <a:sym typeface="Calibri" panose="020F0502020204030204" pitchFamily="34" charset="0"/>
            </a:endParaRPr>
          </a:p>
          <a:p>
            <a:pPr algn="l" eaLnBrk="1" hangingPunct="1">
              <a:buClrTx/>
              <a:buSzTx/>
              <a:buFont typeface="Arial" panose="020B0604020202020204" pitchFamily="34" charset="0"/>
              <a:buChar char="•"/>
            </a:pPr>
            <a:endParaRPr lang="zh-CN" altLang="en-US" sz="2800" dirty="0">
              <a:latin typeface="+mn-lt"/>
              <a:ea typeface="+mn-ea"/>
              <a:cs typeface="+mn-cs"/>
              <a:sym typeface="Calibri" panose="020F0502020204030204" pitchFamily="34" charset="0"/>
            </a:endParaRPr>
          </a:p>
          <a:p>
            <a:pPr algn="l" eaLnBrk="1" hangingPunct="1">
              <a:buClrTx/>
              <a:buSzTx/>
              <a:buFont typeface="Arial" panose="020B0604020202020204" pitchFamily="34" charset="0"/>
              <a:buChar char="•"/>
            </a:pPr>
            <a:endParaRPr lang="zh-CN" altLang="en-US" sz="2800" dirty="0">
              <a:latin typeface="+mn-lt"/>
              <a:ea typeface="+mn-ea"/>
              <a:cs typeface="+mn-cs"/>
              <a:sym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标题 1"/>
          <p:cNvSpPr>
            <a:spLocks noGrp="1"/>
          </p:cNvSpPr>
          <p:nvPr>
            <p:ph type="title"/>
          </p:nvPr>
        </p:nvSpPr>
        <p:spPr>
          <a:ln/>
        </p:spPr>
        <p:txBody>
          <a:bodyPr vert="horz" wrap="square" lIns="91440" tIns="45720" rIns="91440" bIns="45720" anchor="ctr" anchorCtr="0"/>
          <a:p>
            <a:r>
              <a:rPr lang="zh-CN" altLang="en-US" sz="2800" dirty="0"/>
              <a:t>分析原因的原则</a:t>
            </a:r>
            <a:endParaRPr lang="zh-CN" altLang="en-US" sz="2800" dirty="0"/>
          </a:p>
        </p:txBody>
      </p:sp>
      <p:sp>
        <p:nvSpPr>
          <p:cNvPr id="41987" name="内容占位符 2"/>
          <p:cNvSpPr>
            <a:spLocks noGrp="1"/>
          </p:cNvSpPr>
          <p:nvPr>
            <p:ph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1. </a:t>
            </a:r>
            <a:r>
              <a:rPr kumimoji="0" lang="zh-CN" altLang="en-US"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不能只局限在中国；</a:t>
            </a:r>
            <a:endPar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2. </a:t>
            </a:r>
            <a:r>
              <a:rPr kumimoji="0" lang="zh-CN" altLang="en-US"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客观的出发点</a:t>
            </a:r>
            <a:r>
              <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a:t>
            </a:r>
            <a:r>
              <a:rPr kumimoji="0" lang="zh-CN" altLang="en-US"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要有证据，别感慨</a:t>
            </a:r>
            <a:r>
              <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a:t>
            </a:r>
            <a:r>
              <a:rPr kumimoji="0" lang="zh-CN" altLang="en-US"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a:t>
            </a:r>
            <a:endPar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     3. </a:t>
            </a:r>
            <a:r>
              <a:rPr kumimoji="0" lang="zh-CN" altLang="en-US" sz="24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如果有比较级</a:t>
            </a:r>
            <a:r>
              <a:rPr kumimoji="0" lang="zh-CN" altLang="en-US"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，要通过年代对比找到原因</a:t>
            </a:r>
            <a:r>
              <a:rPr kumimoji="0" lang="en-US" altLang="zh-CN" sz="24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a:t>
            </a:r>
            <a:r>
              <a:rPr kumimoji="0" lang="zh-CN" altLang="en-US" sz="24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至关重要</a:t>
            </a:r>
            <a:r>
              <a:rPr kumimoji="0" lang="en-US" altLang="zh-CN" sz="2400" b="0" i="0" u="none" strike="noStrike" kern="0" cap="none" spc="0" normalizeH="0" baseline="0" noProof="0" dirty="0">
                <a:ln>
                  <a:noFill/>
                </a:ln>
                <a:solidFill>
                  <a:srgbClr val="FF0000"/>
                </a:solidFill>
                <a:effectLst/>
                <a:uLnTx/>
                <a:uFillTx/>
                <a:latin typeface="+mn-lt"/>
                <a:ea typeface="+mn-ea"/>
                <a:cs typeface="+mn-cs"/>
                <a:sym typeface="Calibri" panose="020F0502020204030204" pitchFamily="34" charset="0"/>
              </a:rPr>
              <a:t>)</a:t>
            </a:r>
            <a:r>
              <a:rPr kumimoji="0" lang="zh-CN" altLang="en-US"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a:t>
            </a:r>
            <a:endPar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p:txBody>
      </p:sp>
      <p:sp>
        <p:nvSpPr>
          <p:cNvPr id="18436"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标题 1"/>
          <p:cNvSpPr>
            <a:spLocks noGrp="1" noChangeArrowheads="1"/>
          </p:cNvSpPr>
          <p:nvPr>
            <p:ph type="title"/>
          </p:nvPr>
        </p:nvSpPr>
        <p:spPr/>
        <p:txBody>
          <a:bodyPr vert="horz" wrap="square" lIns="91440" tIns="45720" rIns="91440" bIns="45720" numCol="1" anchor="ctr" anchorCtr="0" compatLnSpc="1"/>
          <a:lstStyle/>
          <a:p>
            <a:pPr marL="914400" marR="0" lvl="0" indent="-914400" algn="ctr" defTabSz="914400" rtl="0" eaLnBrk="0" fontAlgn="base" latinLnBrk="0" hangingPunct="0">
              <a:lnSpc>
                <a:spcPct val="100000"/>
              </a:lnSpc>
              <a:spcBef>
                <a:spcPct val="0"/>
              </a:spcBef>
              <a:spcAft>
                <a:spcPct val="0"/>
              </a:spcAft>
              <a:buClrTx/>
              <a:buSzTx/>
              <a:buFontTx/>
              <a:buNone/>
              <a:defRPr/>
            </a:pPr>
            <a:r>
              <a:rPr kumimoji="0" lang="zh-CN" altLang="zh-CN" sz="280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rPr>
              <a:t>可能作为原因分析出发点的</a:t>
            </a:r>
            <a:r>
              <a:rPr kumimoji="0" lang="en-US" altLang="zh-CN" sz="280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rPr>
              <a:t>TS</a:t>
            </a:r>
            <a:endParaRPr kumimoji="0" lang="zh-CN" altLang="zh-CN" sz="110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endParaRPr>
          </a:p>
        </p:txBody>
      </p:sp>
      <p:sp>
        <p:nvSpPr>
          <p:cNvPr id="41987" name="内容占位符 2"/>
          <p:cNvSpPr>
            <a:spLocks noGrp="1"/>
          </p:cNvSpPr>
          <p:nvPr>
            <p:ph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742950" marR="0" lvl="1" indent="-285750" algn="just" defTabSz="914400" rtl="0" eaLnBrk="0" fontAlgn="base" latinLnBrk="0" hangingPunct="0">
              <a:lnSpc>
                <a:spcPct val="100000"/>
              </a:lnSpc>
              <a:spcBef>
                <a:spcPct val="20000"/>
              </a:spcBef>
              <a:spcAft>
                <a:spcPct val="0"/>
              </a:spcAft>
              <a:buClrTx/>
              <a:buSzTx/>
              <a:buFont typeface="+mj-lt"/>
              <a:buAutoNum type="arabicPeriod"/>
              <a:defRPr/>
            </a:pPr>
            <a:r>
              <a:rPr kumimoji="0" lang="zh-CN" altLang="zh-CN" sz="220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rPr>
              <a:t>生活成本的上升 </a:t>
            </a:r>
            <a:r>
              <a:rPr kumimoji="0" lang="en-US" altLang="zh-CN" sz="220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rPr>
              <a:t>rising living costs </a:t>
            </a:r>
            <a:endParaRPr kumimoji="0" lang="zh-CN" altLang="zh-CN" sz="105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endParaRPr>
          </a:p>
          <a:p>
            <a:pPr marL="742950" marR="0" lvl="1" indent="-285750" algn="just" defTabSz="914400" rtl="0" eaLnBrk="0" fontAlgn="base" latinLnBrk="0" hangingPunct="0">
              <a:lnSpc>
                <a:spcPct val="100000"/>
              </a:lnSpc>
              <a:spcBef>
                <a:spcPct val="20000"/>
              </a:spcBef>
              <a:spcAft>
                <a:spcPct val="0"/>
              </a:spcAft>
              <a:buClrTx/>
              <a:buSzTx/>
              <a:buFont typeface="+mj-lt"/>
              <a:buAutoNum type="arabicPeriod"/>
              <a:defRPr/>
            </a:pPr>
            <a:r>
              <a:rPr kumimoji="0" lang="zh-CN" altLang="zh-CN" sz="220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rPr>
              <a:t>互联网的某一方面</a:t>
            </a:r>
            <a:endParaRPr kumimoji="0" lang="zh-CN" altLang="zh-CN" sz="105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endParaRPr>
          </a:p>
          <a:p>
            <a:pPr marL="742950" marR="0" lvl="1" indent="-285750" algn="just" defTabSz="914400" rtl="0" eaLnBrk="0" fontAlgn="base" latinLnBrk="0" hangingPunct="0">
              <a:lnSpc>
                <a:spcPct val="100000"/>
              </a:lnSpc>
              <a:spcBef>
                <a:spcPct val="20000"/>
              </a:spcBef>
              <a:spcAft>
                <a:spcPct val="0"/>
              </a:spcAft>
              <a:buClrTx/>
              <a:buSzTx/>
              <a:buFont typeface="+mj-lt"/>
              <a:buAutoNum type="arabicPeriod"/>
              <a:defRPr/>
            </a:pPr>
            <a:r>
              <a:rPr kumimoji="0" lang="zh-CN" altLang="zh-CN" sz="220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rPr>
              <a:t>广告的影响</a:t>
            </a:r>
            <a:endParaRPr kumimoji="0" lang="zh-CN" altLang="zh-CN" sz="105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endParaRPr>
          </a:p>
          <a:p>
            <a:pPr marL="742950" marR="0" lvl="1" indent="-285750" algn="just" defTabSz="914400" rtl="0" eaLnBrk="0" fontAlgn="base" latinLnBrk="0" hangingPunct="0">
              <a:lnSpc>
                <a:spcPct val="100000"/>
              </a:lnSpc>
              <a:spcBef>
                <a:spcPct val="20000"/>
              </a:spcBef>
              <a:spcAft>
                <a:spcPct val="0"/>
              </a:spcAft>
              <a:buClrTx/>
              <a:buSzTx/>
              <a:buFont typeface="+mj-lt"/>
              <a:buAutoNum type="arabicPeriod"/>
              <a:defRPr/>
            </a:pPr>
            <a:r>
              <a:rPr kumimoji="0" lang="zh-CN" altLang="zh-CN" sz="220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rPr>
              <a:t>科技的进步（什么科技）</a:t>
            </a:r>
            <a:endParaRPr kumimoji="0" lang="zh-CN" altLang="zh-CN" sz="105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endParaRPr>
          </a:p>
          <a:p>
            <a:pPr marL="742950" marR="0" lvl="1" indent="-285750" algn="just" defTabSz="914400" rtl="0" eaLnBrk="0" fontAlgn="base" latinLnBrk="0" hangingPunct="0">
              <a:lnSpc>
                <a:spcPct val="100000"/>
              </a:lnSpc>
              <a:spcBef>
                <a:spcPct val="20000"/>
              </a:spcBef>
              <a:spcAft>
                <a:spcPct val="0"/>
              </a:spcAft>
              <a:buClrTx/>
              <a:buSzTx/>
              <a:buFont typeface="+mj-lt"/>
              <a:buAutoNum type="arabicPeriod"/>
              <a:defRPr/>
            </a:pPr>
            <a:r>
              <a:rPr kumimoji="0" lang="zh-CN" altLang="zh-CN" sz="220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rPr>
              <a:t>出生率下降</a:t>
            </a:r>
            <a:endParaRPr kumimoji="0" lang="zh-CN" altLang="zh-CN" sz="105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endParaRPr>
          </a:p>
          <a:p>
            <a:pPr marL="742950" marR="0" lvl="1" indent="-285750" algn="just" defTabSz="914400" rtl="0" eaLnBrk="0" fontAlgn="base" latinLnBrk="0" hangingPunct="0">
              <a:lnSpc>
                <a:spcPct val="100000"/>
              </a:lnSpc>
              <a:spcBef>
                <a:spcPct val="20000"/>
              </a:spcBef>
              <a:spcAft>
                <a:spcPct val="0"/>
              </a:spcAft>
              <a:buClrTx/>
              <a:buSzTx/>
              <a:buFont typeface="+mj-lt"/>
              <a:buAutoNum type="arabicPeriod"/>
              <a:defRPr/>
            </a:pPr>
            <a:r>
              <a:rPr kumimoji="0" lang="zh-CN" altLang="zh-CN" sz="220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rPr>
              <a:t>女性地位提高</a:t>
            </a:r>
            <a:endParaRPr kumimoji="0" lang="zh-CN" altLang="zh-CN" sz="1050" b="0" i="0" u="none" strike="noStrike" kern="100" cap="none" spc="0" normalizeH="0" baseline="0" noProof="0" dirty="0">
              <a:ln>
                <a:noFill/>
              </a:ln>
              <a:solidFill>
                <a:schemeClr val="tx1"/>
              </a:solidFill>
              <a:effectLst/>
              <a:uLnTx/>
              <a:uFillTx/>
              <a:latin typeface="等线" panose="02010600030101010101" pitchFamily="2" charset="-122"/>
              <a:ea typeface="等线" panose="02010600030101010101" pitchFamily="2" charset="-122"/>
              <a:cs typeface="Times New Roman" panose="02020603050405020304" pitchFamily="18" charset="0"/>
              <a:sym typeface="Calibri" panose="020F050202020403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altLang="zh-CN" sz="24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p:txBody>
      </p:sp>
      <p:sp>
        <p:nvSpPr>
          <p:cNvPr id="19460"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标题 1"/>
          <p:cNvSpPr>
            <a:spLocks noGrp="1"/>
          </p:cNvSpPr>
          <p:nvPr>
            <p:ph type="title"/>
          </p:nvPr>
        </p:nvSpPr>
        <p:spPr>
          <a:ln/>
        </p:spPr>
        <p:txBody>
          <a:bodyPr vert="horz" wrap="square" lIns="91440" tIns="45720" rIns="91440" bIns="45720" anchor="ctr" anchorCtr="0"/>
          <a:p>
            <a:r>
              <a:rPr lang="zh-CN" altLang="en-US" sz="2400" dirty="0"/>
              <a:t>用来写原因的</a:t>
            </a:r>
            <a:r>
              <a:rPr lang="en-US" altLang="zh-CN" sz="2400" dirty="0"/>
              <a:t>topic sentences</a:t>
            </a:r>
            <a:endParaRPr lang="zh-CN" altLang="en-US" sz="2400" dirty="0"/>
          </a:p>
        </p:txBody>
      </p:sp>
      <p:sp>
        <p:nvSpPr>
          <p:cNvPr id="20483" name="内容占位符 2"/>
          <p:cNvSpPr>
            <a:spLocks noGrp="1"/>
          </p:cNvSpPr>
          <p:nvPr>
            <p:ph idx="1"/>
          </p:nvPr>
        </p:nvSpPr>
        <p:spPr>
          <a:ln/>
        </p:spPr>
        <p:txBody>
          <a:bodyPr vert="horz" wrap="square" lIns="91440" tIns="45720" rIns="91440" bIns="45720" anchor="t" anchorCtr="0"/>
          <a:p>
            <a:r>
              <a:rPr lang="en-US" altLang="zh-CN" sz="2000" dirty="0"/>
              <a:t>1. </a:t>
            </a:r>
            <a:r>
              <a:rPr lang="en-US" altLang="zh-CN" sz="2000" dirty="0">
                <a:solidFill>
                  <a:srgbClr val="FF0000"/>
                </a:solidFill>
              </a:rPr>
              <a:t>The first reason for</a:t>
            </a:r>
            <a:r>
              <a:rPr lang="en-US" altLang="zh-CN" sz="2000" dirty="0"/>
              <a:t> the shortage of younger teachers </a:t>
            </a:r>
            <a:r>
              <a:rPr lang="en-US" altLang="zh-CN" sz="2000" dirty="0">
                <a:solidFill>
                  <a:srgbClr val="FF0000"/>
                </a:solidFill>
              </a:rPr>
              <a:t>is that </a:t>
            </a:r>
            <a:r>
              <a:rPr lang="en-US" altLang="zh-CN" sz="2000" dirty="0"/>
              <a:t>a teaching job pays poorly. </a:t>
            </a:r>
            <a:endParaRPr lang="en-US" altLang="zh-CN" sz="2000" dirty="0"/>
          </a:p>
          <a:p>
            <a:endParaRPr lang="en-US" altLang="zh-CN" sz="2000" dirty="0"/>
          </a:p>
          <a:p>
            <a:r>
              <a:rPr lang="en-US" altLang="zh-CN" sz="2000" dirty="0"/>
              <a:t>2. </a:t>
            </a:r>
            <a:r>
              <a:rPr lang="en-US" altLang="zh-CN" sz="2000" dirty="0">
                <a:solidFill>
                  <a:srgbClr val="FF0000"/>
                </a:solidFill>
              </a:rPr>
              <a:t>The first reason why </a:t>
            </a:r>
            <a:r>
              <a:rPr lang="en-US" altLang="zh-CN" sz="2000" dirty="0"/>
              <a:t>bicycle riding is no longer popular </a:t>
            </a:r>
            <a:r>
              <a:rPr lang="en-US" altLang="zh-CN" sz="2000" dirty="0">
                <a:solidFill>
                  <a:srgbClr val="FF0000"/>
                </a:solidFill>
              </a:rPr>
              <a:t>is that </a:t>
            </a:r>
            <a:r>
              <a:rPr lang="en-US" altLang="zh-CN" sz="2000" dirty="0"/>
              <a:t>people today have much more choices for transportation. </a:t>
            </a:r>
            <a:endParaRPr lang="en-US" altLang="zh-CN" sz="2000" dirty="0"/>
          </a:p>
          <a:p>
            <a:endParaRPr lang="en-US" altLang="zh-CN" sz="2000" dirty="0"/>
          </a:p>
          <a:p>
            <a:r>
              <a:rPr lang="en-US" altLang="zh-CN" sz="2000" dirty="0"/>
              <a:t>3. In addition, the increase in the amount of rubbish </a:t>
            </a:r>
            <a:r>
              <a:rPr lang="en-US" altLang="zh-CN" sz="2000" dirty="0">
                <a:solidFill>
                  <a:srgbClr val="FF0000"/>
                </a:solidFill>
              </a:rPr>
              <a:t>is also a result of </a:t>
            </a:r>
            <a:r>
              <a:rPr lang="en-US" altLang="zh-CN" sz="2000" dirty="0"/>
              <a:t>people using more disposable products. </a:t>
            </a:r>
            <a:endParaRPr lang="en-US" altLang="zh-CN" sz="2000" dirty="0"/>
          </a:p>
          <a:p>
            <a:endParaRPr lang="en-US" altLang="zh-CN" sz="2000" dirty="0"/>
          </a:p>
          <a:p>
            <a:r>
              <a:rPr lang="en-US" altLang="zh-CN" sz="2000" dirty="0"/>
              <a:t>4. It is true that poor health of the general population </a:t>
            </a:r>
            <a:r>
              <a:rPr lang="en-US" altLang="zh-CN" sz="2000" dirty="0">
                <a:solidFill>
                  <a:srgbClr val="FF0000"/>
                </a:solidFill>
              </a:rPr>
              <a:t>is associated with </a:t>
            </a:r>
            <a:r>
              <a:rPr lang="en-US" altLang="zh-CN" sz="2000" dirty="0"/>
              <a:t>people’s bad eating habits. </a:t>
            </a:r>
            <a:endParaRPr lang="en-US" altLang="zh-CN" sz="2000" dirty="0"/>
          </a:p>
          <a:p>
            <a:endParaRPr lang="zh-CN" altLang="en-US" sz="2000" dirty="0"/>
          </a:p>
          <a:p>
            <a:endParaRPr lang="zh-CN" altLang="en-US" sz="2000" dirty="0"/>
          </a:p>
          <a:p>
            <a:endParaRPr lang="zh-CN" altLang="en-US" sz="2000" dirty="0"/>
          </a:p>
          <a:p>
            <a:endParaRPr lang="zh-CN" altLang="en-US" sz="2000" dirty="0"/>
          </a:p>
        </p:txBody>
      </p:sp>
      <p:sp>
        <p:nvSpPr>
          <p:cNvPr id="20484"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标题 1"/>
          <p:cNvSpPr>
            <a:spLocks noGrp="1"/>
          </p:cNvSpPr>
          <p:nvPr>
            <p:ph type="title"/>
          </p:nvPr>
        </p:nvSpPr>
        <p:spPr>
          <a:ln/>
        </p:spPr>
        <p:txBody>
          <a:bodyPr vert="horz" wrap="square" lIns="91440" tIns="45720" rIns="91440" bIns="45720" anchor="ctr" anchorCtr="0"/>
          <a:p>
            <a:r>
              <a:rPr lang="zh-CN" altLang="en-US" sz="2400" dirty="0"/>
              <a:t>report类型的核心段</a:t>
            </a:r>
            <a:r>
              <a:rPr lang="en-US" altLang="zh-CN" sz="2400" dirty="0"/>
              <a:t>(</a:t>
            </a:r>
            <a:r>
              <a:rPr lang="zh-CN" altLang="en-US" sz="2400" dirty="0">
                <a:solidFill>
                  <a:srgbClr val="FF0000"/>
                </a:solidFill>
              </a:rPr>
              <a:t>原因</a:t>
            </a:r>
            <a:r>
              <a:rPr lang="en-US" altLang="zh-CN" sz="2400" dirty="0">
                <a:solidFill>
                  <a:srgbClr val="FF0000"/>
                </a:solidFill>
              </a:rPr>
              <a:t>+</a:t>
            </a:r>
            <a:r>
              <a:rPr lang="zh-CN" altLang="en-US" sz="2400" dirty="0">
                <a:solidFill>
                  <a:srgbClr val="FF0000"/>
                </a:solidFill>
              </a:rPr>
              <a:t>解决方案版本</a:t>
            </a:r>
            <a:r>
              <a:rPr lang="en-US" altLang="zh-CN" sz="2400" dirty="0"/>
              <a:t>)</a:t>
            </a:r>
            <a:endParaRPr lang="zh-CN" altLang="en-US" sz="2400" dirty="0"/>
          </a:p>
        </p:txBody>
      </p:sp>
      <p:sp>
        <p:nvSpPr>
          <p:cNvPr id="22531" name="内容占位符 2"/>
          <p:cNvSpPr>
            <a:spLocks noGrp="1"/>
          </p:cNvSpPr>
          <p:nvPr>
            <p:ph idx="1"/>
          </p:nvPr>
        </p:nvSpPr>
        <p:spPr>
          <a:ln/>
        </p:spPr>
        <p:txBody>
          <a:bodyPr vert="horz" wrap="square" lIns="91440" tIns="45720" rIns="91440" bIns="45720" anchor="t" anchorCtr="0"/>
          <a:p>
            <a:r>
              <a:rPr lang="en-US" altLang="zh-CN" sz="2000" dirty="0"/>
              <a:t>1. </a:t>
            </a:r>
            <a:r>
              <a:rPr lang="zh-CN" altLang="zh-CN" sz="2000" dirty="0"/>
              <a:t>直接改写原题，不需要背景引出</a:t>
            </a:r>
            <a:r>
              <a:rPr lang="en-US" altLang="zh-CN" sz="2000" dirty="0"/>
              <a:t>(</a:t>
            </a:r>
            <a:r>
              <a:rPr lang="zh-CN" altLang="en-US" sz="2000" dirty="0"/>
              <a:t>考察改写能力</a:t>
            </a:r>
            <a:r>
              <a:rPr lang="en-US" altLang="zh-CN" sz="2000" dirty="0"/>
              <a:t>)  +  </a:t>
            </a:r>
            <a:r>
              <a:rPr lang="zh-CN" altLang="zh-CN" sz="2000" dirty="0"/>
              <a:t>承上启下</a:t>
            </a:r>
            <a:r>
              <a:rPr lang="en-US" altLang="zh-CN" sz="2000" dirty="0"/>
              <a:t>(</a:t>
            </a:r>
            <a:r>
              <a:rPr lang="zh-CN" altLang="en-US" sz="2000" dirty="0">
                <a:solidFill>
                  <a:srgbClr val="FF0000"/>
                </a:solidFill>
              </a:rPr>
              <a:t>可以只预告第一个问题</a:t>
            </a:r>
            <a:r>
              <a:rPr lang="en-US" altLang="zh-CN" sz="2000" dirty="0">
                <a:solidFill>
                  <a:srgbClr val="FF0000"/>
                </a:solidFill>
              </a:rPr>
              <a:t>/</a:t>
            </a:r>
            <a:r>
              <a:rPr lang="zh-CN" altLang="en-US" sz="2000" dirty="0">
                <a:solidFill>
                  <a:srgbClr val="FF0000"/>
                </a:solidFill>
              </a:rPr>
              <a:t>也可以两个都预告</a:t>
            </a:r>
            <a:r>
              <a:rPr lang="en-US" altLang="zh-CN" sz="2000" dirty="0"/>
              <a:t>)</a:t>
            </a:r>
            <a:endParaRPr lang="en-US" altLang="zh-CN" sz="2000" dirty="0"/>
          </a:p>
          <a:p>
            <a:endParaRPr lang="zh-CN" altLang="zh-CN" sz="2000" dirty="0"/>
          </a:p>
          <a:p>
            <a:r>
              <a:rPr lang="en-US" altLang="zh-CN" sz="2000" dirty="0"/>
              <a:t>2. </a:t>
            </a:r>
            <a:r>
              <a:rPr lang="zh-CN" altLang="zh-CN" sz="2000" dirty="0"/>
              <a:t>第一个原因分析。</a:t>
            </a:r>
            <a:r>
              <a:rPr lang="en-US" altLang="zh-CN" sz="2000" dirty="0"/>
              <a:t>(idea--support). Another cause is that…… , </a:t>
            </a:r>
            <a:r>
              <a:rPr lang="zh-CN" altLang="zh-CN" sz="2000" dirty="0"/>
              <a:t>第二个原因分析。</a:t>
            </a:r>
            <a:r>
              <a:rPr lang="en-US" altLang="zh-CN" sz="2000" dirty="0"/>
              <a:t>(idea--support)</a:t>
            </a:r>
            <a:endParaRPr lang="en-US" altLang="zh-CN" sz="2000" dirty="0"/>
          </a:p>
          <a:p>
            <a:endParaRPr lang="zh-CN" altLang="zh-CN" sz="2000" dirty="0"/>
          </a:p>
          <a:p>
            <a:r>
              <a:rPr lang="en-US" altLang="zh-CN" sz="2000" dirty="0"/>
              <a:t>3. (</a:t>
            </a:r>
            <a:r>
              <a:rPr lang="zh-CN" altLang="en-US" sz="2000" dirty="0"/>
              <a:t>因为</a:t>
            </a:r>
            <a:r>
              <a:rPr lang="en-US" altLang="zh-CN" sz="2000" dirty="0"/>
              <a:t>…</a:t>
            </a:r>
            <a:r>
              <a:rPr lang="zh-CN" altLang="en-US" sz="2000" dirty="0"/>
              <a:t>很严重</a:t>
            </a:r>
            <a:r>
              <a:rPr lang="en-US" altLang="zh-CN" sz="2000" dirty="0"/>
              <a:t>/</a:t>
            </a:r>
            <a:r>
              <a:rPr lang="zh-CN" altLang="en-US" sz="2000" dirty="0"/>
              <a:t>因为</a:t>
            </a:r>
            <a:r>
              <a:rPr lang="en-US" altLang="zh-CN" sz="2000" dirty="0"/>
              <a:t>…</a:t>
            </a:r>
            <a:r>
              <a:rPr lang="zh-CN" altLang="en-US" sz="2000" dirty="0"/>
              <a:t>做某事很重要</a:t>
            </a:r>
            <a:r>
              <a:rPr lang="en-US" altLang="zh-CN" sz="2000" dirty="0"/>
              <a:t>)~~~~</a:t>
            </a:r>
            <a:r>
              <a:rPr lang="en-US" altLang="zh-CN" sz="2000" dirty="0">
                <a:solidFill>
                  <a:srgbClr val="FF0000"/>
                </a:solidFill>
              </a:rPr>
              <a:t>so measures should be taken to ……………………</a:t>
            </a:r>
            <a:r>
              <a:rPr lang="en-US" altLang="zh-CN" sz="2000" dirty="0"/>
              <a:t>. </a:t>
            </a:r>
            <a:r>
              <a:rPr lang="zh-CN" altLang="en-US" sz="2000" dirty="0"/>
              <a:t>解决方案 </a:t>
            </a:r>
            <a:r>
              <a:rPr lang="en-US" altLang="zh-CN" sz="2000" dirty="0"/>
              <a:t>1 + (so that)</a:t>
            </a:r>
            <a:r>
              <a:rPr lang="zh-CN" altLang="en-US" sz="2000" dirty="0"/>
              <a:t>结果 解决方案</a:t>
            </a:r>
            <a:r>
              <a:rPr lang="en-US" altLang="zh-CN" sz="2000" dirty="0"/>
              <a:t>2 + (In this way,)</a:t>
            </a:r>
            <a:r>
              <a:rPr lang="zh-CN" altLang="en-US" sz="2000" dirty="0"/>
              <a:t>结果</a:t>
            </a:r>
            <a:endParaRPr lang="en-US" altLang="zh-CN" sz="2000" dirty="0"/>
          </a:p>
          <a:p>
            <a:endParaRPr lang="zh-CN" altLang="zh-CN" sz="2000" dirty="0"/>
          </a:p>
          <a:p>
            <a:r>
              <a:rPr lang="en-US" altLang="zh-CN" sz="2000" dirty="0"/>
              <a:t> 4. </a:t>
            </a:r>
            <a:r>
              <a:rPr lang="zh-CN" altLang="zh-CN" sz="2000" dirty="0"/>
              <a:t>总结重复原因</a:t>
            </a:r>
            <a:r>
              <a:rPr lang="en-US" altLang="zh-CN" sz="2000" dirty="0"/>
              <a:t>/</a:t>
            </a:r>
            <a:r>
              <a:rPr lang="zh-CN" altLang="zh-CN" sz="2000" dirty="0"/>
              <a:t>解决方案</a:t>
            </a:r>
            <a:endParaRPr lang="zh-CN" altLang="en-US" sz="2000" dirty="0"/>
          </a:p>
          <a:p>
            <a:endParaRPr lang="zh-CN" altLang="en-US" sz="2000" dirty="0"/>
          </a:p>
          <a:p>
            <a:endParaRPr lang="zh-CN" altLang="en-US" sz="2000" dirty="0"/>
          </a:p>
          <a:p>
            <a:endParaRPr lang="zh-CN" altLang="en-US" sz="2000" dirty="0"/>
          </a:p>
        </p:txBody>
      </p:sp>
      <p:sp>
        <p:nvSpPr>
          <p:cNvPr id="22532"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标题 1"/>
          <p:cNvSpPr>
            <a:spLocks noGrp="1"/>
          </p:cNvSpPr>
          <p:nvPr>
            <p:ph type="title"/>
          </p:nvPr>
        </p:nvSpPr>
        <p:spPr>
          <a:ln/>
        </p:spPr>
        <p:txBody>
          <a:bodyPr vert="horz" wrap="square" lIns="91440" tIns="45720" rIns="91440" bIns="45720" anchor="ctr" anchorCtr="0"/>
          <a:p>
            <a:r>
              <a:rPr lang="zh-CN" altLang="en-US" sz="2800" dirty="0"/>
              <a:t>范文</a:t>
            </a:r>
            <a:r>
              <a:rPr lang="en-US" altLang="zh-CN" sz="2800" dirty="0"/>
              <a:t>-1</a:t>
            </a:r>
            <a:endParaRPr lang="zh-CN" altLang="en-US" sz="2800" dirty="0"/>
          </a:p>
        </p:txBody>
      </p:sp>
      <p:sp>
        <p:nvSpPr>
          <p:cNvPr id="23555" name="日期占位符 3"/>
          <p:cNvSpPr txBox="1">
            <a:spLocks noGrp="1"/>
          </p:cNvSpPr>
          <p:nvPr>
            <p:ph type="dt" sz="half" idx="2"/>
          </p:nvPr>
        </p:nvSpPr>
        <p:spPr>
          <a:ln/>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dirty="0">
                <a:solidFill>
                  <a:srgbClr val="898989"/>
                </a:solidFill>
                <a:latin typeface="Arial" panose="020B0604020202020204" pitchFamily="34" charset="0"/>
                <a:ea typeface="+mn-ea"/>
                <a:cs typeface="+mn-cs"/>
                <a:sym typeface="Calibri" panose="020F0502020204030204" pitchFamily="34" charset="0"/>
              </a:rPr>
            </a:fld>
            <a:endParaRPr lang="zh-CN" altLang="en-US" sz="1200" dirty="0">
              <a:solidFill>
                <a:srgbClr val="898989"/>
              </a:solidFill>
              <a:latin typeface="Arial" panose="020B0604020202020204" pitchFamily="34" charset="0"/>
              <a:ea typeface="+mn-ea"/>
              <a:cs typeface="+mn-cs"/>
              <a:sym typeface="Calibri" panose="020F0502020204030204" pitchFamily="34" charset="0"/>
            </a:endParaRPr>
          </a:p>
        </p:txBody>
      </p:sp>
      <p:sp>
        <p:nvSpPr>
          <p:cNvPr id="20484" name="内容占位符 1"/>
          <p:cNvSpPr>
            <a:spLocks noGrp="1"/>
          </p:cNvSpPr>
          <p:nvPr>
            <p:ph idx="1"/>
          </p:nvPr>
        </p:nvSpPr>
        <p:spPr>
          <a:xfrm>
            <a:off x="457200" y="1052513"/>
            <a:ext cx="8229600" cy="5073650"/>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Task2</a:t>
            </a:r>
            <a:r>
              <a:rPr kumimoji="0" lang="zh-CN"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a:t>
            </a:r>
            <a:r>
              <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 Fewer and fewer people choose to ride bicycles when going outside. What do you think are the causes? What can be done to encourage people to cycle?</a:t>
            </a:r>
            <a:endParaRPr kumimoji="0" lang="zh-CN"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rPr>
              <a:t> </a:t>
            </a:r>
            <a:endParaRPr kumimoji="0" lang="zh-CN" altLang="zh-CN" sz="2800" b="0" i="0" u="none" strike="noStrike" kern="0" cap="none" spc="0" normalizeH="0" baseline="0" noProof="0" dirty="0">
              <a:ln>
                <a:noFill/>
              </a:ln>
              <a:solidFill>
                <a:schemeClr val="tx1"/>
              </a:solidFill>
              <a:effectLst/>
              <a:uLnTx/>
              <a:uFillTx/>
              <a:latin typeface="+mn-lt"/>
              <a:ea typeface="+mn-ea"/>
              <a:cs typeface="+mn-cs"/>
              <a:sym typeface="Calibri" panose="020F0502020204030204" pitchFamily="34" charset="0"/>
            </a:endParaRPr>
          </a:p>
        </p:txBody>
      </p:sp>
    </p:spTree>
  </p:cSld>
  <p:clrMapOvr>
    <a:masterClrMapping/>
  </p:clrMapOvr>
</p:sld>
</file>

<file path=ppt/tags/tag1.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ags/tag2.xml><?xml version="1.0" encoding="utf-8"?>
<p:tagLst xmlns:p="http://schemas.openxmlformats.org/presentationml/2006/main">
  <p:tag name="COMMONDATA" val="eyJoZGlkIjoiNDEwOTM3ZWNhNTgyOTk5YjdmZTliN2IwN2UwNTIwZDIifQ=="/>
</p:tagLst>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12518</Words>
  <Application>WPS 演示</Application>
  <PresentationFormat/>
  <Paragraphs>368</Paragraphs>
  <Slides>35</Slides>
  <Notes>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35</vt:i4>
      </vt:variant>
    </vt:vector>
  </HeadingPairs>
  <TitlesOfParts>
    <vt:vector size="44" baseType="lpstr">
      <vt:lpstr>Arial</vt:lpstr>
      <vt:lpstr>宋体</vt:lpstr>
      <vt:lpstr>Wingdings</vt:lpstr>
      <vt:lpstr>Calibri</vt:lpstr>
      <vt:lpstr>等线</vt:lpstr>
      <vt:lpstr>Times New Roman</vt:lpstr>
      <vt:lpstr>微软雅黑</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议论文题型分类大全</dc:title>
  <dc:creator>apple</dc:creator>
  <cp:lastModifiedBy>WPS_1650770921</cp:lastModifiedBy>
  <cp:revision>227</cp:revision>
  <dcterms:created xsi:type="dcterms:W3CDTF">2015-10-16T15:51:00Z</dcterms:created>
  <dcterms:modified xsi:type="dcterms:W3CDTF">2022-09-05T02:56:41Z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2052-11.1.0.12313</vt:lpwstr>
  </property>
  <property fmtid="{D5CDD505-2E9C-101B-9397-08002B2CF9AE}" pid="3" name="KSORubyTemplateID">
    <vt:lpwstr>2</vt:lpwstr>
  </property>
  <property fmtid="{D5CDD505-2E9C-101B-9397-08002B2CF9AE}" pid="4" name="ICV">
    <vt:lpwstr>A22037777BE64D4FA8E70EBA3C728C51</vt:lpwstr>
  </property>
</Properties>
</file>