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74" r:id="rId3"/>
    <p:sldId id="262" r:id="rId4"/>
    <p:sldId id="275" r:id="rId5"/>
    <p:sldId id="258" r:id="rId6"/>
    <p:sldId id="285" r:id="rId7"/>
    <p:sldId id="264" r:id="rId8"/>
    <p:sldId id="265" r:id="rId9"/>
    <p:sldId id="266" r:id="rId10"/>
    <p:sldId id="268" r:id="rId11"/>
    <p:sldId id="279" r:id="rId12"/>
    <p:sldId id="269" r:id="rId13"/>
    <p:sldId id="276" r:id="rId14"/>
    <p:sldId id="271" r:id="rId15"/>
    <p:sldId id="289" r:id="rId16"/>
    <p:sldId id="272" r:id="rId17"/>
    <p:sldId id="273" r:id="rId18"/>
    <p:sldId id="291" r:id="rId19"/>
    <p:sldId id="277" r:id="rId20"/>
    <p:sldId id="259" r:id="rId21"/>
    <p:sldId id="283" r:id="rId22"/>
    <p:sldId id="284" r:id="rId23"/>
    <p:sldId id="287" r:id="rId24"/>
    <p:sldId id="288" r:id="rId25"/>
    <p:sldId id="292" r:id="rId26"/>
    <p:sldId id="290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9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4E23B-D421-4234-9264-A556F00B8BE4}" type="datetimeFigureOut">
              <a:rPr lang="zh-CN" altLang="en-US" smtClean="0"/>
              <a:t>2017/6/3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1195A-34CA-4009-9E43-97F129F38B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5208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Auditorium  </a:t>
            </a:r>
            <a:r>
              <a:rPr lang="zh-CN" altLang="en-US" dirty="0" smtClean="0"/>
              <a:t>礼堂  最多有</a:t>
            </a:r>
            <a:r>
              <a:rPr lang="en-US" altLang="zh-CN" dirty="0" smtClean="0"/>
              <a:t>6</a:t>
            </a:r>
            <a:r>
              <a:rPr lang="zh-CN" altLang="en-US" dirty="0" smtClean="0"/>
              <a:t>个人在同一个月生 问一月份是否至少有一个人？</a:t>
            </a:r>
            <a:endParaRPr lang="en-US" altLang="zh-CN" dirty="0" smtClean="0"/>
          </a:p>
          <a:p>
            <a:r>
              <a:rPr lang="en-US" altLang="zh-CN" dirty="0" smtClean="0"/>
              <a:t>1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要想有一个月没人过生日，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66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个人就只能分布在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个月上了，但每个月的人又不许超过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人，所以唯一一种可能就是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66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个人均分在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个月上。这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个月只要有一个不均衡在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个人上，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月上就会分到人了。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 </a:t>
            </a:r>
          </a:p>
          <a:p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2 3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个人 最多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个人 那么假设除了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月一月以外 其他的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个月都是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个人 最多的情况是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60+5=65 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那么至少有一个人在一月过生日 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 </a:t>
            </a:r>
          </a:p>
          <a:p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 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EC642-E91F-4730-B11E-57D77C1BDD1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0610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设纸质的为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本，单价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$8; 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硬纸的为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本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单价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$25. 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当纸质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than 10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本（意味着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x&gt;10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又因为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x,y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都为整数，则有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至少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本， 求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的值。 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25y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≥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150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least,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包括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=) 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即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y&gt;=6 </a:t>
            </a:r>
          </a:p>
          <a:p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8x+25y&lt;260(less than 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无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）即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25y&lt;260-8x</a:t>
            </a:r>
          </a:p>
          <a:p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1+2 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≥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  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即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260-8x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≤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260-88 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则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25y&lt;260-8x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≤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60-88 25y&lt;172 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y&lt;7 </a:t>
            </a:r>
            <a:r>
              <a:rPr lang="zh-CN" alt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所以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y=6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EC642-E91F-4730-B11E-57D77C1BDD1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2565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C2A7-4A8F-4E03-971A-4464F5FDA72D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9348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8B01928-585D-4D5D-B31D-CEAA4A10706C}" type="datetimeFigureOut">
              <a:rPr lang="zh-CN" altLang="en-US" smtClean="0"/>
              <a:t>2017/6/3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FC292E4-1C5B-4418-9FDC-8101A8D5F6E1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54521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1928-585D-4D5D-B31D-CEAA4A10706C}" type="datetimeFigureOut">
              <a:rPr lang="zh-CN" altLang="en-US" smtClean="0"/>
              <a:t>2017/6/3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92E4-1C5B-4418-9FDC-8101A8D5F6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279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1928-585D-4D5D-B31D-CEAA4A10706C}" type="datetimeFigureOut">
              <a:rPr lang="zh-CN" altLang="en-US" smtClean="0"/>
              <a:t>2017/6/3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92E4-1C5B-4418-9FDC-8101A8D5F6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36021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1928-585D-4D5D-B31D-CEAA4A10706C}" type="datetimeFigureOut">
              <a:rPr lang="zh-CN" altLang="en-US" smtClean="0"/>
              <a:t>2017/6/3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92E4-1C5B-4418-9FDC-8101A8D5F6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750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B01928-585D-4D5D-B31D-CEAA4A10706C}" type="datetimeFigureOut">
              <a:rPr lang="zh-CN" altLang="en-US" smtClean="0"/>
              <a:t>2017/6/3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C292E4-1C5B-4418-9FDC-8101A8D5F6E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2434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1928-585D-4D5D-B31D-CEAA4A10706C}" type="datetimeFigureOut">
              <a:rPr lang="zh-CN" altLang="en-US" smtClean="0"/>
              <a:t>2017/6/3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92E4-1C5B-4418-9FDC-8101A8D5F6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222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1928-585D-4D5D-B31D-CEAA4A10706C}" type="datetimeFigureOut">
              <a:rPr lang="zh-CN" altLang="en-US" smtClean="0"/>
              <a:t>2017/6/3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92E4-1C5B-4418-9FDC-8101A8D5F6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40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1928-585D-4D5D-B31D-CEAA4A10706C}" type="datetimeFigureOut">
              <a:rPr lang="zh-CN" altLang="en-US" smtClean="0"/>
              <a:t>2017/6/3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92E4-1C5B-4418-9FDC-8101A8D5F6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677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1928-585D-4D5D-B31D-CEAA4A10706C}" type="datetimeFigureOut">
              <a:rPr lang="zh-CN" altLang="en-US" smtClean="0"/>
              <a:t>2017/6/3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92E4-1C5B-4418-9FDC-8101A8D5F6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553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B01928-585D-4D5D-B31D-CEAA4A10706C}" type="datetimeFigureOut">
              <a:rPr lang="zh-CN" altLang="en-US" smtClean="0"/>
              <a:t>2017/6/3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C292E4-1C5B-4418-9FDC-8101A8D5F6E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497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B01928-585D-4D5D-B31D-CEAA4A10706C}" type="datetimeFigureOut">
              <a:rPr lang="zh-CN" altLang="en-US" smtClean="0"/>
              <a:t>2017/6/3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C292E4-1C5B-4418-9FDC-8101A8D5F6E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2182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8B01928-585D-4D5D-B31D-CEAA4A10706C}" type="datetimeFigureOut">
              <a:rPr lang="zh-CN" altLang="en-US" smtClean="0"/>
              <a:t>2017/6/3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FC292E4-1C5B-4418-9FDC-8101A8D5F6E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5365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2" y="1143293"/>
            <a:ext cx="9060927" cy="4268965"/>
          </a:xfrm>
        </p:spPr>
        <p:txBody>
          <a:bodyPr/>
          <a:lstStyle/>
          <a:p>
            <a:r>
              <a:rPr lang="zh-CN" altLang="en-US" dirty="0" smtClean="0"/>
              <a:t>小树老师的数学课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解题技巧和</a:t>
            </a:r>
            <a:r>
              <a:rPr lang="en-US" altLang="zh-CN" dirty="0" smtClean="0"/>
              <a:t>GMAT</a:t>
            </a:r>
            <a:r>
              <a:rPr lang="zh-CN" altLang="en-US" dirty="0" smtClean="0"/>
              <a:t>奇葩考点小结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8297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例题</a:t>
            </a:r>
            <a:endParaRPr lang="zh-CN" alt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316"/>
          <a:stretch/>
        </p:blipFill>
        <p:spPr>
          <a:xfrm>
            <a:off x="1016993" y="1535379"/>
            <a:ext cx="9417880" cy="1996952"/>
          </a:xfrm>
        </p:spPr>
      </p:pic>
      <p:sp>
        <p:nvSpPr>
          <p:cNvPr id="3" name="Rectangle 2"/>
          <p:cNvSpPr/>
          <p:nvPr/>
        </p:nvSpPr>
        <p:spPr>
          <a:xfrm>
            <a:off x="907702" y="3659729"/>
            <a:ext cx="940190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解释</a:t>
            </a:r>
            <a:r>
              <a:rPr lang="en-US" altLang="zh-CN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r>
              <a:rPr lang="en-US" altLang="zh-CN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Auditorium  </a:t>
            </a:r>
            <a:r>
              <a:rPr lang="zh-CN" altLang="en-US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礼堂  最多有</a:t>
            </a:r>
            <a:r>
              <a:rPr lang="en-US" altLang="zh-CN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个人在同一个月生 问一月份是否至少有一个人？</a:t>
            </a:r>
            <a:endParaRPr lang="en-US" altLang="zh-CN" sz="2000" dirty="0" smtClean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CN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 </a:t>
            </a:r>
            <a:r>
              <a:rPr lang="zh-CN" altLang="en-US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想有一个月没人过生日，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66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个人就只能分布在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个月上了，但每个月的人又不许超过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人，所以唯一一种可能就是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66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个人均分在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个月上。这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个月只要有一个不均衡在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个人上，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月上就会分到人了。 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 </a:t>
            </a:r>
          </a:p>
          <a:p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 </a:t>
            </a:r>
            <a:r>
              <a:rPr lang="en-US" altLang="zh-CN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</a:t>
            </a:r>
            <a:r>
              <a:rPr lang="en-US" altLang="zh-CN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 最多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 那么假设除了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月一月以外 其他的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个月都是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 最多的情况是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60+5=65 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那么至少有一个人在一月过生日  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 </a:t>
            </a:r>
          </a:p>
          <a:p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 </a:t>
            </a:r>
            <a:endParaRPr lang="zh-CN" altLang="en-US" sz="20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085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783" y="333103"/>
            <a:ext cx="9601200" cy="1485900"/>
          </a:xfrm>
        </p:spPr>
        <p:txBody>
          <a:bodyPr/>
          <a:lstStyle/>
          <a:p>
            <a:r>
              <a:rPr lang="zh-CN" altLang="en-US" dirty="0" smtClean="0"/>
              <a:t>例题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941"/>
          <a:stretch/>
        </p:blipFill>
        <p:spPr>
          <a:xfrm>
            <a:off x="1200085" y="1193484"/>
            <a:ext cx="10725841" cy="2646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15143" y="3982615"/>
            <a:ext cx="86563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  分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candy   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问是否每个人至少有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个？</a:t>
            </a:r>
            <a:endParaRPr lang="en-US" altLang="zh-CN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 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每个人不同个数，  假设有一个人没有 那么剩下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个人分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个蜡烛 可以每个人都不同， 如果是有一个人有只 那么剩下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个人也可以是不同 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NS</a:t>
            </a:r>
          </a:p>
          <a:p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举例子　０＋１＋２＋３＋４＋１１　ｏｒ　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1+2+3+4+5+6 </a:t>
            </a:r>
          </a:p>
          <a:p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 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过生日的姑娘得到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只 剩下的小伙伴分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只  可以有人没拿到 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NS</a:t>
            </a:r>
          </a:p>
          <a:p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1+2  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一个人是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 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且最大 剩下的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1·+2+3+4+5 =15 only  S  </a:t>
            </a:r>
          </a:p>
          <a:p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8322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非典型例题</a:t>
            </a:r>
            <a:endParaRPr lang="zh-CN" alt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17" y="1965005"/>
            <a:ext cx="10802346" cy="2194713"/>
          </a:xfrm>
        </p:spPr>
      </p:pic>
      <p:sp>
        <p:nvSpPr>
          <p:cNvPr id="5" name="TextBox 4"/>
          <p:cNvSpPr txBox="1"/>
          <p:nvPr/>
        </p:nvSpPr>
        <p:spPr>
          <a:xfrm>
            <a:off x="736979" y="4158018"/>
            <a:ext cx="107750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解释</a:t>
            </a:r>
            <a:r>
              <a:rPr lang="en-US" altLang="zh-CN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r>
              <a:rPr lang="zh-CN" altLang="en-US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纸质的为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本，单价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$8; 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硬纸的为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单价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$25. </a:t>
            </a:r>
          </a:p>
          <a:p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当纸质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more than 10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本（意味着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x&gt;10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又因为</a:t>
            </a:r>
            <a:r>
              <a:rPr lang="en-US" altLang="zh-CN" sz="2000" dirty="0" err="1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x,y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都为整数，则有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至少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本， 求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的值。 </a:t>
            </a:r>
            <a:endParaRPr lang="en-US" altLang="zh-CN" sz="20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25y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≥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150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at least,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包括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=) 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即 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y&gt;=6 </a:t>
            </a:r>
          </a:p>
          <a:p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8x+25y&lt;260(less than 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）即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25y&lt;260-8x</a:t>
            </a:r>
          </a:p>
          <a:p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1+2  x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≥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  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即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260-8x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≤ 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260-88 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则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25y&lt;260-8x</a:t>
            </a:r>
            <a:r>
              <a:rPr lang="zh-CN" altLang="en-US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≤</a:t>
            </a:r>
            <a:r>
              <a:rPr lang="en-US" altLang="zh-CN" sz="2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260-88 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25y&lt;172    y&lt;7 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所以 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y=6</a:t>
            </a:r>
            <a:endParaRPr lang="zh-CN" altLang="en-US" sz="20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55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08" y="2514600"/>
            <a:ext cx="9601200" cy="1485900"/>
          </a:xfrm>
        </p:spPr>
        <p:txBody>
          <a:bodyPr/>
          <a:lstStyle/>
          <a:p>
            <a:r>
              <a:rPr lang="zh-CN" altLang="en-US" dirty="0" smtClean="0"/>
              <a:t>函数题</a:t>
            </a:r>
            <a:r>
              <a:rPr lang="en-US" altLang="zh-CN" dirty="0" smtClean="0"/>
              <a:t>VS</a:t>
            </a:r>
            <a:r>
              <a:rPr lang="zh-CN" altLang="en-US" dirty="0" smtClean="0"/>
              <a:t>数列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69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 height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For all x, x is positive integer, "2-height" is defined to be the greatest nonnegative n of x, what is the greatest number of 2-height when 2 is the factor of x?</a:t>
            </a:r>
            <a:br>
              <a:rPr lang="en-US" altLang="zh-CN" dirty="0"/>
            </a:br>
            <a:r>
              <a:rPr lang="en-US" altLang="zh-CN" dirty="0"/>
              <a:t>A. 2</a:t>
            </a:r>
            <a:br>
              <a:rPr lang="en-US" altLang="zh-CN" dirty="0"/>
            </a:br>
            <a:r>
              <a:rPr lang="en-US" altLang="zh-CN" dirty="0"/>
              <a:t>B. 12</a:t>
            </a:r>
            <a:br>
              <a:rPr lang="en-US" altLang="zh-CN" dirty="0"/>
            </a:br>
            <a:r>
              <a:rPr lang="en-US" altLang="zh-CN" dirty="0"/>
              <a:t>C. 40</a:t>
            </a:r>
            <a:br>
              <a:rPr lang="en-US" altLang="zh-CN" dirty="0"/>
            </a:br>
            <a:r>
              <a:rPr lang="en-US" altLang="zh-CN" dirty="0"/>
              <a:t>D. 76</a:t>
            </a:r>
            <a:br>
              <a:rPr lang="en-US" altLang="zh-CN" dirty="0"/>
            </a:br>
            <a:r>
              <a:rPr lang="en-US" altLang="zh-CN" dirty="0"/>
              <a:t>E. 90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3635619" y="3613001"/>
            <a:ext cx="6096000" cy="24929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2=2^1</a:t>
            </a:r>
            <a:endParaRPr lang="zh-CN" altLang="zh-CN" sz="28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12=2^2*3</a:t>
            </a:r>
            <a:endParaRPr lang="zh-CN" altLang="zh-CN" sz="28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40=2^3*5</a:t>
            </a:r>
            <a:endParaRPr lang="zh-CN" altLang="zh-CN" sz="28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r>
              <a:rPr lang="en-US" altLang="zh-CN" sz="2000" dirty="0">
                <a:solidFill>
                  <a:srgbClr val="00B050"/>
                </a:solidFill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76=2^2*19</a:t>
            </a:r>
            <a:endParaRPr lang="zh-CN" altLang="zh-CN" sz="28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90=2^1*45</a:t>
            </a:r>
            <a:endParaRPr lang="zh-CN" altLang="zh-CN" sz="28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924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不典型考试难题分享 </a:t>
            </a:r>
            <a:r>
              <a:rPr lang="en-US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2 height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X is a positive integer. 2-height of X is defined as the greatest negative integer n where 2^n is a factor of X. K and M are two positive integers. Whether 2-height of K is greater than 2-height of M?</a:t>
            </a:r>
            <a:br>
              <a:rPr lang="en-US" altLang="zh-CN" dirty="0"/>
            </a:br>
            <a:r>
              <a:rPr lang="en-US" altLang="zh-CN" dirty="0"/>
              <a:t>1. K is greater than M</a:t>
            </a:r>
            <a:br>
              <a:rPr lang="en-US" altLang="zh-CN" dirty="0"/>
            </a:br>
            <a:r>
              <a:rPr lang="en-US" altLang="zh-CN" dirty="0"/>
              <a:t>2. K is even times of M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018442" y="4290536"/>
            <a:ext cx="103822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题义解析：说对于含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zh-CN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次方的数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 2-height </a:t>
            </a:r>
            <a:r>
              <a:rPr lang="zh-CN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指的是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zh-CN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的值。问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zh-CN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和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zh-CN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谁的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2-height</a:t>
            </a:r>
            <a:r>
              <a:rPr lang="zh-CN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大？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/>
            </a:r>
            <a:b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(1) K&gt;M </a:t>
            </a:r>
            <a:r>
              <a:rPr lang="en-US" altLang="zh-CN" sz="2400" kern="1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400" kern="1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不是多</a:t>
            </a:r>
            <a:r>
              <a:rPr lang="en-US" altLang="zh-CN" sz="2400" kern="1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2400" kern="1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的倍数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/>
            </a:r>
            <a:b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(2) K</a:t>
            </a:r>
            <a:r>
              <a:rPr lang="zh-CN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除以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zh-CN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是偶数</a:t>
            </a:r>
            <a:r>
              <a:rPr lang="en-US" altLang="zh-CN" sz="2400" kern="1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.  </a:t>
            </a:r>
            <a:r>
              <a:rPr lang="zh-CN" altLang="en-US" sz="2400" kern="1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至少多</a:t>
            </a:r>
            <a:r>
              <a:rPr lang="en-US" altLang="zh-CN" sz="2400" kern="1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  S 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/>
            </a:r>
            <a:b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endParaRPr lang="zh-CN" altLang="en-US" sz="24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3698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467" y="1459598"/>
            <a:ext cx="11298533" cy="3966883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3520440" y="3120390"/>
            <a:ext cx="6275070" cy="11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469130" y="3040380"/>
            <a:ext cx="22860" cy="182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57800" y="2994660"/>
            <a:ext cx="2286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183630" y="2971800"/>
            <a:ext cx="45720" cy="27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749290" y="3120390"/>
            <a:ext cx="22860" cy="491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5189220" y="2960370"/>
            <a:ext cx="251460" cy="2971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不典型考试难题分</a:t>
            </a:r>
            <a:r>
              <a:rPr lang="zh-CN" altLang="en-US" dirty="0" smtClean="0"/>
              <a:t>享</a:t>
            </a:r>
            <a:r>
              <a:rPr lang="en-US" altLang="zh-CN" dirty="0" smtClean="0"/>
              <a:t>-</a:t>
            </a:r>
            <a:r>
              <a:rPr lang="zh-CN" altLang="en-US" dirty="0" smtClean="0"/>
              <a:t>取整函数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855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540" y="583140"/>
            <a:ext cx="10515600" cy="1325563"/>
          </a:xfrm>
        </p:spPr>
        <p:txBody>
          <a:bodyPr/>
          <a:lstStyle/>
          <a:p>
            <a:r>
              <a:rPr lang="zh-CN" altLang="en-US" dirty="0" smtClean="0"/>
              <a:t>取整函数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05" b="58109"/>
          <a:stretch/>
        </p:blipFill>
        <p:spPr>
          <a:xfrm>
            <a:off x="1188810" y="1492376"/>
            <a:ext cx="9102216" cy="2415105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4303059" y="3864478"/>
            <a:ext cx="5970494" cy="544780"/>
            <a:chOff x="4303059" y="1308847"/>
            <a:chExt cx="5970494" cy="544780"/>
          </a:xfrm>
        </p:grpSpPr>
        <p:grpSp>
          <p:nvGrpSpPr>
            <p:cNvPr id="6" name="Group 5"/>
            <p:cNvGrpSpPr/>
            <p:nvPr/>
          </p:nvGrpSpPr>
          <p:grpSpPr>
            <a:xfrm>
              <a:off x="4303059" y="1566756"/>
              <a:ext cx="5970494" cy="286871"/>
              <a:chOff x="4303059" y="1613647"/>
              <a:chExt cx="5970494" cy="286871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4303059" y="1739153"/>
                <a:ext cx="5970494" cy="7171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135906" y="1613647"/>
                <a:ext cx="0" cy="2510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6167718" y="1631576"/>
                <a:ext cx="17929" cy="2689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8086165" y="1667435"/>
                <a:ext cx="0" cy="17929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Right Brace 6"/>
            <p:cNvSpPr/>
            <p:nvPr/>
          </p:nvSpPr>
          <p:spPr>
            <a:xfrm rot="16200000">
              <a:off x="7472085" y="981633"/>
              <a:ext cx="251009" cy="905438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922132" y="3428654"/>
            <a:ext cx="1111623" cy="1308848"/>
            <a:chOff x="6992471" y="896470"/>
            <a:chExt cx="1111623" cy="1308848"/>
          </a:xfrm>
        </p:grpSpPr>
        <p:sp>
          <p:nvSpPr>
            <p:cNvPr id="13" name="TextBox 12"/>
            <p:cNvSpPr txBox="1"/>
            <p:nvPr/>
          </p:nvSpPr>
          <p:spPr>
            <a:xfrm>
              <a:off x="6992471" y="1828800"/>
              <a:ext cx="627530" cy="37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bg1"/>
                  </a:solidFill>
                </a:rPr>
                <a:t>0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476564" y="896470"/>
              <a:ext cx="627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bg1"/>
                  </a:solidFill>
                </a:rPr>
                <a:t>x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948247" y="4314091"/>
            <a:ext cx="539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1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03540" y="4885151"/>
            <a:ext cx="2956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r>
              <a:rPr lang="en-US" altLang="zh-CN" dirty="0" smtClean="0">
                <a:sym typeface="Wingdings" panose="05000000000000000000" pitchFamily="2" charset="2"/>
              </a:rPr>
              <a:t>3x=2  </a:t>
            </a:r>
            <a:r>
              <a:rPr lang="zh-CN" altLang="en-US" dirty="0" smtClean="0">
                <a:sym typeface="Wingdings" panose="05000000000000000000" pitchFamily="2" charset="2"/>
              </a:rPr>
              <a:t>求出</a:t>
            </a:r>
            <a:r>
              <a:rPr lang="en-US" altLang="zh-CN" dirty="0" smtClean="0">
                <a:sym typeface="Wingdings" panose="05000000000000000000" pitchFamily="2" charset="2"/>
              </a:rPr>
              <a:t>x</a:t>
            </a:r>
            <a:r>
              <a:rPr lang="zh-CN" altLang="en-US" dirty="0" smtClean="0">
                <a:sym typeface="Wingdings" panose="05000000000000000000" pitchFamily="2" charset="2"/>
              </a:rPr>
              <a:t>的具体值  </a:t>
            </a:r>
            <a:r>
              <a:rPr lang="en-US" altLang="zh-CN" dirty="0" smtClean="0">
                <a:sym typeface="Wingdings" panose="05000000000000000000" pitchFamily="2" charset="2"/>
              </a:rPr>
              <a:t>S</a:t>
            </a:r>
          </a:p>
          <a:p>
            <a:r>
              <a:rPr lang="en-US" altLang="zh-CN" dirty="0" smtClean="0">
                <a:sym typeface="Wingdings" panose="05000000000000000000" pitchFamily="2" charset="2"/>
              </a:rPr>
              <a:t>2 [x]=0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543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zh-CN" dirty="0"/>
              <a:t/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2632" y="2910950"/>
            <a:ext cx="7333130" cy="4105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dirty="0">
                <a:solidFill>
                  <a:srgbClr val="00B050"/>
                </a:solidFill>
              </a:rPr>
              <a:t>【解释】</a:t>
            </a:r>
            <a:r>
              <a:rPr lang="en-US" altLang="zh-CN" dirty="0">
                <a:solidFill>
                  <a:srgbClr val="00B050"/>
                </a:solidFill>
              </a:rPr>
              <a:t>x</a:t>
            </a:r>
            <a:r>
              <a:rPr lang="zh-CN" altLang="zh-CN" dirty="0">
                <a:solidFill>
                  <a:srgbClr val="00B050"/>
                </a:solidFill>
              </a:rPr>
              <a:t>不在两整数的</a:t>
            </a:r>
            <a:r>
              <a:rPr lang="en-US" altLang="zh-CN" dirty="0">
                <a:solidFill>
                  <a:srgbClr val="00B050"/>
                </a:solidFill>
              </a:rPr>
              <a:t>midway </a:t>
            </a:r>
            <a:r>
              <a:rPr lang="zh-CN" altLang="zh-CN" dirty="0">
                <a:solidFill>
                  <a:srgbClr val="00B050"/>
                </a:solidFill>
              </a:rPr>
              <a:t>就是一个＜</a:t>
            </a:r>
            <a:r>
              <a:rPr lang="en-US" altLang="zh-CN" dirty="0">
                <a:solidFill>
                  <a:srgbClr val="00B050"/>
                </a:solidFill>
              </a:rPr>
              <a:t>.5  </a:t>
            </a:r>
            <a:r>
              <a:rPr lang="zh-CN" altLang="zh-CN" dirty="0">
                <a:solidFill>
                  <a:srgbClr val="00B050"/>
                </a:solidFill>
              </a:rPr>
              <a:t>一种＞</a:t>
            </a:r>
            <a:r>
              <a:rPr lang="en-US" altLang="zh-CN" dirty="0">
                <a:solidFill>
                  <a:srgbClr val="00B050"/>
                </a:solidFill>
              </a:rPr>
              <a:t>.5</a:t>
            </a:r>
            <a:endParaRPr lang="zh-CN" altLang="zh-CN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CN" dirty="0">
                <a:solidFill>
                  <a:srgbClr val="00B050"/>
                </a:solidFill>
              </a:rPr>
              <a:t>I  </a:t>
            </a:r>
            <a:r>
              <a:rPr lang="zh-CN" altLang="zh-CN" dirty="0">
                <a:solidFill>
                  <a:srgbClr val="00B050"/>
                </a:solidFill>
              </a:rPr>
              <a:t>小数点＜</a:t>
            </a:r>
            <a:r>
              <a:rPr lang="en-US" altLang="zh-CN" dirty="0">
                <a:solidFill>
                  <a:srgbClr val="00B050"/>
                </a:solidFill>
              </a:rPr>
              <a:t>0.5 </a:t>
            </a:r>
            <a:r>
              <a:rPr lang="zh-CN" altLang="zh-CN" dirty="0">
                <a:solidFill>
                  <a:srgbClr val="00B050"/>
                </a:solidFill>
              </a:rPr>
              <a:t>时</a:t>
            </a:r>
            <a:r>
              <a:rPr lang="en-US" altLang="zh-CN" dirty="0">
                <a:solidFill>
                  <a:srgbClr val="00B050"/>
                </a:solidFill>
              </a:rPr>
              <a:t> e.g.  x=1.4  </a:t>
            </a:r>
            <a:r>
              <a:rPr lang="zh-CN" altLang="zh-CN" dirty="0">
                <a:solidFill>
                  <a:srgbClr val="00B050"/>
                </a:solidFill>
              </a:rPr>
              <a:t>【</a:t>
            </a:r>
            <a:r>
              <a:rPr lang="en-US" altLang="zh-CN" dirty="0">
                <a:solidFill>
                  <a:srgbClr val="00B050"/>
                </a:solidFill>
              </a:rPr>
              <a:t>x-1/2</a:t>
            </a:r>
            <a:r>
              <a:rPr lang="zh-CN" altLang="zh-CN" dirty="0">
                <a:solidFill>
                  <a:srgbClr val="00B050"/>
                </a:solidFill>
              </a:rPr>
              <a:t>】</a:t>
            </a:r>
            <a:r>
              <a:rPr lang="en-US" altLang="zh-CN" dirty="0">
                <a:solidFill>
                  <a:srgbClr val="00B050"/>
                </a:solidFill>
              </a:rPr>
              <a:t>=</a:t>
            </a:r>
            <a:r>
              <a:rPr lang="zh-CN" altLang="zh-CN" dirty="0">
                <a:solidFill>
                  <a:srgbClr val="00B050"/>
                </a:solidFill>
              </a:rPr>
              <a:t>【</a:t>
            </a:r>
            <a:r>
              <a:rPr lang="en-US" altLang="zh-CN" dirty="0">
                <a:solidFill>
                  <a:srgbClr val="00B050"/>
                </a:solidFill>
              </a:rPr>
              <a:t>0.9</a:t>
            </a:r>
            <a:r>
              <a:rPr lang="zh-CN" altLang="zh-CN" dirty="0">
                <a:solidFill>
                  <a:srgbClr val="00B050"/>
                </a:solidFill>
              </a:rPr>
              <a:t>】</a:t>
            </a:r>
            <a:r>
              <a:rPr lang="en-US" altLang="zh-CN" dirty="0">
                <a:solidFill>
                  <a:srgbClr val="00B050"/>
                </a:solidFill>
              </a:rPr>
              <a:t>=1   1.4-1=0.4 </a:t>
            </a:r>
            <a:r>
              <a:rPr lang="zh-CN" altLang="zh-CN" dirty="0">
                <a:solidFill>
                  <a:srgbClr val="00B050"/>
                </a:solidFill>
              </a:rPr>
              <a:t>接近</a:t>
            </a: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B050"/>
                </a:solidFill>
              </a:rPr>
              <a:t> </a:t>
            </a:r>
            <a:r>
              <a:rPr lang="zh-CN" altLang="zh-CN" dirty="0" smtClean="0">
                <a:solidFill>
                  <a:srgbClr val="00B050"/>
                </a:solidFill>
              </a:rPr>
              <a:t>小数</a:t>
            </a:r>
            <a:r>
              <a:rPr lang="zh-CN" altLang="zh-CN" dirty="0">
                <a:solidFill>
                  <a:srgbClr val="00B050"/>
                </a:solidFill>
              </a:rPr>
              <a:t>点＞</a:t>
            </a:r>
            <a:r>
              <a:rPr lang="en-US" altLang="zh-CN" dirty="0">
                <a:solidFill>
                  <a:srgbClr val="00B050"/>
                </a:solidFill>
              </a:rPr>
              <a:t>0.5 e.g. x=1.6   </a:t>
            </a:r>
            <a:r>
              <a:rPr lang="zh-CN" altLang="zh-CN" dirty="0">
                <a:solidFill>
                  <a:srgbClr val="00B050"/>
                </a:solidFill>
              </a:rPr>
              <a:t>【</a:t>
            </a:r>
            <a:r>
              <a:rPr lang="en-US" altLang="zh-CN" dirty="0">
                <a:solidFill>
                  <a:srgbClr val="00B050"/>
                </a:solidFill>
              </a:rPr>
              <a:t>x-1/2</a:t>
            </a:r>
            <a:r>
              <a:rPr lang="zh-CN" altLang="zh-CN" dirty="0">
                <a:solidFill>
                  <a:srgbClr val="00B050"/>
                </a:solidFill>
              </a:rPr>
              <a:t>】</a:t>
            </a:r>
            <a:r>
              <a:rPr lang="en-US" altLang="zh-CN" dirty="0">
                <a:solidFill>
                  <a:srgbClr val="00B050"/>
                </a:solidFill>
              </a:rPr>
              <a:t>=</a:t>
            </a:r>
            <a:r>
              <a:rPr lang="zh-CN" altLang="zh-CN" dirty="0">
                <a:solidFill>
                  <a:srgbClr val="00B050"/>
                </a:solidFill>
              </a:rPr>
              <a:t>【</a:t>
            </a:r>
            <a:r>
              <a:rPr lang="en-US" altLang="zh-CN" dirty="0">
                <a:solidFill>
                  <a:srgbClr val="00B050"/>
                </a:solidFill>
              </a:rPr>
              <a:t>1.1</a:t>
            </a:r>
            <a:r>
              <a:rPr lang="zh-CN" altLang="zh-CN" dirty="0">
                <a:solidFill>
                  <a:srgbClr val="00B050"/>
                </a:solidFill>
              </a:rPr>
              <a:t>】</a:t>
            </a:r>
            <a:r>
              <a:rPr lang="en-US" altLang="zh-CN" dirty="0">
                <a:solidFill>
                  <a:srgbClr val="00B050"/>
                </a:solidFill>
              </a:rPr>
              <a:t>=1    1.6-1=0.6   </a:t>
            </a:r>
            <a:r>
              <a:rPr lang="zh-CN" altLang="zh-CN" dirty="0">
                <a:solidFill>
                  <a:srgbClr val="00B050"/>
                </a:solidFill>
              </a:rPr>
              <a:t>不接近</a:t>
            </a: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B050"/>
                </a:solidFill>
              </a:rPr>
              <a:t>II  </a:t>
            </a:r>
            <a:r>
              <a:rPr lang="zh-CN" altLang="zh-CN" dirty="0">
                <a:solidFill>
                  <a:srgbClr val="00B050"/>
                </a:solidFill>
              </a:rPr>
              <a:t>小数点＜</a:t>
            </a:r>
            <a:r>
              <a:rPr lang="en-US" altLang="zh-CN" dirty="0">
                <a:solidFill>
                  <a:srgbClr val="00B050"/>
                </a:solidFill>
              </a:rPr>
              <a:t>0.5 </a:t>
            </a:r>
            <a:r>
              <a:rPr lang="zh-CN" altLang="zh-CN" dirty="0">
                <a:solidFill>
                  <a:srgbClr val="00B050"/>
                </a:solidFill>
              </a:rPr>
              <a:t>时</a:t>
            </a:r>
            <a:r>
              <a:rPr lang="en-US" altLang="zh-CN" dirty="0">
                <a:solidFill>
                  <a:srgbClr val="00B050"/>
                </a:solidFill>
              </a:rPr>
              <a:t> e.g.  x=1.4  </a:t>
            </a:r>
            <a:r>
              <a:rPr lang="zh-CN" altLang="zh-CN" dirty="0">
                <a:solidFill>
                  <a:srgbClr val="00B050"/>
                </a:solidFill>
              </a:rPr>
              <a:t>【</a:t>
            </a:r>
            <a:r>
              <a:rPr lang="en-US" altLang="zh-CN" dirty="0">
                <a:solidFill>
                  <a:srgbClr val="00B050"/>
                </a:solidFill>
              </a:rPr>
              <a:t>x+1/2</a:t>
            </a:r>
            <a:r>
              <a:rPr lang="zh-CN" altLang="zh-CN" dirty="0">
                <a:solidFill>
                  <a:srgbClr val="00B050"/>
                </a:solidFill>
              </a:rPr>
              <a:t>】</a:t>
            </a:r>
            <a:r>
              <a:rPr lang="en-US" altLang="zh-CN" dirty="0">
                <a:solidFill>
                  <a:srgbClr val="00B050"/>
                </a:solidFill>
              </a:rPr>
              <a:t>=</a:t>
            </a:r>
            <a:r>
              <a:rPr lang="zh-CN" altLang="zh-CN" dirty="0">
                <a:solidFill>
                  <a:srgbClr val="00B050"/>
                </a:solidFill>
              </a:rPr>
              <a:t>【</a:t>
            </a:r>
            <a:r>
              <a:rPr lang="en-US" altLang="zh-CN" dirty="0">
                <a:solidFill>
                  <a:srgbClr val="00B050"/>
                </a:solidFill>
              </a:rPr>
              <a:t>1.9</a:t>
            </a:r>
            <a:r>
              <a:rPr lang="zh-CN" altLang="zh-CN" dirty="0">
                <a:solidFill>
                  <a:srgbClr val="00B050"/>
                </a:solidFill>
              </a:rPr>
              <a:t>】</a:t>
            </a:r>
            <a:r>
              <a:rPr lang="en-US" altLang="zh-CN" dirty="0">
                <a:solidFill>
                  <a:srgbClr val="00B050"/>
                </a:solidFill>
              </a:rPr>
              <a:t>=1 </a:t>
            </a:r>
            <a:r>
              <a:rPr lang="zh-CN" altLang="zh-CN" dirty="0">
                <a:solidFill>
                  <a:srgbClr val="00B050"/>
                </a:solidFill>
              </a:rPr>
              <a:t>接近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B050"/>
                </a:solidFill>
              </a:rPr>
              <a:t> </a:t>
            </a:r>
            <a:r>
              <a:rPr lang="en-US" altLang="zh-CN" dirty="0" smtClean="0">
                <a:solidFill>
                  <a:srgbClr val="00B050"/>
                </a:solidFill>
              </a:rPr>
              <a:t>   </a:t>
            </a:r>
            <a:r>
              <a:rPr lang="zh-CN" altLang="zh-CN" dirty="0" smtClean="0">
                <a:solidFill>
                  <a:srgbClr val="00B050"/>
                </a:solidFill>
              </a:rPr>
              <a:t>小</a:t>
            </a:r>
            <a:r>
              <a:rPr lang="zh-CN" altLang="zh-CN" dirty="0">
                <a:solidFill>
                  <a:srgbClr val="00B050"/>
                </a:solidFill>
              </a:rPr>
              <a:t>数点＞</a:t>
            </a:r>
            <a:r>
              <a:rPr lang="en-US" altLang="zh-CN" dirty="0">
                <a:solidFill>
                  <a:srgbClr val="00B050"/>
                </a:solidFill>
              </a:rPr>
              <a:t>0.5 e.g. x=1.6   </a:t>
            </a:r>
            <a:r>
              <a:rPr lang="zh-CN" altLang="zh-CN" dirty="0">
                <a:solidFill>
                  <a:srgbClr val="00B050"/>
                </a:solidFill>
              </a:rPr>
              <a:t>【</a:t>
            </a:r>
            <a:r>
              <a:rPr lang="en-US" altLang="zh-CN" dirty="0">
                <a:solidFill>
                  <a:srgbClr val="00B050"/>
                </a:solidFill>
              </a:rPr>
              <a:t>x+1/2</a:t>
            </a:r>
            <a:r>
              <a:rPr lang="zh-CN" altLang="zh-CN" dirty="0">
                <a:solidFill>
                  <a:srgbClr val="00B050"/>
                </a:solidFill>
              </a:rPr>
              <a:t>】</a:t>
            </a:r>
            <a:r>
              <a:rPr lang="en-US" altLang="zh-CN" dirty="0">
                <a:solidFill>
                  <a:srgbClr val="00B050"/>
                </a:solidFill>
              </a:rPr>
              <a:t>=</a:t>
            </a:r>
            <a:r>
              <a:rPr lang="zh-CN" altLang="zh-CN" dirty="0">
                <a:solidFill>
                  <a:srgbClr val="00B050"/>
                </a:solidFill>
              </a:rPr>
              <a:t>【</a:t>
            </a:r>
            <a:r>
              <a:rPr lang="en-US" altLang="zh-CN" dirty="0">
                <a:solidFill>
                  <a:srgbClr val="00B050"/>
                </a:solidFill>
              </a:rPr>
              <a:t>2.1</a:t>
            </a:r>
            <a:r>
              <a:rPr lang="zh-CN" altLang="zh-CN" dirty="0">
                <a:solidFill>
                  <a:srgbClr val="00B050"/>
                </a:solidFill>
              </a:rPr>
              <a:t>】</a:t>
            </a:r>
            <a:r>
              <a:rPr lang="en-US" altLang="zh-CN" dirty="0">
                <a:solidFill>
                  <a:srgbClr val="00B050"/>
                </a:solidFill>
              </a:rPr>
              <a:t>=2  </a:t>
            </a:r>
            <a:r>
              <a:rPr lang="zh-CN" altLang="zh-CN" dirty="0">
                <a:solidFill>
                  <a:srgbClr val="00B050"/>
                </a:solidFill>
              </a:rPr>
              <a:t>接近</a:t>
            </a:r>
            <a:r>
              <a:rPr lang="en-US" altLang="zh-CN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  √ </a:t>
            </a:r>
            <a:endParaRPr lang="en-US" altLang="zh-CN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B050"/>
                </a:solidFill>
              </a:rPr>
              <a:t>III </a:t>
            </a:r>
            <a:r>
              <a:rPr lang="zh-CN" altLang="zh-CN" dirty="0">
                <a:solidFill>
                  <a:srgbClr val="00B050"/>
                </a:solidFill>
              </a:rPr>
              <a:t>小数点＞</a:t>
            </a:r>
            <a:r>
              <a:rPr lang="en-US" altLang="zh-CN" dirty="0">
                <a:solidFill>
                  <a:srgbClr val="00B050"/>
                </a:solidFill>
              </a:rPr>
              <a:t>0.5 e.g. x=1.4   </a:t>
            </a:r>
            <a:r>
              <a:rPr lang="zh-CN" altLang="zh-CN" dirty="0">
                <a:solidFill>
                  <a:srgbClr val="00B050"/>
                </a:solidFill>
              </a:rPr>
              <a:t>【</a:t>
            </a:r>
            <a:r>
              <a:rPr lang="en-US" altLang="zh-CN" dirty="0">
                <a:solidFill>
                  <a:srgbClr val="00B050"/>
                </a:solidFill>
              </a:rPr>
              <a:t>2x</a:t>
            </a:r>
            <a:r>
              <a:rPr lang="zh-CN" altLang="zh-CN" dirty="0">
                <a:solidFill>
                  <a:srgbClr val="00B050"/>
                </a:solidFill>
              </a:rPr>
              <a:t>】</a:t>
            </a:r>
            <a:r>
              <a:rPr lang="en-US" altLang="zh-CN" dirty="0">
                <a:solidFill>
                  <a:srgbClr val="00B050"/>
                </a:solidFill>
              </a:rPr>
              <a:t>-</a:t>
            </a:r>
            <a:r>
              <a:rPr lang="zh-CN" altLang="zh-CN" dirty="0">
                <a:solidFill>
                  <a:srgbClr val="00B050"/>
                </a:solidFill>
              </a:rPr>
              <a:t>【</a:t>
            </a:r>
            <a:r>
              <a:rPr lang="en-US" altLang="zh-CN" dirty="0">
                <a:solidFill>
                  <a:srgbClr val="00B050"/>
                </a:solidFill>
              </a:rPr>
              <a:t>x</a:t>
            </a:r>
            <a:r>
              <a:rPr lang="zh-CN" altLang="zh-CN" dirty="0">
                <a:solidFill>
                  <a:srgbClr val="00B050"/>
                </a:solidFill>
              </a:rPr>
              <a:t>】</a:t>
            </a:r>
            <a:r>
              <a:rPr lang="en-US" altLang="zh-CN" dirty="0">
                <a:solidFill>
                  <a:srgbClr val="00B050"/>
                </a:solidFill>
              </a:rPr>
              <a:t>=2-1=1</a:t>
            </a:r>
            <a:endParaRPr lang="zh-CN" altLang="zh-CN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B050"/>
                </a:solidFill>
              </a:rPr>
              <a:t>    </a:t>
            </a:r>
            <a:r>
              <a:rPr lang="zh-CN" altLang="zh-CN" dirty="0" smtClean="0">
                <a:solidFill>
                  <a:srgbClr val="00B050"/>
                </a:solidFill>
              </a:rPr>
              <a:t>小</a:t>
            </a:r>
            <a:r>
              <a:rPr lang="zh-CN" altLang="zh-CN" dirty="0">
                <a:solidFill>
                  <a:srgbClr val="00B050"/>
                </a:solidFill>
              </a:rPr>
              <a:t>数点＞</a:t>
            </a:r>
            <a:r>
              <a:rPr lang="en-US" altLang="zh-CN" dirty="0">
                <a:solidFill>
                  <a:srgbClr val="00B050"/>
                </a:solidFill>
              </a:rPr>
              <a:t>0.5 e.g. x=1.6   </a:t>
            </a:r>
            <a:r>
              <a:rPr lang="zh-CN" altLang="zh-CN" dirty="0">
                <a:solidFill>
                  <a:srgbClr val="00B050"/>
                </a:solidFill>
              </a:rPr>
              <a:t>【</a:t>
            </a:r>
            <a:r>
              <a:rPr lang="en-US" altLang="zh-CN" dirty="0">
                <a:solidFill>
                  <a:srgbClr val="00B050"/>
                </a:solidFill>
              </a:rPr>
              <a:t>2x</a:t>
            </a:r>
            <a:r>
              <a:rPr lang="zh-CN" altLang="zh-CN" dirty="0">
                <a:solidFill>
                  <a:srgbClr val="00B050"/>
                </a:solidFill>
              </a:rPr>
              <a:t>】</a:t>
            </a:r>
            <a:r>
              <a:rPr lang="en-US" altLang="zh-CN" dirty="0">
                <a:solidFill>
                  <a:srgbClr val="00B050"/>
                </a:solidFill>
              </a:rPr>
              <a:t>-</a:t>
            </a:r>
            <a:r>
              <a:rPr lang="zh-CN" altLang="zh-CN" dirty="0">
                <a:solidFill>
                  <a:srgbClr val="00B050"/>
                </a:solidFill>
              </a:rPr>
              <a:t>【</a:t>
            </a:r>
            <a:r>
              <a:rPr lang="en-US" altLang="zh-CN" dirty="0">
                <a:solidFill>
                  <a:srgbClr val="00B050"/>
                </a:solidFill>
              </a:rPr>
              <a:t>x</a:t>
            </a:r>
            <a:r>
              <a:rPr lang="zh-CN" altLang="zh-CN" dirty="0">
                <a:solidFill>
                  <a:srgbClr val="00B050"/>
                </a:solidFill>
              </a:rPr>
              <a:t>】</a:t>
            </a:r>
            <a:r>
              <a:rPr lang="en-US" altLang="zh-CN" dirty="0">
                <a:solidFill>
                  <a:srgbClr val="00B050"/>
                </a:solidFill>
              </a:rPr>
              <a:t>=3-1=2   √ </a:t>
            </a:r>
            <a:endParaRPr lang="zh-CN" altLang="zh-CN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zh-CN" altLang="zh-CN" dirty="0">
                <a:solidFill>
                  <a:srgbClr val="00B050"/>
                </a:solidFill>
              </a:rPr>
              <a:t>【答案</a:t>
            </a:r>
            <a:r>
              <a:rPr lang="zh-CN" altLang="zh-CN" dirty="0" smtClean="0">
                <a:solidFill>
                  <a:srgbClr val="00B050"/>
                </a:solidFill>
              </a:rPr>
              <a:t>】</a:t>
            </a:r>
            <a:r>
              <a:rPr lang="en-US" altLang="zh-CN" dirty="0" smtClean="0">
                <a:solidFill>
                  <a:srgbClr val="00B050"/>
                </a:solidFill>
              </a:rPr>
              <a:t>II and III </a:t>
            </a:r>
            <a:endParaRPr lang="zh-CN" altLang="zh-CN" dirty="0">
              <a:solidFill>
                <a:srgbClr val="00B050"/>
              </a:solidFill>
            </a:endParaRPr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569928" y="142520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>
                <a:latin typeface="+mj-ea"/>
              </a:rPr>
              <a:t>PS</a:t>
            </a:r>
            <a:r>
              <a:rPr lang="zh-CN" altLang="zh-CN" dirty="0">
                <a:latin typeface="+mj-ea"/>
              </a:rPr>
              <a:t>：【</a:t>
            </a:r>
            <a:r>
              <a:rPr lang="en-US" altLang="zh-CN" dirty="0">
                <a:latin typeface="+mj-ea"/>
              </a:rPr>
              <a:t>x</a:t>
            </a:r>
            <a:r>
              <a:rPr lang="zh-CN" altLang="zh-CN" dirty="0">
                <a:latin typeface="+mj-ea"/>
              </a:rPr>
              <a:t>】定义为小于</a:t>
            </a:r>
            <a:r>
              <a:rPr lang="en-US" altLang="zh-CN" dirty="0">
                <a:latin typeface="+mj-ea"/>
              </a:rPr>
              <a:t>x</a:t>
            </a:r>
            <a:r>
              <a:rPr lang="zh-CN" altLang="zh-CN" dirty="0">
                <a:latin typeface="+mj-ea"/>
              </a:rPr>
              <a:t>的最大整数，已知</a:t>
            </a:r>
            <a:r>
              <a:rPr lang="en-US" altLang="zh-CN" dirty="0">
                <a:latin typeface="+mj-ea"/>
              </a:rPr>
              <a:t>x</a:t>
            </a:r>
            <a:r>
              <a:rPr lang="zh-CN" altLang="zh-CN" dirty="0">
                <a:latin typeface="+mj-ea"/>
              </a:rPr>
              <a:t>不在两整数的</a:t>
            </a:r>
            <a:r>
              <a:rPr lang="en-US" altLang="zh-CN" dirty="0">
                <a:latin typeface="+mj-ea"/>
              </a:rPr>
              <a:t>midway</a:t>
            </a:r>
            <a:r>
              <a:rPr lang="zh-CN" altLang="zh-CN" dirty="0">
                <a:latin typeface="+mj-ea"/>
              </a:rPr>
              <a:t>，问下面哪个可以表示离</a:t>
            </a:r>
            <a:r>
              <a:rPr lang="en-US" altLang="zh-CN" dirty="0">
                <a:latin typeface="+mj-ea"/>
              </a:rPr>
              <a:t>x</a:t>
            </a:r>
            <a:r>
              <a:rPr lang="zh-CN" altLang="zh-CN" dirty="0">
                <a:latin typeface="+mj-ea"/>
              </a:rPr>
              <a:t>最近的整数？</a:t>
            </a:r>
            <a:br>
              <a:rPr lang="zh-CN" altLang="zh-CN" dirty="0">
                <a:latin typeface="+mj-ea"/>
              </a:rPr>
            </a:br>
            <a:r>
              <a:rPr lang="en-US" altLang="zh-CN" dirty="0">
                <a:latin typeface="+mj-ea"/>
              </a:rPr>
              <a:t>I.   [x-1/2]</a:t>
            </a:r>
            <a:r>
              <a:rPr lang="zh-CN" altLang="zh-CN" dirty="0">
                <a:latin typeface="+mj-ea"/>
              </a:rPr>
              <a:t/>
            </a:r>
            <a:br>
              <a:rPr lang="zh-CN" altLang="zh-CN" dirty="0">
                <a:latin typeface="+mj-ea"/>
              </a:rPr>
            </a:br>
            <a:r>
              <a:rPr lang="en-US" altLang="zh-CN" dirty="0">
                <a:latin typeface="+mj-ea"/>
              </a:rPr>
              <a:t>II.  [x+1/2]</a:t>
            </a:r>
            <a:r>
              <a:rPr lang="zh-CN" altLang="zh-CN" dirty="0">
                <a:latin typeface="+mj-ea"/>
              </a:rPr>
              <a:t/>
            </a:r>
            <a:br>
              <a:rPr lang="zh-CN" altLang="zh-CN" dirty="0">
                <a:latin typeface="+mj-ea"/>
              </a:rPr>
            </a:br>
            <a:r>
              <a:rPr lang="en-US" altLang="zh-CN" dirty="0">
                <a:latin typeface="+mj-ea"/>
              </a:rPr>
              <a:t>III. [2x]-[x]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420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</a:t>
            </a:r>
            <a:r>
              <a:rPr lang="zh-CN" altLang="en-US" dirty="0" smtClean="0"/>
              <a:t>列函数</a:t>
            </a:r>
            <a:endParaRPr lang="zh-CN" alt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102" y="1392010"/>
            <a:ext cx="9647878" cy="361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66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845" y="2318657"/>
            <a:ext cx="9601200" cy="1485900"/>
          </a:xfrm>
        </p:spPr>
        <p:txBody>
          <a:bodyPr/>
          <a:lstStyle/>
          <a:p>
            <a:r>
              <a:rPr lang="zh-CN" altLang="en-US" dirty="0" smtClean="0"/>
              <a:t>特殊计算考点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1533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数列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894" y="2868706"/>
            <a:ext cx="11403106" cy="3172656"/>
          </a:xfrm>
        </p:spPr>
        <p:txBody>
          <a:bodyPr/>
          <a:lstStyle/>
          <a:p>
            <a:pPr marL="0" indent="0">
              <a:buNone/>
            </a:pPr>
            <a:r>
              <a:rPr lang="zh-CN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【解释</a:t>
            </a:r>
            <a:r>
              <a:rPr lang="zh-CN" altLang="zh-CN" sz="2400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】</a:t>
            </a:r>
            <a:endParaRPr lang="zh-CN" altLang="zh-CN" sz="2400" dirty="0">
              <a:solidFill>
                <a:srgbClr val="00B05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1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a1=39,a3=39+11,a5=39+2*11</a:t>
            </a:r>
            <a:r>
              <a:rPr lang="zh-CN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……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633-39=54*11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Wingdings" panose="05000000000000000000" pitchFamily="2" charset="2"/>
              </a:rPr>
              <a:t></a:t>
            </a:r>
            <a:r>
              <a:rPr lang="zh-CN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确定是数列中的数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S</a:t>
            </a:r>
            <a:endParaRPr lang="zh-CN" altLang="zh-CN" sz="2400" dirty="0">
              <a:solidFill>
                <a:srgbClr val="00B05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2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a2=43,a4=43+11,a6=43+2*11</a:t>
            </a:r>
            <a:r>
              <a:rPr lang="zh-CN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……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633-43=590</a:t>
            </a:r>
            <a:r>
              <a:rPr lang="zh-CN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不是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11</a:t>
            </a:r>
            <a:r>
              <a:rPr lang="zh-CN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的倍数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Wingdings" panose="05000000000000000000" pitchFamily="2" charset="2"/>
              </a:rPr>
              <a:t></a:t>
            </a:r>
            <a:r>
              <a:rPr lang="zh-CN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确定不在偶数项但不能确定是否在奇数项中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NS</a:t>
            </a:r>
            <a:r>
              <a:rPr lang="zh-CN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（要注意这个数列奇数项和偶数项是无关的）</a:t>
            </a:r>
          </a:p>
          <a:p>
            <a:pPr marL="0" indent="0">
              <a:buNone/>
            </a:pPr>
            <a:r>
              <a:rPr lang="zh-CN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【答案】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endParaRPr lang="zh-CN" altLang="zh-CN" sz="2400" dirty="0">
              <a:solidFill>
                <a:srgbClr val="00B05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879566" y="1671434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dirty="0"/>
              <a:t>【数列】一个数列，</a:t>
            </a:r>
            <a:r>
              <a:rPr lang="en-US" altLang="zh-CN" dirty="0"/>
              <a:t>a(n+2)=a(n)+11</a:t>
            </a:r>
            <a:r>
              <a:rPr lang="zh-CN" altLang="zh-CN" dirty="0"/>
              <a:t>，问</a:t>
            </a:r>
            <a:r>
              <a:rPr lang="en-US" altLang="zh-CN" dirty="0"/>
              <a:t>633</a:t>
            </a:r>
            <a:r>
              <a:rPr lang="zh-CN" altLang="zh-CN" dirty="0"/>
              <a:t>是不是数列中的一个数</a:t>
            </a:r>
            <a:r>
              <a:rPr lang="zh-CN" altLang="en-US" dirty="0"/>
              <a:t>？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>1</a:t>
            </a:r>
            <a:r>
              <a:rPr lang="zh-CN" altLang="zh-CN" dirty="0"/>
              <a:t>）</a:t>
            </a:r>
            <a:r>
              <a:rPr lang="en-US" altLang="zh-CN" dirty="0"/>
              <a:t>a1=39</a:t>
            </a:r>
            <a:r>
              <a:rPr lang="zh-CN" altLang="zh-CN" dirty="0"/>
              <a:t/>
            </a:r>
            <a:br>
              <a:rPr lang="zh-CN" altLang="zh-CN" dirty="0"/>
            </a:br>
            <a:r>
              <a:rPr lang="en-US" altLang="zh-CN" dirty="0"/>
              <a:t>2</a:t>
            </a:r>
            <a:r>
              <a:rPr lang="zh-CN" altLang="zh-CN" dirty="0"/>
              <a:t>）</a:t>
            </a:r>
            <a:r>
              <a:rPr lang="en-US" altLang="zh-CN" dirty="0"/>
              <a:t>a2=43</a:t>
            </a:r>
            <a:r>
              <a:rPr lang="zh-CN" altLang="zh-CN" dirty="0"/>
              <a:t/>
            </a:r>
            <a:br>
              <a:rPr lang="zh-CN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4165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数列</a:t>
            </a:r>
            <a:endParaRPr lang="zh-CN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1703512" y="1700808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zh-CN" sz="2400" kern="100" dirty="0"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【数列 余数】</a:t>
            </a:r>
            <a:r>
              <a:rPr lang="en-US" altLang="zh-CN" sz="2400" kern="100" dirty="0"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PS</a:t>
            </a:r>
            <a:r>
              <a:rPr lang="zh-CN" altLang="zh-CN" sz="2400" kern="100" dirty="0"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：已知</a:t>
            </a:r>
            <a:r>
              <a:rPr lang="en-US" altLang="zh-CN" sz="2400" kern="100" dirty="0"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a</a:t>
            </a:r>
            <a:r>
              <a:rPr lang="en-US" altLang="zh-CN" sz="2400" kern="100" baseline="-25000" dirty="0"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altLang="zh-CN" sz="2400" kern="100" dirty="0"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=1</a:t>
            </a:r>
            <a:r>
              <a:rPr lang="zh-CN" altLang="zh-CN" sz="2400" kern="100" dirty="0"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en-US" altLang="zh-CN" sz="2400" kern="100" dirty="0"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S</a:t>
            </a:r>
            <a:r>
              <a:rPr lang="en-US" altLang="zh-CN" sz="2400" kern="100" baseline="-25000" dirty="0"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n+1</a:t>
            </a:r>
            <a:r>
              <a:rPr lang="en-US" altLang="zh-CN" sz="2400" kern="100" dirty="0"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=-1/(s</a:t>
            </a:r>
            <a:r>
              <a:rPr lang="en-US" altLang="zh-CN" sz="2400" kern="100" baseline="-25000" dirty="0"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altLang="zh-CN" sz="2400" kern="100" dirty="0"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+1</a:t>
            </a:r>
            <a:r>
              <a:rPr lang="zh-CN" altLang="zh-CN" sz="2400" kern="100" dirty="0"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），求</a:t>
            </a:r>
            <a:r>
              <a:rPr lang="en-US" altLang="zh-CN" sz="2400" kern="100" dirty="0"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s</a:t>
            </a:r>
            <a:r>
              <a:rPr lang="en-US" altLang="zh-CN" sz="2400" u="sng" kern="100" baseline="-25000" dirty="0">
                <a:latin typeface="微软雅黑" panose="020B0503020204020204" pitchFamily="34" charset="-122"/>
                <a:cs typeface="Times New Roman" panose="02020603050405020304" pitchFamily="18" charset="0"/>
              </a:rPr>
              <a:t>2002</a:t>
            </a:r>
            <a:r>
              <a:rPr lang="zh-CN" altLang="zh-CN" sz="2400" kern="100" dirty="0"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？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zh-CN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【解释】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S</a:t>
            </a:r>
            <a:r>
              <a:rPr lang="en-US" altLang="zh-CN" sz="2400" kern="100" baseline="-250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=a</a:t>
            </a:r>
            <a:r>
              <a:rPr lang="en-US" altLang="zh-CN" sz="2400" kern="100" baseline="-250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=1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S</a:t>
            </a:r>
            <a:r>
              <a:rPr lang="en-US" altLang="zh-CN" sz="2400" kern="100" baseline="-250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=-1/(S</a:t>
            </a:r>
            <a:r>
              <a:rPr lang="en-US" altLang="zh-CN" sz="2400" kern="100" baseline="-250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+1)</a:t>
            </a:r>
            <a:r>
              <a:rPr lang="en-US" altLang="zh-CN" sz="2400" u="sng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=-1/2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S</a:t>
            </a:r>
            <a:r>
              <a:rPr lang="en-US" altLang="zh-CN" sz="2400" kern="100" baseline="-250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=-1/</a:t>
            </a:r>
            <a:r>
              <a:rPr lang="zh-CN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US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-1/2+1</a:t>
            </a:r>
            <a:r>
              <a:rPr lang="zh-CN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r>
              <a:rPr lang="en-US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=-1/(1/2)=-2 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S</a:t>
            </a:r>
            <a:r>
              <a:rPr lang="en-US" altLang="zh-CN" sz="2400" kern="100" baseline="-250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=-1/(-2+1)=1=S</a:t>
            </a:r>
            <a:r>
              <a:rPr lang="en-US" altLang="zh-CN" sz="2400" kern="100" baseline="-250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S</a:t>
            </a:r>
            <a:r>
              <a:rPr lang="en-US" altLang="zh-CN" sz="2400" kern="100" baseline="-250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=-1/2</a:t>
            </a:r>
            <a:r>
              <a:rPr lang="en-US" altLang="zh-CN" sz="2400" u="sng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=S</a:t>
            </a:r>
            <a:r>
              <a:rPr lang="en-US" altLang="zh-CN" sz="2400" u="sng" kern="100" baseline="-250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2 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zh-CN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每三个一循环，用余数来求</a:t>
            </a:r>
            <a:r>
              <a:rPr lang="en-US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2002</a:t>
            </a:r>
            <a:r>
              <a:rPr lang="zh-CN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÷</a:t>
            </a:r>
            <a:r>
              <a:rPr lang="en-US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3 </a:t>
            </a:r>
            <a:r>
              <a:rPr lang="zh-CN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余</a:t>
            </a:r>
            <a:r>
              <a:rPr lang="en-US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1  </a:t>
            </a:r>
            <a:r>
              <a:rPr lang="zh-CN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对应</a:t>
            </a:r>
            <a:r>
              <a:rPr lang="en-US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=S</a:t>
            </a:r>
            <a:r>
              <a:rPr lang="en-US" altLang="zh-CN" sz="2400" kern="100" baseline="-250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=1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zh-CN" altLang="zh-CN" sz="2400" kern="100" dirty="0">
                <a:solidFill>
                  <a:srgbClr val="00B05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【答案】</a:t>
            </a:r>
            <a:r>
              <a:rPr lang="en-US" altLang="zh-CN" sz="2400" kern="100" dirty="0">
                <a:solidFill>
                  <a:srgbClr val="00B05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kern="100" dirty="0">
                <a:latin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5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数列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x</a:t>
            </a:r>
            <a:r>
              <a:rPr lang="en-US" altLang="zh-CN" baseline="-25000" dirty="0"/>
              <a:t>1</a:t>
            </a:r>
            <a:r>
              <a:rPr lang="en-US" altLang="zh-CN" dirty="0"/>
              <a:t>=1, X</a:t>
            </a:r>
            <a:r>
              <a:rPr lang="en-US" altLang="zh-CN" baseline="-25000" dirty="0"/>
              <a:t>n+1</a:t>
            </a:r>
            <a:r>
              <a:rPr lang="en-US" altLang="zh-CN" dirty="0"/>
              <a:t>=1+7X</a:t>
            </a:r>
            <a:r>
              <a:rPr lang="en-US" altLang="zh-CN" baseline="-25000" dirty="0"/>
              <a:t>n </a:t>
            </a:r>
            <a:r>
              <a:rPr lang="en-US" altLang="zh-CN" dirty="0"/>
              <a:t> </a:t>
            </a:r>
            <a:r>
              <a:rPr lang="zh-CN" altLang="zh-CN" dirty="0"/>
              <a:t>求</a:t>
            </a:r>
            <a:r>
              <a:rPr lang="en-US" altLang="zh-CN" dirty="0"/>
              <a:t>X</a:t>
            </a:r>
            <a:r>
              <a:rPr lang="en-US" altLang="zh-CN" baseline="-25000" dirty="0"/>
              <a:t>102</a:t>
            </a:r>
            <a:r>
              <a:rPr lang="zh-CN" altLang="zh-CN" dirty="0"/>
              <a:t>的个位数？</a:t>
            </a: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297577" y="2930659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【解释】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en-US" altLang="zh-CN" kern="100" baseline="-250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=1+7=8  X</a:t>
            </a:r>
            <a:r>
              <a:rPr lang="en-US" altLang="zh-CN" kern="100" baseline="-250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=1+7×8=57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个位数是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7   X</a:t>
            </a:r>
            <a:r>
              <a:rPr lang="en-US" altLang="zh-CN" kern="100" baseline="-250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=1+7×57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个位数是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0   X</a:t>
            </a:r>
            <a:r>
              <a:rPr lang="en-US" altLang="zh-CN" kern="100" baseline="-250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=1+7×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个位数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0=1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重复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规律是 个位数 是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1 8 7 0 , 1 8 7 0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四个一循环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102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÷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4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余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2 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对应第二个 是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8  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个位数是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zh-CN" altLang="zh-CN" kern="100" dirty="0">
                <a:solidFill>
                  <a:srgbClr val="00B05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【答案】</a:t>
            </a:r>
            <a:r>
              <a:rPr lang="en-US" altLang="zh-CN" kern="100" dirty="0">
                <a:solidFill>
                  <a:srgbClr val="00B05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endParaRPr lang="zh-CN" altLang="zh-CN" sz="24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09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【</a:t>
            </a:r>
            <a:r>
              <a:rPr lang="zh-CN" altLang="en-US" dirty="0" smtClean="0"/>
              <a:t>负数的余数</a:t>
            </a:r>
            <a:r>
              <a:rPr lang="en-US" altLang="zh-CN" dirty="0" smtClean="0"/>
              <a:t>】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smtClean="0"/>
              <a:t>一个</a:t>
            </a:r>
            <a:r>
              <a:rPr lang="en-US" altLang="zh-CN" b="1" smtClean="0"/>
              <a:t>negative</a:t>
            </a:r>
            <a:r>
              <a:rPr lang="en-US" altLang="zh-CN" smtClean="0"/>
              <a:t> a, </a:t>
            </a:r>
            <a:r>
              <a:rPr lang="zh-CN" altLang="zh-CN" smtClean="0"/>
              <a:t>可以写成</a:t>
            </a:r>
            <a:r>
              <a:rPr lang="en-US" altLang="zh-CN" smtClean="0"/>
              <a:t> a=-xq+r (0≤r</a:t>
            </a:r>
            <a:r>
              <a:rPr lang="zh-CN" altLang="zh-CN" smtClean="0"/>
              <a:t>＜</a:t>
            </a:r>
            <a:r>
              <a:rPr lang="en-US" altLang="zh-CN" smtClean="0"/>
              <a:t>q</a:t>
            </a:r>
            <a:r>
              <a:rPr lang="zh-CN" altLang="zh-CN" smtClean="0"/>
              <a:t>） 求</a:t>
            </a:r>
            <a:r>
              <a:rPr lang="en-US" altLang="zh-CN" smtClean="0"/>
              <a:t>-100</a:t>
            </a:r>
            <a:r>
              <a:rPr lang="zh-CN" altLang="zh-CN" smtClean="0"/>
              <a:t>除</a:t>
            </a:r>
            <a:r>
              <a:rPr lang="en-US" altLang="zh-CN" smtClean="0"/>
              <a:t> 30</a:t>
            </a:r>
            <a:r>
              <a:rPr lang="zh-CN" altLang="zh-CN" smtClean="0"/>
              <a:t>的余数？ </a:t>
            </a:r>
            <a:endParaRPr lang="en-US" altLang="zh-CN" smtClean="0"/>
          </a:p>
          <a:p>
            <a:pPr marL="0" indent="0">
              <a:buNone/>
            </a:pPr>
            <a:r>
              <a:rPr lang="en-US" altLang="zh-CN" smtClean="0"/>
              <a:t>A 10</a:t>
            </a:r>
            <a:endParaRPr lang="zh-CN" altLang="zh-CN" smtClean="0"/>
          </a:p>
          <a:p>
            <a:pPr marL="0" indent="0">
              <a:buNone/>
            </a:pPr>
            <a:r>
              <a:rPr lang="en-US" altLang="zh-CN" smtClean="0"/>
              <a:t>B -10</a:t>
            </a:r>
            <a:endParaRPr lang="zh-CN" altLang="zh-CN" smtClean="0"/>
          </a:p>
          <a:p>
            <a:pPr marL="0" indent="0">
              <a:buNone/>
            </a:pPr>
            <a:r>
              <a:rPr lang="en-US" altLang="zh-CN" smtClean="0"/>
              <a:t>C 0</a:t>
            </a:r>
            <a:endParaRPr lang="zh-CN" altLang="zh-CN" smtClean="0"/>
          </a:p>
          <a:p>
            <a:pPr marL="0" indent="0">
              <a:buNone/>
            </a:pPr>
            <a:r>
              <a:rPr lang="en-US" altLang="zh-CN" smtClean="0"/>
              <a:t>D -20</a:t>
            </a:r>
            <a:endParaRPr lang="zh-CN" altLang="zh-CN" smtClean="0"/>
          </a:p>
          <a:p>
            <a:pPr marL="0" indent="0">
              <a:buNone/>
            </a:pPr>
            <a:r>
              <a:rPr lang="en-US" altLang="zh-CN" smtClean="0"/>
              <a:t>E 20 </a:t>
            </a:r>
            <a:endParaRPr lang="zh-CN" altLang="zh-CN" smtClean="0"/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153886" y="507564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【解释】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-100=-4×30+20    r=20   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zh-CN" altLang="zh-CN" kern="100" dirty="0">
                <a:solidFill>
                  <a:srgbClr val="00B05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【答案】</a:t>
            </a:r>
            <a:r>
              <a:rPr lang="en-US" altLang="zh-CN" kern="100" dirty="0">
                <a:solidFill>
                  <a:srgbClr val="00B05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E  20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kern="100" dirty="0"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sz="24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16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【digit】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smtClean="0"/>
              <a:t>题目</a:t>
            </a:r>
            <a:r>
              <a:rPr lang="en-US" altLang="zh-CN" smtClean="0"/>
              <a:t> 6a3+3b5  </a:t>
            </a:r>
            <a:r>
              <a:rPr lang="zh-CN" altLang="zh-CN" smtClean="0"/>
              <a:t>两个三位数相加的和能否</a:t>
            </a:r>
            <a:r>
              <a:rPr lang="en-US" altLang="zh-CN" smtClean="0"/>
              <a:t>divided by 9 ? </a:t>
            </a:r>
          </a:p>
          <a:p>
            <a:pPr marL="0" indent="0">
              <a:buNone/>
            </a:pPr>
            <a:r>
              <a:rPr lang="en-US" altLang="zh-CN" smtClean="0"/>
              <a:t>1 6a3+3b5 </a:t>
            </a:r>
            <a:r>
              <a:rPr lang="zh-CN" altLang="zh-CN" smtClean="0"/>
              <a:t>是一个三位数</a:t>
            </a:r>
          </a:p>
          <a:p>
            <a:pPr marL="0" indent="0">
              <a:buNone/>
            </a:pPr>
            <a:r>
              <a:rPr lang="en-US" altLang="zh-CN" smtClean="0"/>
              <a:t>2 a+b&lt;10 </a:t>
            </a:r>
            <a:endParaRPr lang="zh-CN" altLang="zh-CN" smtClean="0"/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310640" y="3732686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【解释】</a:t>
            </a:r>
            <a:r>
              <a:rPr lang="zh-CN" altLang="zh-CN" b="1" kern="100" dirty="0">
                <a:solidFill>
                  <a:srgbClr val="4F81BD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注：数位相加能被</a:t>
            </a:r>
            <a:r>
              <a:rPr lang="en-US" altLang="zh-CN" b="1" kern="100" dirty="0">
                <a:solidFill>
                  <a:srgbClr val="4F81BD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zh-CN" altLang="zh-CN" b="1" kern="100" dirty="0">
                <a:solidFill>
                  <a:srgbClr val="4F81BD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整除 这个数字就可以被</a:t>
            </a:r>
            <a:r>
              <a:rPr lang="en-US" altLang="zh-CN" b="1" kern="100" dirty="0">
                <a:solidFill>
                  <a:srgbClr val="4F81BD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zh-CN" altLang="zh-CN" b="1" kern="100" dirty="0">
                <a:solidFill>
                  <a:srgbClr val="4F81BD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整除</a:t>
            </a: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   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6+a+3+3+b+5=17+a+b   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百位数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6+3=9 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所以</a:t>
            </a:r>
            <a:r>
              <a:rPr lang="en-US" altLang="zh-CN" kern="100" dirty="0" err="1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a+b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不可以进位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0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a+b≤9  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若</a:t>
            </a:r>
            <a:r>
              <a:rPr lang="en-US" altLang="zh-CN" kern="100" dirty="0" err="1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a+b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=1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可以被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整除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=2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不能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NS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同理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1 NS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1+2</a:t>
            </a: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NS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zh-CN" altLang="zh-CN" kern="100" dirty="0">
                <a:solidFill>
                  <a:srgbClr val="00B05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【答案】</a:t>
            </a:r>
            <a:r>
              <a:rPr lang="en-US" altLang="zh-CN" kern="100" dirty="0">
                <a:solidFill>
                  <a:srgbClr val="00B05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E</a:t>
            </a:r>
            <a:endParaRPr lang="zh-CN" altLang="zh-CN" sz="24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34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6652" y="2902906"/>
            <a:ext cx="9601200" cy="1485900"/>
          </a:xfrm>
        </p:spPr>
        <p:txBody>
          <a:bodyPr>
            <a:normAutofit/>
          </a:bodyPr>
          <a:lstStyle/>
          <a:p>
            <a:r>
              <a:rPr lang="en-US" altLang="zh-CN" sz="8000" dirty="0" smtClean="0"/>
              <a:t>Q&amp;A </a:t>
            </a:r>
            <a:endParaRPr lang="zh-CN" altLang="en-US" sz="8000" dirty="0"/>
          </a:p>
        </p:txBody>
      </p:sp>
    </p:spTree>
    <p:extLst>
      <p:ext uri="{BB962C8B-B14F-4D97-AF65-F5344CB8AC3E}">
        <p14:creationId xmlns:p14="http://schemas.microsoft.com/office/powerpoint/2010/main" val="148863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813" y="3078271"/>
            <a:ext cx="9601200" cy="1485900"/>
          </a:xfrm>
        </p:spPr>
        <p:txBody>
          <a:bodyPr/>
          <a:lstStyle/>
          <a:p>
            <a:r>
              <a:rPr lang="zh-CN" altLang="en-US" dirty="0" smtClean="0"/>
              <a:t>课程结束 但我们并不分手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6448097" cy="1497724"/>
          </a:xfrm>
        </p:spPr>
        <p:txBody>
          <a:bodyPr/>
          <a:lstStyle/>
          <a:p>
            <a:r>
              <a:rPr lang="zh-CN" altLang="en-US" dirty="0" smtClean="0"/>
              <a:t>预祝大家都考</a:t>
            </a:r>
            <a:r>
              <a:rPr lang="en-US" altLang="zh-CN" dirty="0" smtClean="0"/>
              <a:t>51</a:t>
            </a:r>
            <a:r>
              <a:rPr lang="zh-CN" altLang="en-US" dirty="0" smtClean="0"/>
              <a:t>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824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例题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PS: </a:t>
            </a:r>
            <a:r>
              <a:rPr lang="en-US" altLang="zh-CN" dirty="0"/>
              <a:t>child's bank </a:t>
            </a:r>
            <a:r>
              <a:rPr lang="zh-CN" altLang="zh-CN" dirty="0"/>
              <a:t>有总价值</a:t>
            </a:r>
            <a:r>
              <a:rPr lang="en-US" altLang="zh-CN" dirty="0"/>
              <a:t>2.9</a:t>
            </a:r>
            <a:r>
              <a:rPr lang="zh-CN" altLang="zh-CN" dirty="0"/>
              <a:t>的</a:t>
            </a:r>
            <a:r>
              <a:rPr lang="en-US" altLang="zh-CN" dirty="0"/>
              <a:t>coins</a:t>
            </a:r>
            <a:r>
              <a:rPr lang="zh-CN" altLang="zh-CN" dirty="0"/>
              <a:t>，币值</a:t>
            </a:r>
            <a:r>
              <a:rPr lang="en-US" altLang="zh-CN" dirty="0"/>
              <a:t>0.25</a:t>
            </a:r>
            <a:r>
              <a:rPr lang="zh-CN" altLang="zh-CN" dirty="0"/>
              <a:t>若干，</a:t>
            </a:r>
            <a:r>
              <a:rPr lang="en-US" altLang="zh-CN" dirty="0"/>
              <a:t>0.05</a:t>
            </a:r>
            <a:r>
              <a:rPr lang="zh-CN" altLang="zh-CN" dirty="0"/>
              <a:t>若干，问币值</a:t>
            </a:r>
            <a:r>
              <a:rPr lang="en-US" altLang="zh-CN" dirty="0"/>
              <a:t>0.05</a:t>
            </a:r>
            <a:r>
              <a:rPr lang="zh-CN" altLang="zh-CN" dirty="0"/>
              <a:t>的数量除以</a:t>
            </a:r>
            <a:r>
              <a:rPr lang="en-US" altLang="zh-CN" dirty="0"/>
              <a:t>5</a:t>
            </a:r>
            <a:r>
              <a:rPr lang="zh-CN" altLang="zh-CN" dirty="0"/>
              <a:t>的余数。</a:t>
            </a: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937450" y="3122898"/>
            <a:ext cx="1072868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sz="2400" dirty="0">
                <a:solidFill>
                  <a:srgbClr val="00B050"/>
                </a:solidFill>
                <a:latin typeface="华文宋体" panose="02010600040101010101" pitchFamily="2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【解释】</a:t>
            </a:r>
            <a:endParaRPr lang="zh-CN" altLang="zh-CN" sz="2400" dirty="0">
              <a:solidFill>
                <a:srgbClr val="000000"/>
              </a:solidFill>
              <a:latin typeface="华文宋体" panose="02010600040101010101" pitchFamily="2" charset="-122"/>
              <a:ea typeface="华文宋体" panose="02010600040101010101" pitchFamily="2" charset="-122"/>
              <a:cs typeface="Arial Unicode MS" panose="020B0604020202020204" pitchFamily="34" charset="-122"/>
            </a:endParaRPr>
          </a:p>
          <a:p>
            <a:pPr>
              <a:spcAft>
                <a:spcPts val="0"/>
              </a:spcAft>
            </a:pPr>
            <a:r>
              <a:rPr lang="zh-CN" altLang="zh-CN" sz="2400" dirty="0">
                <a:solidFill>
                  <a:srgbClr val="0070C0"/>
                </a:solidFill>
                <a:latin typeface="华文宋体" panose="02010600040101010101" pitchFamily="2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不需要考虑整数部分，因为如果0.05的硬币不足18个，整数部分可以只有0.25的组成，如果超过18个，为了组成2，整数部分多0.05硬币只会是5的倍数</a:t>
            </a:r>
            <a:endParaRPr lang="zh-CN" altLang="zh-CN" sz="2400" dirty="0">
              <a:solidFill>
                <a:srgbClr val="000000"/>
              </a:solidFill>
              <a:latin typeface="华文宋体" panose="02010600040101010101" pitchFamily="2" charset="-122"/>
              <a:ea typeface="华文宋体" panose="02010600040101010101" pitchFamily="2" charset="-122"/>
              <a:cs typeface="Arial Unicode MS" panose="020B0604020202020204" pitchFamily="34" charset="-122"/>
            </a:endParaRPr>
          </a:p>
          <a:p>
            <a:pPr>
              <a:spcAft>
                <a:spcPts val="0"/>
              </a:spcAft>
            </a:pPr>
            <a:r>
              <a:rPr lang="zh-CN" altLang="zh-CN" sz="2400" dirty="0">
                <a:solidFill>
                  <a:srgbClr val="00B050"/>
                </a:solidFill>
                <a:latin typeface="华文宋体" panose="02010600040101010101" pitchFamily="2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小数是0.9，所以小数部分组成可以是18个0.05；又因为一个0.25=5个0.05，所以0.05可以有18、13、8、3，所以余数只有3.</a:t>
            </a:r>
            <a:endParaRPr lang="zh-CN" altLang="zh-CN" sz="2400" dirty="0">
              <a:solidFill>
                <a:srgbClr val="000000"/>
              </a:solidFill>
              <a:latin typeface="华文宋体" panose="02010600040101010101" pitchFamily="2" charset="-122"/>
              <a:ea typeface="华文宋体" panose="02010600040101010101" pitchFamily="2" charset="-122"/>
              <a:cs typeface="Arial Unicode MS" panose="020B0604020202020204" pitchFamily="34" charset="-122"/>
            </a:endParaRPr>
          </a:p>
          <a:p>
            <a:pPr>
              <a:spcAft>
                <a:spcPts val="0"/>
              </a:spcAft>
            </a:pPr>
            <a:r>
              <a:rPr lang="zh-CN" altLang="zh-CN" sz="2400" dirty="0">
                <a:solidFill>
                  <a:srgbClr val="00B050"/>
                </a:solidFill>
                <a:highlight>
                  <a:srgbClr val="FFFF00"/>
                </a:highlight>
                <a:latin typeface="华文宋体" panose="02010600040101010101" pitchFamily="2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【答案】</a:t>
            </a:r>
            <a:r>
              <a:rPr lang="en-US" altLang="zh-CN" sz="2400" dirty="0">
                <a:solidFill>
                  <a:srgbClr val="00B050"/>
                </a:solidFill>
                <a:highlight>
                  <a:srgbClr val="FFFF00"/>
                </a:highlight>
                <a:latin typeface="微软雅黑" panose="020B0503020204020204" pitchFamily="34" charset="-122"/>
                <a:ea typeface="华文宋体" panose="02010600040101010101" pitchFamily="2" charset="-122"/>
                <a:cs typeface="Arial Unicode MS" panose="020B0604020202020204" pitchFamily="34" charset="-122"/>
              </a:rPr>
              <a:t>3</a:t>
            </a:r>
            <a:endParaRPr lang="zh-CN" altLang="zh-CN" sz="2400" dirty="0">
              <a:solidFill>
                <a:srgbClr val="000000"/>
              </a:solidFill>
              <a:effectLst/>
              <a:latin typeface="华文宋体" panose="02010600040101010101" pitchFamily="2" charset="-122"/>
              <a:ea typeface="华文宋体" panose="02010600040101010101" pitchFamily="2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909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例题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【非常规计算】</a:t>
            </a:r>
            <a:r>
              <a:rPr lang="en-US" altLang="zh-CN" dirty="0"/>
              <a:t>PS</a:t>
            </a:r>
            <a:r>
              <a:rPr lang="zh-CN" altLang="zh-CN" dirty="0"/>
              <a:t>：</a:t>
            </a:r>
            <a:r>
              <a:rPr lang="en-US" altLang="zh-CN" dirty="0"/>
              <a:t>x</a:t>
            </a:r>
            <a:r>
              <a:rPr lang="zh-CN" altLang="zh-CN" dirty="0"/>
              <a:t>和</a:t>
            </a:r>
            <a:r>
              <a:rPr lang="en-US" altLang="zh-CN" dirty="0"/>
              <a:t>y</a:t>
            </a:r>
            <a:r>
              <a:rPr lang="zh-CN" altLang="zh-CN" dirty="0"/>
              <a:t>都是正整数且</a:t>
            </a:r>
            <a:r>
              <a:rPr lang="en-US" altLang="zh-CN" dirty="0"/>
              <a:t>x +y&lt;8</a:t>
            </a:r>
            <a:r>
              <a:rPr lang="zh-CN" altLang="zh-CN" dirty="0"/>
              <a:t>，问</a:t>
            </a:r>
            <a:r>
              <a:rPr lang="en-US" altLang="zh-CN" dirty="0"/>
              <a:t>x*y</a:t>
            </a:r>
            <a:r>
              <a:rPr lang="zh-CN" altLang="zh-CN" dirty="0"/>
              <a:t>有多少种不同的可能性？</a:t>
            </a:r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362892" y="3037676"/>
            <a:ext cx="89959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【解释】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ahoma" panose="020B0604030504040204" pitchFamily="34" charset="0"/>
              </a:rPr>
              <a:t>1+6  1+5  1+4  1+3  1+2  1+1 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对应乘积有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6 5 4 3 2 1   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共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6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个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en-US" altLang="zh-CN" kern="100" dirty="0" smtClean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ahoma" panose="020B0604030504040204" pitchFamily="34" charset="0"/>
              </a:rPr>
              <a:t>    2+5  </a:t>
            </a: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ahoma" panose="020B0604030504040204" pitchFamily="34" charset="0"/>
              </a:rPr>
              <a:t>2+4  2+3  2+2  2+1 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对应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10 8 6 4 2 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新的有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 2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个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685800" algn="just">
              <a:spcAft>
                <a:spcPts val="0"/>
              </a:spcAft>
            </a:pPr>
            <a:r>
              <a:rPr lang="en-US" altLang="zh-CN" kern="100" dirty="0" smtClean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ahoma" panose="020B0604030504040204" pitchFamily="34" charset="0"/>
              </a:rPr>
              <a:t>       3+4  </a:t>
            </a: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ahoma" panose="020B0604030504040204" pitchFamily="34" charset="0"/>
              </a:rPr>
              <a:t>3+3  3+2  3+1 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对应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12 9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新的有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2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个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685800" algn="just">
              <a:spcAft>
                <a:spcPts val="0"/>
              </a:spcAft>
            </a:pP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ahoma" panose="020B0604030504040204" pitchFamily="34" charset="0"/>
              </a:rPr>
              <a:t>     </a:t>
            </a:r>
            <a:r>
              <a:rPr lang="en-US" altLang="zh-CN" kern="100" dirty="0" smtClean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ahoma" panose="020B0604030504040204" pitchFamily="34" charset="0"/>
              </a:rPr>
              <a:t>           </a:t>
            </a: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ahoma" panose="020B0604030504040204" pitchFamily="34" charset="0"/>
              </a:rPr>
              <a:t>4+3  4+2  4+1 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没有重复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685800" algn="just">
              <a:spcAft>
                <a:spcPts val="0"/>
              </a:spcAft>
            </a:pP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ahoma" panose="020B0604030504040204" pitchFamily="34" charset="0"/>
              </a:rPr>
              <a:t>          </a:t>
            </a:r>
            <a:r>
              <a:rPr lang="en-US" altLang="zh-CN" kern="100" dirty="0" smtClean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ahoma" panose="020B0604030504040204" pitchFamily="34" charset="0"/>
              </a:rPr>
              <a:t>              </a:t>
            </a: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ahoma" panose="020B0604030504040204" pitchFamily="34" charset="0"/>
              </a:rPr>
              <a:t>5+2  5+1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没有重复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685800" algn="just">
              <a:spcAft>
                <a:spcPts val="0"/>
              </a:spcAft>
            </a:pP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ahoma" panose="020B0604030504040204" pitchFamily="34" charset="0"/>
              </a:rPr>
              <a:t>               </a:t>
            </a:r>
            <a:r>
              <a:rPr lang="en-US" altLang="zh-CN" kern="100" dirty="0" smtClean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ahoma" panose="020B0604030504040204" pitchFamily="34" charset="0"/>
              </a:rPr>
              <a:t>                  </a:t>
            </a: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ahoma" panose="020B0604030504040204" pitchFamily="34" charset="0"/>
              </a:rPr>
              <a:t>6+1 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没有重复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zh-CN" altLang="zh-CN" kern="100" dirty="0">
                <a:solidFill>
                  <a:srgbClr val="00B05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【答案】</a:t>
            </a:r>
            <a:r>
              <a:rPr lang="en-US" altLang="zh-CN" kern="100" dirty="0">
                <a:solidFill>
                  <a:srgbClr val="00B05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10</a:t>
            </a:r>
            <a:r>
              <a:rPr lang="zh-CN" altLang="zh-CN" kern="100" dirty="0">
                <a:solidFill>
                  <a:srgbClr val="00B05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Tahoma" panose="020B0604030504040204" pitchFamily="34" charset="0"/>
              </a:rPr>
              <a:t>种</a:t>
            </a:r>
            <a:endParaRPr lang="zh-CN" altLang="zh-CN" sz="24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71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求</a:t>
            </a:r>
            <a:r>
              <a:rPr lang="en-US" altLang="zh-CN" dirty="0"/>
              <a:t>1+2</a:t>
            </a:r>
            <a:r>
              <a:rPr lang="en-US" altLang="zh-CN" baseline="30000" dirty="0"/>
              <a:t>1</a:t>
            </a:r>
            <a:r>
              <a:rPr lang="en-US" altLang="zh-CN" dirty="0"/>
              <a:t>+2</a:t>
            </a:r>
            <a:r>
              <a:rPr lang="en-US" altLang="zh-CN" baseline="30000" dirty="0"/>
              <a:t>2</a:t>
            </a:r>
            <a:r>
              <a:rPr lang="en-US" altLang="zh-CN" dirty="0"/>
              <a:t>+</a:t>
            </a:r>
            <a:r>
              <a:rPr lang="zh-CN" altLang="zh-CN" dirty="0"/>
              <a:t>……</a:t>
            </a:r>
            <a:r>
              <a:rPr lang="en-US" altLang="zh-CN" dirty="0"/>
              <a:t>+2</a:t>
            </a:r>
            <a:r>
              <a:rPr lang="en-US" altLang="zh-CN" baseline="30000" dirty="0"/>
              <a:t>9</a:t>
            </a:r>
            <a:r>
              <a:rPr lang="en-US" altLang="zh-CN" dirty="0"/>
              <a:t>=</a:t>
            </a:r>
            <a:r>
              <a:rPr lang="zh-CN" altLang="zh-CN" dirty="0"/>
              <a:t>？</a:t>
            </a:r>
            <a:endParaRPr lang="zh-CN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CN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【解释】</a:t>
            </a:r>
          </a:p>
          <a:p>
            <a:pPr marL="0" indent="0">
              <a:buNone/>
            </a:pPr>
            <a:r>
              <a:rPr lang="en-US" altLang="zh-CN" sz="2400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2^0+2^1=2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^</a:t>
            </a:r>
            <a:r>
              <a:rPr lang="en-US" altLang="zh-CN" sz="2400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2-1</a:t>
            </a:r>
            <a:endParaRPr lang="zh-CN" altLang="zh-CN" sz="2400" dirty="0">
              <a:solidFill>
                <a:srgbClr val="00B05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sz="2400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2^0+2^1+2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^</a:t>
            </a:r>
            <a:r>
              <a:rPr lang="en-US" altLang="zh-CN" sz="2400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2=2^3-1</a:t>
            </a:r>
            <a:endParaRPr lang="zh-CN" altLang="zh-CN" sz="2400" dirty="0">
              <a:solidFill>
                <a:srgbClr val="00B05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sz="2400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2^0+2^1+2^2+2^3=2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^</a:t>
            </a:r>
            <a:r>
              <a:rPr lang="en-US" altLang="zh-CN" sz="2400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4-1</a:t>
            </a:r>
            <a:endParaRPr lang="zh-CN" altLang="zh-CN" sz="2400" dirty="0">
              <a:solidFill>
                <a:srgbClr val="00B05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zh-CN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……</a:t>
            </a:r>
          </a:p>
          <a:p>
            <a:pPr marL="0" indent="0">
              <a:buNone/>
            </a:pPr>
            <a:r>
              <a:rPr lang="en-US" altLang="zh-CN" sz="2400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2^0+2^1+2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^</a:t>
            </a:r>
            <a:r>
              <a:rPr lang="en-US" altLang="zh-CN" sz="2400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2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+</a:t>
            </a:r>
            <a:r>
              <a:rPr lang="zh-CN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……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+</a:t>
            </a:r>
            <a:r>
              <a:rPr lang="en-US" altLang="zh-CN" sz="2400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2^9=2</a:t>
            </a:r>
            <a:r>
              <a:rPr lang="en-US" altLang="zh-CN" sz="24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^</a:t>
            </a:r>
            <a:r>
              <a:rPr lang="en-US" altLang="zh-CN" sz="2400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 Unicode MS" panose="020B0604020202020204" pitchFamily="34" charset="-122"/>
              </a:rPr>
              <a:t>10-1=1024-1=1023</a:t>
            </a:r>
            <a:endParaRPr lang="zh-CN" altLang="zh-CN" sz="2400" dirty="0">
              <a:solidFill>
                <a:srgbClr val="00B05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zh-CN" altLang="zh-CN" sz="26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【答案】</a:t>
            </a:r>
            <a:r>
              <a:rPr lang="en-US" altLang="zh-CN" sz="26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1023</a:t>
            </a:r>
            <a:r>
              <a:rPr lang="zh-CN" altLang="zh-CN" sz="26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题目选项是</a:t>
            </a:r>
            <a:r>
              <a:rPr lang="en-US" altLang="zh-CN" sz="26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(2</a:t>
            </a:r>
            <a:r>
              <a:rPr lang="en-US" altLang="zh-CN" sz="2600" baseline="300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5</a:t>
            </a:r>
            <a:r>
              <a:rPr lang="en-US" altLang="zh-CN" sz="26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+1)(2</a:t>
            </a:r>
            <a:r>
              <a:rPr lang="en-US" altLang="zh-CN" sz="2600" baseline="300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5</a:t>
            </a:r>
            <a:r>
              <a:rPr lang="en-US" altLang="zh-CN" sz="2600" dirty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-1</a:t>
            </a:r>
            <a:r>
              <a:rPr lang="en-US" altLang="zh-CN" sz="2600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) </a:t>
            </a:r>
            <a:r>
              <a:rPr lang="zh-CN" altLang="en-US" sz="2600" b="1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考试时候 不要盲目计算。先看选项 再做题</a:t>
            </a:r>
            <a:endParaRPr lang="zh-CN" altLang="zh-CN" sz="2600" b="1" dirty="0">
              <a:solidFill>
                <a:srgbClr val="00B05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lang="zh-CN" altLang="en-US" sz="2600" b="1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备注</a:t>
            </a:r>
            <a:r>
              <a:rPr lang="en-US" altLang="zh-CN" sz="2600" b="1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:  2</a:t>
            </a:r>
            <a:r>
              <a:rPr lang="zh-CN" altLang="en-US" sz="2600" b="1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的前</a:t>
            </a:r>
            <a:r>
              <a:rPr lang="en-US" altLang="zh-CN" sz="2600" b="1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10</a:t>
            </a:r>
            <a:r>
              <a:rPr lang="zh-CN" altLang="en-US" sz="2600" b="1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次方的结果需要记背 </a:t>
            </a:r>
            <a:endParaRPr lang="en-US" altLang="zh-CN" sz="2600" b="1" dirty="0" smtClean="0">
              <a:solidFill>
                <a:srgbClr val="00B05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2600" b="1" dirty="0" smtClean="0">
                <a:solidFill>
                  <a:srgbClr val="00B05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              2 4 8 16 32 64 128  256  512 1024 </a:t>
            </a:r>
            <a:endParaRPr lang="zh-CN" altLang="en-US" sz="2600" b="1" dirty="0">
              <a:solidFill>
                <a:srgbClr val="00B05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935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特</a:t>
            </a:r>
            <a:r>
              <a:rPr lang="zh-CN" altLang="en-US" dirty="0" smtClean="0"/>
              <a:t>殊</a:t>
            </a:r>
            <a:r>
              <a:rPr lang="zh-CN" altLang="en-US" dirty="0"/>
              <a:t>计算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N!</a:t>
            </a:r>
            <a:r>
              <a:rPr lang="zh-CN" altLang="zh-CN" dirty="0"/>
              <a:t>，</a:t>
            </a:r>
            <a:r>
              <a:rPr lang="en-US" altLang="zh-CN" dirty="0"/>
              <a:t>N</a:t>
            </a:r>
            <a:r>
              <a:rPr lang="zh-CN" altLang="zh-CN" dirty="0"/>
              <a:t>是小于等于</a:t>
            </a:r>
            <a:r>
              <a:rPr lang="en-US" altLang="zh-CN" dirty="0"/>
              <a:t>50</a:t>
            </a:r>
            <a:r>
              <a:rPr lang="zh-CN" altLang="zh-CN" dirty="0"/>
              <a:t>的正</a:t>
            </a:r>
            <a:r>
              <a:rPr lang="zh-CN" altLang="zh-CN" dirty="0" smtClean="0"/>
              <a:t>整数。问</a:t>
            </a:r>
            <a:r>
              <a:rPr lang="en-US" altLang="zh-CN" dirty="0" smtClean="0"/>
              <a:t>N! </a:t>
            </a:r>
            <a:r>
              <a:rPr lang="zh-CN" altLang="zh-CN" dirty="0" smtClean="0"/>
              <a:t>里面出现</a:t>
            </a:r>
            <a:r>
              <a:rPr lang="en-US" altLang="zh-CN" dirty="0" smtClean="0"/>
              <a:t>4</a:t>
            </a:r>
            <a:r>
              <a:rPr lang="zh-CN" altLang="zh-CN" dirty="0" smtClean="0"/>
              <a:t>的次数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1</a:t>
            </a:r>
            <a:r>
              <a:rPr lang="zh-CN" altLang="zh-CN" dirty="0"/>
              <a:t>：出现</a:t>
            </a:r>
            <a:r>
              <a:rPr lang="en-US" altLang="zh-CN" dirty="0"/>
              <a:t>0</a:t>
            </a:r>
            <a:r>
              <a:rPr lang="zh-CN" altLang="zh-CN" dirty="0"/>
              <a:t>的次数比出现</a:t>
            </a:r>
            <a:r>
              <a:rPr lang="en-US" altLang="zh-CN" dirty="0"/>
              <a:t>4</a:t>
            </a:r>
            <a:r>
              <a:rPr lang="zh-CN" altLang="zh-CN" dirty="0"/>
              <a:t>的次数少</a:t>
            </a:r>
            <a:r>
              <a:rPr lang="en-US" altLang="zh-CN" dirty="0"/>
              <a:t>1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zh-CN" dirty="0"/>
              <a:t>：，</a:t>
            </a:r>
            <a:r>
              <a:rPr lang="en-US" altLang="zh-CN" dirty="0"/>
              <a:t>N</a:t>
            </a:r>
            <a:r>
              <a:rPr lang="zh-CN" altLang="zh-CN" dirty="0"/>
              <a:t>是奇数的</a:t>
            </a:r>
            <a:r>
              <a:rPr lang="en-US" altLang="zh-CN" dirty="0"/>
              <a:t>square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271452" y="366737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【解释】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的次数≤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5  4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的次数≤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4   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可以</a:t>
            </a:r>
            <a:r>
              <a:rPr lang="zh-CN" altLang="zh-CN" kern="100" dirty="0" smtClean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是</a:t>
            </a:r>
            <a:r>
              <a:rPr lang="en-US" altLang="zh-CN" kern="100" dirty="0" smtClean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9!  14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！，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15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！，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16!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到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19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！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and24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！到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29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！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and 34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！到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39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！ 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And 41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！</a:t>
            </a:r>
            <a:r>
              <a:rPr lang="en-US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NS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1!  9!  25! 49!  NS 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1+2</a:t>
            </a:r>
            <a:r>
              <a:rPr lang="en-US" altLang="zh-CN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CN" altLang="zh-CN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两者取交</a:t>
            </a:r>
            <a:r>
              <a:rPr lang="zh-CN" altLang="zh-CN" kern="100" dirty="0" smtClean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集</a:t>
            </a:r>
            <a:r>
              <a:rPr lang="en-US" altLang="zh-CN" kern="100" dirty="0" smtClean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9 </a:t>
            </a:r>
            <a:r>
              <a:rPr lang="en-US" altLang="zh-CN" kern="100" dirty="0" smtClean="0">
                <a:solidFill>
                  <a:srgbClr val="FF000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altLang="zh-CN" kern="100" dirty="0">
                <a:solidFill>
                  <a:srgbClr val="FF0000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25</a:t>
            </a:r>
            <a:r>
              <a:rPr lang="zh-CN" altLang="zh-CN" kern="100" dirty="0" smtClean="0">
                <a:solidFill>
                  <a:srgbClr val="FF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！</a:t>
            </a:r>
            <a:r>
              <a:rPr lang="en-US" altLang="zh-CN" kern="100" dirty="0" smtClean="0">
                <a:solidFill>
                  <a:srgbClr val="FF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NS</a:t>
            </a:r>
            <a:endParaRPr lang="zh-CN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zh-CN" altLang="zh-CN" kern="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【答案</a:t>
            </a:r>
            <a:r>
              <a:rPr lang="zh-CN" altLang="zh-CN" kern="100" dirty="0" smtClean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】</a:t>
            </a:r>
            <a:r>
              <a:rPr lang="en-US" altLang="zh-CN" kern="100" dirty="0" smtClean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E </a:t>
            </a:r>
          </a:p>
        </p:txBody>
      </p:sp>
    </p:spTree>
    <p:extLst>
      <p:ext uri="{BB962C8B-B14F-4D97-AF65-F5344CB8AC3E}">
        <p14:creationId xmlns:p14="http://schemas.microsoft.com/office/powerpoint/2010/main" val="323173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如何判断极值考点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直接的极端情况提问 比如问</a:t>
            </a:r>
            <a:r>
              <a:rPr lang="en-US" altLang="zh-CN" dirty="0" smtClean="0"/>
              <a:t>the greatest,  the most …etc.</a:t>
            </a:r>
          </a:p>
          <a:p>
            <a:endParaRPr lang="en-US" altLang="zh-CN" dirty="0" smtClean="0"/>
          </a:p>
          <a:p>
            <a:r>
              <a:rPr lang="zh-CN" altLang="en-US" dirty="0"/>
              <a:t>需</a:t>
            </a:r>
            <a:r>
              <a:rPr lang="zh-CN" altLang="en-US" dirty="0" smtClean="0"/>
              <a:t>要自己通过题目判断极端情况作为假设条件。</a:t>
            </a:r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114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例题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dirty="0" smtClean="0"/>
              <a:t>给</a:t>
            </a:r>
            <a:r>
              <a:rPr lang="zh-CN" altLang="zh-CN" dirty="0"/>
              <a:t>了</a:t>
            </a:r>
            <a:r>
              <a:rPr lang="en-US" altLang="zh-CN" dirty="0"/>
              <a:t>12</a:t>
            </a:r>
            <a:r>
              <a:rPr lang="zh-CN" altLang="zh-CN" dirty="0"/>
              <a:t>个数的最大值</a:t>
            </a:r>
            <a:r>
              <a:rPr lang="en-US" altLang="zh-CN" dirty="0"/>
              <a:t>12.2</a:t>
            </a:r>
            <a:r>
              <a:rPr lang="zh-CN" altLang="zh-CN" dirty="0"/>
              <a:t>，最小值</a:t>
            </a:r>
            <a:r>
              <a:rPr lang="en-US" altLang="zh-CN" dirty="0"/>
              <a:t>0.2</a:t>
            </a:r>
            <a:r>
              <a:rPr lang="zh-CN" altLang="zh-CN" dirty="0"/>
              <a:t>，平均是</a:t>
            </a:r>
            <a:r>
              <a:rPr lang="en-US" altLang="zh-CN" dirty="0"/>
              <a:t>3.5</a:t>
            </a:r>
            <a:r>
              <a:rPr lang="zh-CN" altLang="zh-CN" dirty="0"/>
              <a:t>，问你中位数最大多少。</a:t>
            </a:r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055426" y="2855626"/>
            <a:ext cx="10285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kern="0" dirty="0">
                <a:solidFill>
                  <a:srgbClr val="00B050"/>
                </a:solidFill>
                <a:latin typeface="微软雅黑" panose="020B0503020204020204" pitchFamily="34" charset="-122"/>
                <a:cs typeface="宋体" panose="02010600030101010101" pitchFamily="2" charset="-122"/>
              </a:rPr>
              <a:t>12</a:t>
            </a:r>
            <a:r>
              <a:rPr lang="zh-CN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个数：</a:t>
            </a:r>
            <a:r>
              <a:rPr lang="en-US" altLang="zh-CN" sz="2400" u="sng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0.2</a:t>
            </a:r>
            <a:r>
              <a:rPr lang="en-US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,a2,a3,a4,a5,a6,a7,a8,a9,a10,a11,</a:t>
            </a:r>
            <a:r>
              <a:rPr lang="en-US" altLang="zh-CN" sz="2400" u="sng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12.2</a:t>
            </a:r>
            <a:r>
              <a:rPr lang="zh-CN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的和</a:t>
            </a:r>
            <a:r>
              <a:rPr lang="en-US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=3.5*12=42  </a:t>
            </a:r>
            <a:endParaRPr lang="zh-CN" altLang="zh-CN" sz="2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2400" kern="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pitchFamily="2" charset="2"/>
              </a:rPr>
              <a:t></a:t>
            </a:r>
            <a:r>
              <a:rPr lang="zh-CN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中间的</a:t>
            </a:r>
            <a:r>
              <a:rPr lang="en-US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10</a:t>
            </a:r>
            <a:r>
              <a:rPr lang="zh-CN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个数的和为</a:t>
            </a:r>
            <a:r>
              <a:rPr lang="en-US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42-0.2-12.2=29.6  </a:t>
            </a:r>
            <a:r>
              <a:rPr lang="zh-CN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中位数是</a:t>
            </a:r>
            <a:r>
              <a:rPr lang="en-US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a6</a:t>
            </a:r>
            <a:r>
              <a:rPr lang="zh-CN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和</a:t>
            </a:r>
            <a:r>
              <a:rPr lang="en-US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a7</a:t>
            </a:r>
            <a:r>
              <a:rPr lang="zh-CN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的平均数。</a:t>
            </a:r>
            <a:endParaRPr lang="zh-CN" altLang="zh-CN" sz="2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zh-CN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总和一定，要使中位数最大，须使中位数左边的数最小，到中位数的时候直接提到最大值，</a:t>
            </a:r>
            <a:endParaRPr lang="zh-CN" altLang="zh-CN" sz="2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zh-CN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即令</a:t>
            </a:r>
            <a:r>
              <a:rPr lang="en-US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a2=a3=a4=a5=0.2, a6+a7+a8+a9+a10+a11=29.6-0.2*4=28.8  </a:t>
            </a:r>
            <a:endParaRPr lang="zh-CN" altLang="zh-CN" sz="2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zh-CN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由于该列数字是后一个数不小于前一个数，中位数最大的情况为</a:t>
            </a:r>
            <a:r>
              <a:rPr lang="en-US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a6=a7=a8=a9=a10=a11=28.8/6=4.8</a:t>
            </a:r>
            <a:endParaRPr lang="zh-CN" altLang="zh-CN" sz="2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zh-CN" altLang="zh-CN" sz="2400" kern="0" dirty="0">
                <a:solidFill>
                  <a:srgbClr val="00B05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【答案】</a:t>
            </a:r>
            <a:r>
              <a:rPr lang="en-US" altLang="zh-CN" sz="2400" kern="0" dirty="0">
                <a:solidFill>
                  <a:srgbClr val="00B05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4.8</a:t>
            </a:r>
            <a:endParaRPr lang="zh-CN" altLang="zh-CN" sz="2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57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例题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903" y="1698172"/>
            <a:ext cx="9601200" cy="3581400"/>
          </a:xfrm>
        </p:spPr>
        <p:txBody>
          <a:bodyPr/>
          <a:lstStyle/>
          <a:p>
            <a:pPr marL="0" lvl="0" indent="0">
              <a:buNone/>
            </a:pPr>
            <a:r>
              <a:rPr lang="zh-CN" altLang="zh-CN" dirty="0"/>
              <a:t>六个盒子装</a:t>
            </a:r>
            <a:r>
              <a:rPr lang="en-US" altLang="zh-CN" dirty="0"/>
              <a:t>78</a:t>
            </a:r>
            <a:r>
              <a:rPr lang="zh-CN" altLang="zh-CN" dirty="0"/>
              <a:t>个东西，每个盒子装的数目互不相等，问装第二多的盒子里面的东西是否大于</a:t>
            </a:r>
            <a:r>
              <a:rPr lang="en-US" altLang="zh-CN" dirty="0" smtClean="0"/>
              <a:t>9</a:t>
            </a:r>
            <a:endParaRPr lang="zh-CN" altLang="zh-CN" dirty="0"/>
          </a:p>
          <a:p>
            <a:pPr marL="0" lvl="0" indent="0"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zh-CN" altLang="zh-CN" dirty="0" smtClean="0"/>
              <a:t>第</a:t>
            </a:r>
            <a:r>
              <a:rPr lang="zh-CN" altLang="zh-CN" dirty="0"/>
              <a:t>一多里面有</a:t>
            </a:r>
            <a:r>
              <a:rPr lang="en-US" altLang="zh-CN" dirty="0"/>
              <a:t>40</a:t>
            </a:r>
            <a:r>
              <a:rPr lang="zh-CN" altLang="zh-CN" dirty="0"/>
              <a:t>个，最少的里面有</a:t>
            </a:r>
            <a:r>
              <a:rPr lang="en-US" altLang="zh-CN" dirty="0"/>
              <a:t>5</a:t>
            </a:r>
            <a:r>
              <a:rPr lang="zh-CN" altLang="zh-CN" dirty="0" smtClean="0"/>
              <a:t>个</a:t>
            </a:r>
            <a:r>
              <a:rPr lang="en-US" altLang="zh-CN" dirty="0" smtClean="0"/>
              <a:t>:</a:t>
            </a:r>
          </a:p>
          <a:p>
            <a:pPr marL="0" lvl="0" indent="0"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zh-CN" altLang="zh-CN" dirty="0" smtClean="0"/>
              <a:t>第</a:t>
            </a:r>
            <a:r>
              <a:rPr lang="zh-CN" altLang="zh-CN" dirty="0"/>
              <a:t>二多的里面少于</a:t>
            </a:r>
            <a:r>
              <a:rPr lang="en-US" altLang="zh-CN" dirty="0"/>
              <a:t>13</a:t>
            </a:r>
            <a:r>
              <a:rPr lang="zh-CN" altLang="zh-CN" dirty="0"/>
              <a:t>个</a:t>
            </a:r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004541" y="3488709"/>
            <a:ext cx="1047168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kern="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【解释】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2400" kern="0" dirty="0">
                <a:solidFill>
                  <a:srgbClr val="00B050"/>
                </a:solidFill>
                <a:latin typeface="微软雅黑" panose="020B0503020204020204" pitchFamily="34" charset="-122"/>
                <a:cs typeface="宋体" panose="02010600030101010101" pitchFamily="2" charset="-122"/>
              </a:rPr>
              <a:t>1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CN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第二多放的东西最少的情况是，从少到多排列，</a:t>
            </a:r>
            <a:r>
              <a:rPr lang="en-US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5,6,7,8,</a:t>
            </a:r>
            <a:r>
              <a:rPr lang="en-US" altLang="zh-CN" sz="2400" kern="100" dirty="0">
                <a:solidFill>
                  <a:srgbClr val="FF000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,40</a:t>
            </a:r>
            <a:r>
              <a:rPr lang="zh-CN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zh-CN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这样总共的东西</a:t>
            </a:r>
            <a:r>
              <a:rPr lang="en-US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5+6+7+8+</a:t>
            </a:r>
            <a:r>
              <a:rPr lang="en-US" altLang="zh-CN" sz="2400" kern="100" dirty="0">
                <a:solidFill>
                  <a:srgbClr val="FF000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+40=75&lt;78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CN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第二多的盒子放的东西一定大于</a:t>
            </a:r>
            <a:r>
              <a:rPr lang="en-US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9 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S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CN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由于不知道其他盒子放多少，第二多的大于或小于</a:t>
            </a:r>
            <a:r>
              <a:rPr lang="en-US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zh-CN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都可以，只要改变第一多的数量就可以实现</a:t>
            </a:r>
            <a:r>
              <a:rPr lang="en-US" altLang="zh-CN" sz="2400" kern="100" dirty="0">
                <a:solidFill>
                  <a:srgbClr val="00B05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zh-CN" sz="2400" kern="100" dirty="0">
                <a:solidFill>
                  <a:srgbClr val="00B05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NS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zh-CN" altLang="zh-CN" sz="2400" kern="0" dirty="0">
                <a:solidFill>
                  <a:srgbClr val="00B05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【答案】</a:t>
            </a:r>
            <a:r>
              <a:rPr lang="en-US" altLang="zh-CN" sz="2400" kern="0" dirty="0">
                <a:solidFill>
                  <a:srgbClr val="00B05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A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44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271</TotalTime>
  <Words>2392</Words>
  <Application>Microsoft Office PowerPoint</Application>
  <PresentationFormat>Widescreen</PresentationFormat>
  <Paragraphs>169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40" baseType="lpstr">
      <vt:lpstr>Arial Unicode MS</vt:lpstr>
      <vt:lpstr>黑体</vt:lpstr>
      <vt:lpstr>华文宋体</vt:lpstr>
      <vt:lpstr>华文细黑</vt:lpstr>
      <vt:lpstr>宋体</vt:lpstr>
      <vt:lpstr>微软雅黑</vt:lpstr>
      <vt:lpstr>Arial</vt:lpstr>
      <vt:lpstr>Arial Black</vt:lpstr>
      <vt:lpstr>Calibri</vt:lpstr>
      <vt:lpstr>Franklin Gothic Book</vt:lpstr>
      <vt:lpstr>Tahoma</vt:lpstr>
      <vt:lpstr>Times New Roman</vt:lpstr>
      <vt:lpstr>Wingdings</vt:lpstr>
      <vt:lpstr>Crop</vt:lpstr>
      <vt:lpstr>小树老师的数学课</vt:lpstr>
      <vt:lpstr>特殊计算考点</vt:lpstr>
      <vt:lpstr>例题</vt:lpstr>
      <vt:lpstr>例题</vt:lpstr>
      <vt:lpstr>求1+21+22+……+29=？</vt:lpstr>
      <vt:lpstr>特殊计算</vt:lpstr>
      <vt:lpstr>如何判断极值考点</vt:lpstr>
      <vt:lpstr>例题</vt:lpstr>
      <vt:lpstr>例题</vt:lpstr>
      <vt:lpstr>例题</vt:lpstr>
      <vt:lpstr>例题</vt:lpstr>
      <vt:lpstr>非典型例题</vt:lpstr>
      <vt:lpstr>函数题VS数列</vt:lpstr>
      <vt:lpstr>2 height </vt:lpstr>
      <vt:lpstr>不典型考试难题分享 2 height </vt:lpstr>
      <vt:lpstr>不典型考试难题分享-取整函数</vt:lpstr>
      <vt:lpstr>取整函数</vt:lpstr>
      <vt:lpstr> </vt:lpstr>
      <vt:lpstr>数列函数</vt:lpstr>
      <vt:lpstr>数列</vt:lpstr>
      <vt:lpstr>数列</vt:lpstr>
      <vt:lpstr>数列</vt:lpstr>
      <vt:lpstr>【负数的余数】</vt:lpstr>
      <vt:lpstr>【digit】</vt:lpstr>
      <vt:lpstr>Q&amp;A </vt:lpstr>
      <vt:lpstr>课程结束 但我们并不分手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小树老师的数学课</dc:title>
  <dc:creator>孫希辰</dc:creator>
  <cp:lastModifiedBy>孫希辰</cp:lastModifiedBy>
  <cp:revision>24</cp:revision>
  <dcterms:created xsi:type="dcterms:W3CDTF">2017-03-17T12:44:19Z</dcterms:created>
  <dcterms:modified xsi:type="dcterms:W3CDTF">2017-06-03T02:04:32Z</dcterms:modified>
</cp:coreProperties>
</file>