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70" r:id="rId2"/>
    <p:sldId id="256" r:id="rId3"/>
    <p:sldId id="257" r:id="rId4"/>
    <p:sldId id="258" r:id="rId5"/>
    <p:sldId id="274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1" r:id="rId35"/>
    <p:sldId id="292" r:id="rId36"/>
    <p:sldId id="293" r:id="rId37"/>
    <p:sldId id="294" r:id="rId38"/>
    <p:sldId id="289" r:id="rId3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Grid="0">
      <p:cViewPr varScale="1">
        <p:scale>
          <a:sx n="83" d="100"/>
          <a:sy n="83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CA00CF-E1E8-427C-9C47-6DEA1F51C789}" type="doc">
      <dgm:prSet loTypeId="urn:microsoft.com/office/officeart/2005/8/layout/hProcess11" loCatId="process" qsTypeId="urn:microsoft.com/office/officeart/2005/8/quickstyle/simple1" qsCatId="simple" csTypeId="urn:microsoft.com/office/officeart/2005/8/colors/colorful2" csCatId="colorful" phldr="1"/>
      <dgm:spPr/>
    </dgm:pt>
    <dgm:pt modelId="{E54E2D83-235D-48AD-9FCB-FB8D9C6E7B59}">
      <dgm:prSet phldrT="[Text]"/>
      <dgm:spPr/>
      <dgm:t>
        <a:bodyPr/>
        <a:lstStyle/>
        <a:p>
          <a:r>
            <a:rPr lang="en-US" altLang="zh-CN" dirty="0" err="1" smtClean="0"/>
            <a:t>X+r</a:t>
          </a:r>
          <a:endParaRPr lang="zh-CN" altLang="en-US" dirty="0"/>
        </a:p>
      </dgm:t>
    </dgm:pt>
    <dgm:pt modelId="{0E0949A8-144E-4698-A5D6-5468B388084F}" type="parTrans" cxnId="{08230ECA-E9E2-4744-BA5E-143F67B0C7DC}">
      <dgm:prSet/>
      <dgm:spPr/>
      <dgm:t>
        <a:bodyPr/>
        <a:lstStyle/>
        <a:p>
          <a:endParaRPr lang="zh-CN" altLang="en-US"/>
        </a:p>
      </dgm:t>
    </dgm:pt>
    <dgm:pt modelId="{1AB537C5-DE85-43A7-9C07-C0310AC89EFE}" type="sibTrans" cxnId="{08230ECA-E9E2-4744-BA5E-143F67B0C7DC}">
      <dgm:prSet/>
      <dgm:spPr/>
      <dgm:t>
        <a:bodyPr/>
        <a:lstStyle/>
        <a:p>
          <a:endParaRPr lang="zh-CN" altLang="en-US"/>
        </a:p>
      </dgm:t>
    </dgm:pt>
    <dgm:pt modelId="{887664E1-D342-419D-852D-B99CC4720D7E}">
      <dgm:prSet phldrT="[Text]"/>
      <dgm:spPr/>
      <dgm:t>
        <a:bodyPr/>
        <a:lstStyle/>
        <a:p>
          <a:r>
            <a:rPr lang="en-US" altLang="zh-CN" dirty="0" smtClean="0"/>
            <a:t>2x+r</a:t>
          </a:r>
          <a:endParaRPr lang="zh-CN" altLang="en-US" dirty="0"/>
        </a:p>
      </dgm:t>
    </dgm:pt>
    <dgm:pt modelId="{0004330E-422A-4BBA-B4EF-4570DA01F467}" type="parTrans" cxnId="{DE24B981-CB86-4802-B44F-9B1293074425}">
      <dgm:prSet/>
      <dgm:spPr/>
      <dgm:t>
        <a:bodyPr/>
        <a:lstStyle/>
        <a:p>
          <a:endParaRPr lang="zh-CN" altLang="en-US"/>
        </a:p>
      </dgm:t>
    </dgm:pt>
    <dgm:pt modelId="{F2E6FF60-E216-4738-9018-9DCA393854B8}" type="sibTrans" cxnId="{DE24B981-CB86-4802-B44F-9B1293074425}">
      <dgm:prSet/>
      <dgm:spPr/>
      <dgm:t>
        <a:bodyPr/>
        <a:lstStyle/>
        <a:p>
          <a:endParaRPr lang="zh-CN" altLang="en-US"/>
        </a:p>
      </dgm:t>
    </dgm:pt>
    <dgm:pt modelId="{6285BCDB-456B-4B5A-86C9-69D976D62D82}">
      <dgm:prSet phldrT="[Text]"/>
      <dgm:spPr/>
      <dgm:t>
        <a:bodyPr/>
        <a:lstStyle/>
        <a:p>
          <a:r>
            <a:rPr lang="en-US" altLang="zh-CN" dirty="0" smtClean="0"/>
            <a:t>3x+r</a:t>
          </a:r>
          <a:endParaRPr lang="zh-CN" altLang="en-US" dirty="0"/>
        </a:p>
      </dgm:t>
    </dgm:pt>
    <dgm:pt modelId="{9CB31D40-1559-420F-8046-3AE17DBEF841}" type="parTrans" cxnId="{A9C1CAFE-F4A0-4683-B366-8A97032958E6}">
      <dgm:prSet/>
      <dgm:spPr/>
      <dgm:t>
        <a:bodyPr/>
        <a:lstStyle/>
        <a:p>
          <a:endParaRPr lang="zh-CN" altLang="en-US"/>
        </a:p>
      </dgm:t>
    </dgm:pt>
    <dgm:pt modelId="{EABB433B-0650-412F-9F7A-9C8CFF780381}" type="sibTrans" cxnId="{A9C1CAFE-F4A0-4683-B366-8A97032958E6}">
      <dgm:prSet/>
      <dgm:spPr/>
      <dgm:t>
        <a:bodyPr/>
        <a:lstStyle/>
        <a:p>
          <a:endParaRPr lang="zh-CN" altLang="en-US"/>
        </a:p>
      </dgm:t>
    </dgm:pt>
    <dgm:pt modelId="{B171AABB-6694-4204-B53B-D2E256624214}" type="pres">
      <dgm:prSet presAssocID="{ACCA00CF-E1E8-427C-9C47-6DEA1F51C789}" presName="Name0" presStyleCnt="0">
        <dgm:presLayoutVars>
          <dgm:dir/>
          <dgm:resizeHandles val="exact"/>
        </dgm:presLayoutVars>
      </dgm:prSet>
      <dgm:spPr/>
    </dgm:pt>
    <dgm:pt modelId="{A1232AF3-58C5-4841-BE70-003EC6EECB97}" type="pres">
      <dgm:prSet presAssocID="{ACCA00CF-E1E8-427C-9C47-6DEA1F51C789}" presName="arrow" presStyleLbl="bgShp" presStyleIdx="0" presStyleCnt="1"/>
      <dgm:spPr/>
    </dgm:pt>
    <dgm:pt modelId="{DA49BDAD-5080-43A7-8369-B80282B96D2D}" type="pres">
      <dgm:prSet presAssocID="{ACCA00CF-E1E8-427C-9C47-6DEA1F51C789}" presName="points" presStyleCnt="0"/>
      <dgm:spPr/>
    </dgm:pt>
    <dgm:pt modelId="{576D9E2A-A3C2-4D17-B2B9-CDEA4452B8A1}" type="pres">
      <dgm:prSet presAssocID="{E54E2D83-235D-48AD-9FCB-FB8D9C6E7B59}" presName="compositeA" presStyleCnt="0"/>
      <dgm:spPr/>
    </dgm:pt>
    <dgm:pt modelId="{12F0422D-BB65-4712-A3B7-D8337C830D72}" type="pres">
      <dgm:prSet presAssocID="{E54E2D83-235D-48AD-9FCB-FB8D9C6E7B59}" presName="text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FC3D9636-BCE7-40D3-87FC-0B2BCBD0FF6A}" type="pres">
      <dgm:prSet presAssocID="{E54E2D83-235D-48AD-9FCB-FB8D9C6E7B59}" presName="circleA" presStyleLbl="node1" presStyleIdx="0" presStyleCnt="3"/>
      <dgm:spPr/>
    </dgm:pt>
    <dgm:pt modelId="{6BDE3C51-93B8-479E-9A10-2C838849DAE1}" type="pres">
      <dgm:prSet presAssocID="{E54E2D83-235D-48AD-9FCB-FB8D9C6E7B59}" presName="spaceA" presStyleCnt="0"/>
      <dgm:spPr/>
    </dgm:pt>
    <dgm:pt modelId="{2884EBF8-D19D-402E-A393-1B302797C68E}" type="pres">
      <dgm:prSet presAssocID="{1AB537C5-DE85-43A7-9C07-C0310AC89EFE}" presName="space" presStyleCnt="0"/>
      <dgm:spPr/>
    </dgm:pt>
    <dgm:pt modelId="{418817CF-EA73-443A-9881-02AA41504585}" type="pres">
      <dgm:prSet presAssocID="{887664E1-D342-419D-852D-B99CC4720D7E}" presName="compositeB" presStyleCnt="0"/>
      <dgm:spPr/>
    </dgm:pt>
    <dgm:pt modelId="{B1E97D5C-273F-4529-987D-BB66FB8E8A60}" type="pres">
      <dgm:prSet presAssocID="{887664E1-D342-419D-852D-B99CC4720D7E}" presName="textB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A135FA92-8C07-4168-94BE-C68236328830}" type="pres">
      <dgm:prSet presAssocID="{887664E1-D342-419D-852D-B99CC4720D7E}" presName="circleB" presStyleLbl="node1" presStyleIdx="1" presStyleCnt="3"/>
      <dgm:spPr/>
    </dgm:pt>
    <dgm:pt modelId="{AD4A5447-013C-49B4-AFB2-7A1611DF7EE4}" type="pres">
      <dgm:prSet presAssocID="{887664E1-D342-419D-852D-B99CC4720D7E}" presName="spaceB" presStyleCnt="0"/>
      <dgm:spPr/>
    </dgm:pt>
    <dgm:pt modelId="{7E509912-A055-4414-9769-9389863ADEA3}" type="pres">
      <dgm:prSet presAssocID="{F2E6FF60-E216-4738-9018-9DCA393854B8}" presName="space" presStyleCnt="0"/>
      <dgm:spPr/>
    </dgm:pt>
    <dgm:pt modelId="{B1302268-E130-4930-84E3-CBA1DC367F6A}" type="pres">
      <dgm:prSet presAssocID="{6285BCDB-456B-4B5A-86C9-69D976D62D82}" presName="compositeA" presStyleCnt="0"/>
      <dgm:spPr/>
    </dgm:pt>
    <dgm:pt modelId="{76E54CA9-14F4-4211-9FB4-AFB41A8138BF}" type="pres">
      <dgm:prSet presAssocID="{6285BCDB-456B-4B5A-86C9-69D976D62D82}" presName="textA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9340C61F-5877-440B-962C-301F945F257D}" type="pres">
      <dgm:prSet presAssocID="{6285BCDB-456B-4B5A-86C9-69D976D62D82}" presName="circleA" presStyleLbl="node1" presStyleIdx="2" presStyleCnt="3"/>
      <dgm:spPr/>
    </dgm:pt>
    <dgm:pt modelId="{FF1620A8-083F-4247-B018-FE652FE3E4AF}" type="pres">
      <dgm:prSet presAssocID="{6285BCDB-456B-4B5A-86C9-69D976D62D82}" presName="spaceA" presStyleCnt="0"/>
      <dgm:spPr/>
    </dgm:pt>
  </dgm:ptLst>
  <dgm:cxnLst>
    <dgm:cxn modelId="{A9C1CAFE-F4A0-4683-B366-8A97032958E6}" srcId="{ACCA00CF-E1E8-427C-9C47-6DEA1F51C789}" destId="{6285BCDB-456B-4B5A-86C9-69D976D62D82}" srcOrd="2" destOrd="0" parTransId="{9CB31D40-1559-420F-8046-3AE17DBEF841}" sibTransId="{EABB433B-0650-412F-9F7A-9C8CFF780381}"/>
    <dgm:cxn modelId="{490DB32B-7DAF-471F-AF08-4111DAD4EA9A}" type="presOf" srcId="{E54E2D83-235D-48AD-9FCB-FB8D9C6E7B59}" destId="{12F0422D-BB65-4712-A3B7-D8337C830D72}" srcOrd="0" destOrd="0" presId="urn:microsoft.com/office/officeart/2005/8/layout/hProcess11"/>
    <dgm:cxn modelId="{DE24B981-CB86-4802-B44F-9B1293074425}" srcId="{ACCA00CF-E1E8-427C-9C47-6DEA1F51C789}" destId="{887664E1-D342-419D-852D-B99CC4720D7E}" srcOrd="1" destOrd="0" parTransId="{0004330E-422A-4BBA-B4EF-4570DA01F467}" sibTransId="{F2E6FF60-E216-4738-9018-9DCA393854B8}"/>
    <dgm:cxn modelId="{03C02A34-D37B-497F-A93D-382513530BF2}" type="presOf" srcId="{ACCA00CF-E1E8-427C-9C47-6DEA1F51C789}" destId="{B171AABB-6694-4204-B53B-D2E256624214}" srcOrd="0" destOrd="0" presId="urn:microsoft.com/office/officeart/2005/8/layout/hProcess11"/>
    <dgm:cxn modelId="{08230ECA-E9E2-4744-BA5E-143F67B0C7DC}" srcId="{ACCA00CF-E1E8-427C-9C47-6DEA1F51C789}" destId="{E54E2D83-235D-48AD-9FCB-FB8D9C6E7B59}" srcOrd="0" destOrd="0" parTransId="{0E0949A8-144E-4698-A5D6-5468B388084F}" sibTransId="{1AB537C5-DE85-43A7-9C07-C0310AC89EFE}"/>
    <dgm:cxn modelId="{C8C6DBFC-1722-4468-9232-E4A81D2ED270}" type="presOf" srcId="{887664E1-D342-419D-852D-B99CC4720D7E}" destId="{B1E97D5C-273F-4529-987D-BB66FB8E8A60}" srcOrd="0" destOrd="0" presId="urn:microsoft.com/office/officeart/2005/8/layout/hProcess11"/>
    <dgm:cxn modelId="{5DA09E73-6C3C-4A5F-B98F-08FD87B80264}" type="presOf" srcId="{6285BCDB-456B-4B5A-86C9-69D976D62D82}" destId="{76E54CA9-14F4-4211-9FB4-AFB41A8138BF}" srcOrd="0" destOrd="0" presId="urn:microsoft.com/office/officeart/2005/8/layout/hProcess11"/>
    <dgm:cxn modelId="{CA38B32C-E392-4DC4-ADBC-A167FD7683AA}" type="presParOf" srcId="{B171AABB-6694-4204-B53B-D2E256624214}" destId="{A1232AF3-58C5-4841-BE70-003EC6EECB97}" srcOrd="0" destOrd="0" presId="urn:microsoft.com/office/officeart/2005/8/layout/hProcess11"/>
    <dgm:cxn modelId="{88392746-0A4D-4871-B059-B2DC9E407B67}" type="presParOf" srcId="{B171AABB-6694-4204-B53B-D2E256624214}" destId="{DA49BDAD-5080-43A7-8369-B80282B96D2D}" srcOrd="1" destOrd="0" presId="urn:microsoft.com/office/officeart/2005/8/layout/hProcess11"/>
    <dgm:cxn modelId="{61115230-F5A0-4595-AA23-D868A171EDA5}" type="presParOf" srcId="{DA49BDAD-5080-43A7-8369-B80282B96D2D}" destId="{576D9E2A-A3C2-4D17-B2B9-CDEA4452B8A1}" srcOrd="0" destOrd="0" presId="urn:microsoft.com/office/officeart/2005/8/layout/hProcess11"/>
    <dgm:cxn modelId="{9D152460-BC85-494E-B49B-DBEC60B5438D}" type="presParOf" srcId="{576D9E2A-A3C2-4D17-B2B9-CDEA4452B8A1}" destId="{12F0422D-BB65-4712-A3B7-D8337C830D72}" srcOrd="0" destOrd="0" presId="urn:microsoft.com/office/officeart/2005/8/layout/hProcess11"/>
    <dgm:cxn modelId="{B3427549-0FCE-4589-B3C8-DED6F28ED65E}" type="presParOf" srcId="{576D9E2A-A3C2-4D17-B2B9-CDEA4452B8A1}" destId="{FC3D9636-BCE7-40D3-87FC-0B2BCBD0FF6A}" srcOrd="1" destOrd="0" presId="urn:microsoft.com/office/officeart/2005/8/layout/hProcess11"/>
    <dgm:cxn modelId="{F56F5940-2BA2-4965-BACB-D1F9794DD815}" type="presParOf" srcId="{576D9E2A-A3C2-4D17-B2B9-CDEA4452B8A1}" destId="{6BDE3C51-93B8-479E-9A10-2C838849DAE1}" srcOrd="2" destOrd="0" presId="urn:microsoft.com/office/officeart/2005/8/layout/hProcess11"/>
    <dgm:cxn modelId="{6E839DBE-5317-4F79-8ED7-E7954D287474}" type="presParOf" srcId="{DA49BDAD-5080-43A7-8369-B80282B96D2D}" destId="{2884EBF8-D19D-402E-A393-1B302797C68E}" srcOrd="1" destOrd="0" presId="urn:microsoft.com/office/officeart/2005/8/layout/hProcess11"/>
    <dgm:cxn modelId="{A914D59F-6B4C-48F3-B7B8-469135586BF9}" type="presParOf" srcId="{DA49BDAD-5080-43A7-8369-B80282B96D2D}" destId="{418817CF-EA73-443A-9881-02AA41504585}" srcOrd="2" destOrd="0" presId="urn:microsoft.com/office/officeart/2005/8/layout/hProcess11"/>
    <dgm:cxn modelId="{9987602E-4D93-4837-B67B-E793F7808EBD}" type="presParOf" srcId="{418817CF-EA73-443A-9881-02AA41504585}" destId="{B1E97D5C-273F-4529-987D-BB66FB8E8A60}" srcOrd="0" destOrd="0" presId="urn:microsoft.com/office/officeart/2005/8/layout/hProcess11"/>
    <dgm:cxn modelId="{B78368FB-97E4-4AE4-857F-4441C1D1CBE0}" type="presParOf" srcId="{418817CF-EA73-443A-9881-02AA41504585}" destId="{A135FA92-8C07-4168-94BE-C68236328830}" srcOrd="1" destOrd="0" presId="urn:microsoft.com/office/officeart/2005/8/layout/hProcess11"/>
    <dgm:cxn modelId="{6A2103FF-3E7C-4594-A845-6ADF0920AB09}" type="presParOf" srcId="{418817CF-EA73-443A-9881-02AA41504585}" destId="{AD4A5447-013C-49B4-AFB2-7A1611DF7EE4}" srcOrd="2" destOrd="0" presId="urn:microsoft.com/office/officeart/2005/8/layout/hProcess11"/>
    <dgm:cxn modelId="{9C0CDAD2-81AE-48FC-9EC9-307B624D7780}" type="presParOf" srcId="{DA49BDAD-5080-43A7-8369-B80282B96D2D}" destId="{7E509912-A055-4414-9769-9389863ADEA3}" srcOrd="3" destOrd="0" presId="urn:microsoft.com/office/officeart/2005/8/layout/hProcess11"/>
    <dgm:cxn modelId="{C761F0C1-D18A-45BA-8FA5-A544CA106268}" type="presParOf" srcId="{DA49BDAD-5080-43A7-8369-B80282B96D2D}" destId="{B1302268-E130-4930-84E3-CBA1DC367F6A}" srcOrd="4" destOrd="0" presId="urn:microsoft.com/office/officeart/2005/8/layout/hProcess11"/>
    <dgm:cxn modelId="{E48E862E-4222-4C7F-9C98-394E941121E2}" type="presParOf" srcId="{B1302268-E130-4930-84E3-CBA1DC367F6A}" destId="{76E54CA9-14F4-4211-9FB4-AFB41A8138BF}" srcOrd="0" destOrd="0" presId="urn:microsoft.com/office/officeart/2005/8/layout/hProcess11"/>
    <dgm:cxn modelId="{7CF90365-0276-460A-9E12-62AEE99F4E9B}" type="presParOf" srcId="{B1302268-E130-4930-84E3-CBA1DC367F6A}" destId="{9340C61F-5877-440B-962C-301F945F257D}" srcOrd="1" destOrd="0" presId="urn:microsoft.com/office/officeart/2005/8/layout/hProcess11"/>
    <dgm:cxn modelId="{C62414D5-C455-4415-AF06-BA19BA79260A}" type="presParOf" srcId="{B1302268-E130-4930-84E3-CBA1DC367F6A}" destId="{FF1620A8-083F-4247-B018-FE652FE3E4AF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32AF3-58C5-4841-BE70-003EC6EECB97}">
      <dsp:nvSpPr>
        <dsp:cNvPr id="0" name=""/>
        <dsp:cNvSpPr/>
      </dsp:nvSpPr>
      <dsp:spPr>
        <a:xfrm>
          <a:off x="0" y="1305401"/>
          <a:ext cx="10515600" cy="1740535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F0422D-BB65-4712-A3B7-D8337C830D72}">
      <dsp:nvSpPr>
        <dsp:cNvPr id="0" name=""/>
        <dsp:cNvSpPr/>
      </dsp:nvSpPr>
      <dsp:spPr>
        <a:xfrm>
          <a:off x="4621" y="0"/>
          <a:ext cx="304993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3832" tIns="433832" rIns="433832" bIns="433832" numCol="1" spcCol="1270" anchor="b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6100" kern="1200" dirty="0" err="1" smtClean="0"/>
            <a:t>X+r</a:t>
          </a:r>
          <a:endParaRPr lang="zh-CN" altLang="en-US" sz="6100" kern="1200" dirty="0"/>
        </a:p>
      </dsp:txBody>
      <dsp:txXfrm>
        <a:off x="4621" y="0"/>
        <a:ext cx="3049934" cy="1740535"/>
      </dsp:txXfrm>
    </dsp:sp>
    <dsp:sp modelId="{FC3D9636-BCE7-40D3-87FC-0B2BCBD0FF6A}">
      <dsp:nvSpPr>
        <dsp:cNvPr id="0" name=""/>
        <dsp:cNvSpPr/>
      </dsp:nvSpPr>
      <dsp:spPr>
        <a:xfrm>
          <a:off x="1312021" y="1958102"/>
          <a:ext cx="435133" cy="435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E97D5C-273F-4529-987D-BB66FB8E8A60}">
      <dsp:nvSpPr>
        <dsp:cNvPr id="0" name=""/>
        <dsp:cNvSpPr/>
      </dsp:nvSpPr>
      <dsp:spPr>
        <a:xfrm>
          <a:off x="3207052" y="2610802"/>
          <a:ext cx="304993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3832" tIns="433832" rIns="433832" bIns="433832" numCol="1" spcCol="1270" anchor="t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6100" kern="1200" dirty="0" smtClean="0"/>
            <a:t>2x+r</a:t>
          </a:r>
          <a:endParaRPr lang="zh-CN" altLang="en-US" sz="6100" kern="1200" dirty="0"/>
        </a:p>
      </dsp:txBody>
      <dsp:txXfrm>
        <a:off x="3207052" y="2610802"/>
        <a:ext cx="3049934" cy="1740535"/>
      </dsp:txXfrm>
    </dsp:sp>
    <dsp:sp modelId="{A135FA92-8C07-4168-94BE-C68236328830}">
      <dsp:nvSpPr>
        <dsp:cNvPr id="0" name=""/>
        <dsp:cNvSpPr/>
      </dsp:nvSpPr>
      <dsp:spPr>
        <a:xfrm>
          <a:off x="4514453" y="1958102"/>
          <a:ext cx="435133" cy="435133"/>
        </a:xfrm>
        <a:prstGeom prst="ellipse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E54CA9-14F4-4211-9FB4-AFB41A8138BF}">
      <dsp:nvSpPr>
        <dsp:cNvPr id="0" name=""/>
        <dsp:cNvSpPr/>
      </dsp:nvSpPr>
      <dsp:spPr>
        <a:xfrm>
          <a:off x="6409484" y="0"/>
          <a:ext cx="304993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3832" tIns="433832" rIns="433832" bIns="433832" numCol="1" spcCol="1270" anchor="b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6100" kern="1200" dirty="0" smtClean="0"/>
            <a:t>3x+r</a:t>
          </a:r>
          <a:endParaRPr lang="zh-CN" altLang="en-US" sz="6100" kern="1200" dirty="0"/>
        </a:p>
      </dsp:txBody>
      <dsp:txXfrm>
        <a:off x="6409484" y="0"/>
        <a:ext cx="3049934" cy="1740535"/>
      </dsp:txXfrm>
    </dsp:sp>
    <dsp:sp modelId="{9340C61F-5877-440B-962C-301F945F257D}">
      <dsp:nvSpPr>
        <dsp:cNvPr id="0" name=""/>
        <dsp:cNvSpPr/>
      </dsp:nvSpPr>
      <dsp:spPr>
        <a:xfrm>
          <a:off x="7716884" y="1958102"/>
          <a:ext cx="435133" cy="435133"/>
        </a:xfrm>
        <a:prstGeom prst="ellipse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724D57-5B48-4017-BBD9-6860167C3810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07699-939D-4035-B14F-DC8823441C6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9029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</a:t>
            </a:r>
          </a:p>
          <a:p>
            <a:r>
              <a:rPr lang="en-US" altLang="zh-CN" dirty="0" smtClean="0"/>
              <a:t>Y</a:t>
            </a:r>
            <a:r>
              <a:rPr lang="zh-CN" altLang="en-US" dirty="0" smtClean="0"/>
              <a:t>是否是偶数？ </a:t>
            </a:r>
            <a:endParaRPr lang="en-US" altLang="zh-CN" dirty="0" smtClean="0"/>
          </a:p>
          <a:p>
            <a:pPr marL="228600" indent="-228600">
              <a:buAutoNum type="arabicPlain"/>
            </a:pPr>
            <a:r>
              <a:rPr lang="en-US" altLang="zh-CN" dirty="0" smtClean="0"/>
              <a:t>y</a:t>
            </a:r>
            <a:r>
              <a:rPr lang="zh-CN" altLang="en-US" dirty="0" smtClean="0"/>
              <a:t>（</a:t>
            </a:r>
            <a:r>
              <a:rPr lang="en-US" altLang="zh-CN" dirty="0" smtClean="0"/>
              <a:t>y+2</a:t>
            </a:r>
            <a:r>
              <a:rPr lang="zh-CN" altLang="en-US" dirty="0" smtClean="0"/>
              <a:t>）</a:t>
            </a:r>
            <a:r>
              <a:rPr lang="en-US" altLang="zh-CN" dirty="0" smtClean="0"/>
              <a:t>=x</a:t>
            </a:r>
            <a:r>
              <a:rPr lang="zh-CN" altLang="en-US" dirty="0" smtClean="0"/>
              <a:t>（</a:t>
            </a:r>
            <a:r>
              <a:rPr lang="en-US" altLang="zh-CN" dirty="0" smtClean="0"/>
              <a:t>x+1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=even    y</a:t>
            </a:r>
            <a:r>
              <a:rPr lang="en-US" altLang="zh-CN" baseline="0" dirty="0" smtClean="0"/>
              <a:t> </a:t>
            </a:r>
            <a:r>
              <a:rPr lang="zh-CN" altLang="en-US" baseline="0" dirty="0" smtClean="0"/>
              <a:t>和</a:t>
            </a:r>
            <a:r>
              <a:rPr lang="en-US" altLang="zh-CN" baseline="0" dirty="0" smtClean="0"/>
              <a:t>y+2</a:t>
            </a:r>
            <a:r>
              <a:rPr lang="zh-CN" altLang="en-US" baseline="0" dirty="0" smtClean="0"/>
              <a:t>性质一样只能都是偶数 </a:t>
            </a:r>
            <a:r>
              <a:rPr lang="en-US" altLang="zh-CN" baseline="0" dirty="0" smtClean="0"/>
              <a:t>S</a:t>
            </a:r>
          </a:p>
          <a:p>
            <a:pPr marL="228600" indent="-228600">
              <a:buAutoNum type="arabicPlain"/>
            </a:pPr>
            <a:r>
              <a:rPr lang="zh-CN" altLang="en-US" baseline="0" dirty="0" smtClean="0"/>
              <a:t>和</a:t>
            </a:r>
            <a:r>
              <a:rPr lang="en-US" altLang="zh-CN" baseline="0" dirty="0" smtClean="0"/>
              <a:t>y</a:t>
            </a:r>
            <a:r>
              <a:rPr lang="zh-CN" altLang="en-US" baseline="0" dirty="0" smtClean="0"/>
              <a:t>无关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3DD95-4D0D-4DB2-A1FB-983D15D00DC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2239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B</a:t>
            </a:r>
          </a:p>
          <a:p>
            <a:r>
              <a:rPr lang="zh-CN" altLang="en-US" dirty="0" smtClean="0"/>
              <a:t>别</a:t>
            </a:r>
            <a:r>
              <a:rPr lang="en-US" altLang="zh-CN" dirty="0" smtClean="0"/>
              <a:t>2</a:t>
            </a:r>
            <a:r>
              <a:rPr lang="zh-CN" altLang="en-US" dirty="0" smtClean="0"/>
              <a:t>除余数 其实就是问奇偶性 </a:t>
            </a:r>
            <a:endParaRPr lang="en-US" altLang="zh-CN" dirty="0" smtClean="0"/>
          </a:p>
          <a:p>
            <a:r>
              <a:rPr lang="en-US" altLang="zh-CN" dirty="0" smtClean="0"/>
              <a:t>1 n=5x+odd   x</a:t>
            </a:r>
            <a:r>
              <a:rPr lang="zh-CN" altLang="en-US" dirty="0" smtClean="0"/>
              <a:t>未知奇偶性未知 </a:t>
            </a:r>
            <a:r>
              <a:rPr lang="en-US" altLang="zh-CN" dirty="0" smtClean="0"/>
              <a:t>NS</a:t>
            </a:r>
          </a:p>
          <a:p>
            <a:r>
              <a:rPr lang="en-US" altLang="zh-CN" dirty="0" smtClean="0"/>
              <a:t>2 n=10y+odd  =even</a:t>
            </a:r>
            <a:r>
              <a:rPr lang="en-US" altLang="zh-CN" baseline="0" dirty="0" smtClean="0"/>
              <a:t> +odd=odd  S  </a:t>
            </a:r>
          </a:p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23DD95-4D0D-4DB2-A1FB-983D15D00DC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69460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0.12y=9    y=75  B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FEAF-3527-42E0-A687-78DB11D5402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99779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37EAC-8BF0-48F9-9D5F-6351F7F8F68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180851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之后针对绝对值数轴有小专题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08908-B83C-4F4A-ABC8-C3C3E448A183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400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Remuneration </a:t>
            </a:r>
            <a:r>
              <a:rPr lang="zh-CN" altLang="en-US" dirty="0" smtClean="0"/>
              <a:t>报酬 工资   </a:t>
            </a:r>
            <a:r>
              <a:rPr lang="en-US" altLang="zh-CN" dirty="0" smtClean="0"/>
              <a:t>salary </a:t>
            </a:r>
          </a:p>
          <a:p>
            <a:r>
              <a:rPr lang="en-US" altLang="zh-CN" dirty="0" smtClean="0"/>
              <a:t>1 mean </a:t>
            </a:r>
            <a:r>
              <a:rPr lang="zh-CN" altLang="en-US" dirty="0" smtClean="0"/>
              <a:t>未知</a:t>
            </a:r>
            <a:endParaRPr lang="en-US" altLang="zh-CN" dirty="0" smtClean="0"/>
          </a:p>
          <a:p>
            <a:r>
              <a:rPr lang="en-US" altLang="zh-CN" dirty="0" smtClean="0"/>
              <a:t>2 mean </a:t>
            </a:r>
            <a:r>
              <a:rPr lang="zh-CN" altLang="en-US" dirty="0" smtClean="0"/>
              <a:t>未知 </a:t>
            </a:r>
            <a:endParaRPr lang="en-US" altLang="zh-CN" dirty="0" smtClean="0"/>
          </a:p>
          <a:p>
            <a:r>
              <a:rPr lang="en-US" altLang="zh-CN" dirty="0" smtClean="0"/>
              <a:t>1+2</a:t>
            </a:r>
            <a:r>
              <a:rPr lang="en-US" altLang="zh-CN" baseline="0" dirty="0" smtClean="0"/>
              <a:t>  NS </a:t>
            </a:r>
            <a:endParaRPr lang="en-US" altLang="zh-CN" dirty="0" smtClean="0"/>
          </a:p>
          <a:p>
            <a:r>
              <a:rPr lang="en-US" altLang="zh-CN" dirty="0" smtClean="0"/>
              <a:t>E  </a:t>
            </a:r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00FEAF-3527-42E0-A687-78DB11D5402B}" type="slidenum">
              <a:rPr lang="zh-CN" altLang="en-US" smtClean="0"/>
              <a:t>30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26901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59FB36-E8F5-4FEA-AA5C-5BE089253EA8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453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8076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903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035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3184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0015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9426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463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4577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13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2114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017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35FFC-9530-4566-8AE6-23DEB1D7F541}" type="datetimeFigureOut">
              <a:rPr lang="zh-CN" altLang="en-US" smtClean="0"/>
              <a:t>2017/8/5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B4A38-B85E-44F4-A9B6-FB7324843AC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662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小树老</a:t>
            </a:r>
            <a:r>
              <a:rPr lang="zh-CN" altLang="en-US" dirty="0" smtClean="0"/>
              <a:t>师的数学课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1.2 </a:t>
            </a:r>
            <a:r>
              <a:rPr lang="zh-CN" altLang="en-US" dirty="0" smtClean="0"/>
              <a:t>基础</a:t>
            </a:r>
            <a:r>
              <a:rPr lang="en-US" altLang="zh-CN" dirty="0" smtClean="0"/>
              <a:t>02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734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zh-CN" altLang="zh-CN" dirty="0"/>
              <a:t>关于</a:t>
            </a:r>
            <a:r>
              <a:rPr lang="en-US" altLang="zh-CN" dirty="0"/>
              <a:t>mod-</a:t>
            </a:r>
            <a:r>
              <a:rPr lang="zh-CN" altLang="zh-CN" dirty="0"/>
              <a:t>模的题，符号是</a:t>
            </a:r>
            <a:r>
              <a:rPr lang="en-US" altLang="zh-CN" dirty="0"/>
              <a:t>@</a:t>
            </a:r>
            <a:r>
              <a:rPr lang="zh-CN" altLang="zh-CN" dirty="0"/>
              <a:t>，题目解释了一下</a:t>
            </a:r>
            <a:r>
              <a:rPr lang="en-US" altLang="zh-CN" dirty="0"/>
              <a:t>x @ y=x/y</a:t>
            </a:r>
            <a:r>
              <a:rPr lang="zh-CN" altLang="zh-CN" dirty="0"/>
              <a:t>的余数，然后问</a:t>
            </a:r>
            <a:r>
              <a:rPr lang="en-US" altLang="zh-CN" dirty="0"/>
              <a:t>x @ 6=</a:t>
            </a:r>
            <a:r>
              <a:rPr lang="zh-CN" altLang="zh-CN" dirty="0" smtClean="0"/>
              <a:t>？</a:t>
            </a:r>
            <a:r>
              <a:rPr lang="en-US" altLang="zh-CN" dirty="0" smtClean="0"/>
              <a:t>  X</a:t>
            </a:r>
            <a:r>
              <a:rPr lang="zh-CN" altLang="en-US" dirty="0" smtClean="0"/>
              <a:t>除</a:t>
            </a:r>
            <a:r>
              <a:rPr lang="en-US" altLang="zh-CN" dirty="0" smtClean="0"/>
              <a:t>6</a:t>
            </a:r>
            <a:r>
              <a:rPr lang="zh-CN" altLang="en-US" dirty="0" smtClean="0"/>
              <a:t>的余数 </a:t>
            </a:r>
            <a:r>
              <a:rPr lang="en-US" altLang="zh-CN" dirty="0" smtClean="0"/>
              <a:t>=</a:t>
            </a:r>
            <a:r>
              <a:rPr lang="zh-CN" altLang="en-US" dirty="0" smtClean="0"/>
              <a:t>？  唯一值 、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1:x @ 3=x @ </a:t>
            </a:r>
            <a:r>
              <a:rPr lang="en-US" altLang="zh-CN" dirty="0" smtClean="0"/>
              <a:t>12</a:t>
            </a:r>
          </a:p>
          <a:p>
            <a:pPr marL="0" indent="0">
              <a:buNone/>
            </a:pPr>
            <a:r>
              <a:rPr lang="en-US" altLang="zh-CN" dirty="0" smtClean="0"/>
              <a:t>2:x </a:t>
            </a:r>
            <a:r>
              <a:rPr lang="en-US" altLang="zh-CN" dirty="0"/>
              <a:t>@ </a:t>
            </a:r>
            <a:r>
              <a:rPr lang="en-US" altLang="zh-CN" dirty="0" smtClean="0"/>
              <a:t>4=2 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328246" y="3729200"/>
            <a:ext cx="1167618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【解释】</a:t>
            </a: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x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除以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3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的余数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=x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除以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12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的余数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   x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是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3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12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的最小公倍数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+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一个小于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3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的余数 </a:t>
            </a: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所以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x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除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6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的余数 也是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x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除以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3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的余数可以是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0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2 NS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2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x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除以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4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的余数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=2  x=4m+2  </a:t>
            </a:r>
            <a:r>
              <a:rPr lang="en-US" altLang="zh-CN" sz="2400" dirty="0" err="1">
                <a:solidFill>
                  <a:srgbClr val="00B050"/>
                </a:solidFill>
                <a:latin typeface="+mj-ea"/>
                <a:ea typeface="+mj-ea"/>
              </a:rPr>
              <a:t>4m+2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除以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6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未知 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NS  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1+2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x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要符合被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12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除余某数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4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12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的最小公倍数还是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12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，所以和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4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的一致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余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2  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【答案】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095048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Arithmetic </a:t>
            </a:r>
            <a:r>
              <a:rPr lang="zh-CN" altLang="en-US" dirty="0"/>
              <a:t>数理部分</a:t>
            </a:r>
            <a:r>
              <a:rPr lang="en-US" altLang="zh-CN" dirty="0"/>
              <a:t> </a:t>
            </a:r>
            <a:r>
              <a:rPr lang="en-US" altLang="zh-CN" dirty="0" smtClean="0"/>
              <a:t>–</a:t>
            </a:r>
            <a:r>
              <a:rPr lang="zh-CN" altLang="en-US" dirty="0" smtClean="0"/>
              <a:t>奇偶性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Even integer and  odd integer 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Any integer that is divisible  by 2 is an </a:t>
            </a:r>
            <a:r>
              <a:rPr lang="en-US" altLang="zh-CN" i="1" dirty="0">
                <a:solidFill>
                  <a:srgbClr val="FF0000"/>
                </a:solidFill>
              </a:rPr>
              <a:t>even integer</a:t>
            </a:r>
            <a:r>
              <a:rPr lang="en-US" altLang="zh-CN" dirty="0"/>
              <a:t>, otherwise is an </a:t>
            </a:r>
            <a:r>
              <a:rPr lang="en-US" altLang="zh-CN" i="1" dirty="0">
                <a:solidFill>
                  <a:srgbClr val="FF0000"/>
                </a:solidFill>
              </a:rPr>
              <a:t>odd integer</a:t>
            </a:r>
            <a:r>
              <a:rPr lang="en-US" altLang="zh-CN" dirty="0"/>
              <a:t>.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∴  </a:t>
            </a:r>
            <a:r>
              <a:rPr lang="en-US" altLang="zh-CN" dirty="0"/>
              <a:t>even integer=2n    odd </a:t>
            </a:r>
            <a:r>
              <a:rPr lang="zh-CN" altLang="en-US" dirty="0"/>
              <a:t> </a:t>
            </a:r>
            <a:r>
              <a:rPr lang="en-US" altLang="zh-CN" dirty="0"/>
              <a:t>integer=2n+1 or  2n-1 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56705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奇偶性模型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Even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Any integer =Even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</a:p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乘法原理      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若干个整数相乘 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=odd  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每个数都是奇数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=even   at least 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一个偶数。</a:t>
            </a:r>
            <a:endParaRPr lang="en-US" altLang="zh-CN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加减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法原理。 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个数   </a:t>
            </a:r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=even      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同奇数 同偶数 </a:t>
            </a:r>
            <a:endParaRPr lang="en-US" altLang="zh-CN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indent="0">
              <a:buNone/>
            </a:pP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两个数 </a:t>
            </a:r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=odd     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一奇一偶 </a:t>
            </a:r>
            <a:endParaRPr lang="en-US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Even ± Even =Even    Odd ±Odd=even </a:t>
            </a:r>
          </a:p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Even ± Odd=Odd </a:t>
            </a:r>
            <a:endParaRPr lang="zh-CN" altLang="en-US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7408330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CN" dirty="0" smtClean="0"/>
              <a:t>【DS】 </a:t>
            </a:r>
            <a:r>
              <a:rPr lang="en-US" altLang="zh-CN" dirty="0" err="1" smtClean="0"/>
              <a:t>c,d</a:t>
            </a:r>
            <a:r>
              <a:rPr lang="en-US" altLang="zh-CN" dirty="0" smtClean="0"/>
              <a:t> are integers </a:t>
            </a:r>
            <a:r>
              <a:rPr lang="zh-CN" altLang="zh-CN" dirty="0" smtClean="0"/>
              <a:t>，</a:t>
            </a:r>
            <a:r>
              <a:rPr lang="en-US" altLang="zh-CN" dirty="0" smtClean="0"/>
              <a:t>the product of cd is odd</a:t>
            </a:r>
            <a:r>
              <a:rPr lang="zh-CN" altLang="zh-CN" dirty="0" smtClean="0"/>
              <a:t>？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</a:t>
            </a:r>
            <a:r>
              <a:rPr lang="en-US" altLang="zh-CN" dirty="0"/>
              <a:t>c(d+1</a:t>
            </a:r>
            <a:r>
              <a:rPr lang="en-US" altLang="zh-CN" dirty="0" smtClean="0"/>
              <a:t>)  is odd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</a:t>
            </a:r>
            <a:r>
              <a:rPr lang="en-US" altLang="zh-CN" dirty="0"/>
              <a:t>(</a:t>
            </a:r>
            <a:r>
              <a:rPr lang="en-US" altLang="zh-CN" dirty="0" smtClean="0"/>
              <a:t>c+1)d  is  even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234460" y="3937338"/>
            <a:ext cx="1160584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【解释】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中有一个是偶数 即可。</a:t>
            </a: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d+1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都是奇数，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是偶数，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是偶数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2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c+1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至少有一个是偶数，如果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c+1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为偶，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为奇，则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为奇数；</a:t>
            </a: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如果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c+1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为奇数，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为偶数，则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为偶数；如果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c+1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都是偶数，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cd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为偶数。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NS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【答案】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A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20307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507"/>
          <a:stretch/>
        </p:blipFill>
        <p:spPr>
          <a:xfrm>
            <a:off x="132203" y="492310"/>
            <a:ext cx="11595162" cy="2195806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9036" y="3351348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>A</a:t>
            </a:r>
          </a:p>
          <a:p>
            <a:r>
              <a:rPr lang="en-US" altLang="zh-CN" dirty="0"/>
              <a:t>Y</a:t>
            </a:r>
            <a:r>
              <a:rPr lang="zh-CN" altLang="en-US" dirty="0"/>
              <a:t>是否是偶数？ </a:t>
            </a:r>
            <a:endParaRPr lang="en-US" altLang="zh-CN" dirty="0"/>
          </a:p>
          <a:p>
            <a:pPr marL="228600" indent="-228600">
              <a:buAutoNum type="arabicPlain"/>
            </a:pPr>
            <a:r>
              <a:rPr lang="en-US" altLang="zh-CN" dirty="0"/>
              <a:t>y</a:t>
            </a:r>
            <a:r>
              <a:rPr lang="zh-CN" altLang="en-US" dirty="0"/>
              <a:t>（</a:t>
            </a:r>
            <a:r>
              <a:rPr lang="en-US" altLang="zh-CN" dirty="0"/>
              <a:t>y+2</a:t>
            </a:r>
            <a:r>
              <a:rPr lang="zh-CN" altLang="en-US" dirty="0"/>
              <a:t>）</a:t>
            </a:r>
            <a:r>
              <a:rPr lang="en-US" altLang="zh-CN" dirty="0"/>
              <a:t>=x</a:t>
            </a:r>
            <a:r>
              <a:rPr lang="zh-CN" altLang="en-US" dirty="0"/>
              <a:t>（</a:t>
            </a:r>
            <a:r>
              <a:rPr lang="en-US" altLang="zh-CN" dirty="0"/>
              <a:t>x+1</a:t>
            </a:r>
            <a:r>
              <a:rPr lang="zh-CN" altLang="en-US" dirty="0"/>
              <a:t>）</a:t>
            </a:r>
            <a:r>
              <a:rPr lang="en-US" altLang="zh-CN" dirty="0"/>
              <a:t>=even    y </a:t>
            </a:r>
            <a:r>
              <a:rPr lang="zh-CN" altLang="en-US" dirty="0"/>
              <a:t>和</a:t>
            </a:r>
            <a:r>
              <a:rPr lang="en-US" altLang="zh-CN" dirty="0"/>
              <a:t>y+2</a:t>
            </a:r>
            <a:r>
              <a:rPr lang="zh-CN" altLang="en-US" dirty="0"/>
              <a:t>性质一样只能都是偶数 </a:t>
            </a:r>
            <a:r>
              <a:rPr lang="en-US" altLang="zh-CN" dirty="0"/>
              <a:t>S</a:t>
            </a:r>
          </a:p>
          <a:p>
            <a:pPr marL="228600" indent="-228600">
              <a:buAutoNum type="arabicPlain"/>
            </a:pPr>
            <a:r>
              <a:rPr lang="zh-CN" altLang="en-US" dirty="0"/>
              <a:t>和</a:t>
            </a:r>
            <a:r>
              <a:rPr lang="en-US" altLang="zh-CN" dirty="0"/>
              <a:t>y</a:t>
            </a:r>
            <a:r>
              <a:rPr lang="zh-CN" altLang="en-US" dirty="0"/>
              <a:t>无关</a:t>
            </a:r>
          </a:p>
        </p:txBody>
      </p:sp>
    </p:spTree>
    <p:extLst>
      <p:ext uri="{BB962C8B-B14F-4D97-AF65-F5344CB8AC3E}">
        <p14:creationId xmlns:p14="http://schemas.microsoft.com/office/powerpoint/2010/main" val="186602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935"/>
          <a:stretch/>
        </p:blipFill>
        <p:spPr>
          <a:xfrm>
            <a:off x="629209" y="657504"/>
            <a:ext cx="10659097" cy="212976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45474" y="2910673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/>
              <a:t>B</a:t>
            </a:r>
          </a:p>
          <a:p>
            <a:r>
              <a:rPr lang="zh-CN" altLang="en-US" dirty="0"/>
              <a:t>别</a:t>
            </a:r>
            <a:r>
              <a:rPr lang="en-US" altLang="zh-CN" dirty="0"/>
              <a:t>2</a:t>
            </a:r>
            <a:r>
              <a:rPr lang="zh-CN" altLang="en-US" dirty="0"/>
              <a:t>除余数 其实就是问奇偶性 </a:t>
            </a:r>
            <a:endParaRPr lang="en-US" altLang="zh-CN" dirty="0"/>
          </a:p>
          <a:p>
            <a:r>
              <a:rPr lang="en-US" altLang="zh-CN" dirty="0"/>
              <a:t>1 n=5x+odd   x</a:t>
            </a:r>
            <a:r>
              <a:rPr lang="zh-CN" altLang="en-US" dirty="0"/>
              <a:t>未知奇偶性未知 </a:t>
            </a:r>
            <a:r>
              <a:rPr lang="en-US" altLang="zh-CN" dirty="0"/>
              <a:t>NS</a:t>
            </a:r>
          </a:p>
          <a:p>
            <a:r>
              <a:rPr lang="en-US" altLang="zh-CN" dirty="0"/>
              <a:t>2 n=10y+odd  =even +odd=odd  S 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51866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结合上</a:t>
            </a:r>
            <a:r>
              <a:rPr lang="zh-CN" altLang="en-US" dirty="0"/>
              <a:t>一</a:t>
            </a:r>
            <a:r>
              <a:rPr lang="zh-CN" altLang="en-US" dirty="0" smtClean="0"/>
              <a:t>节课的复习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PS  DS </a:t>
            </a:r>
            <a:r>
              <a:rPr lang="zh-CN" altLang="en-US" dirty="0" smtClean="0"/>
              <a:t>的做题技巧 和题目逻辑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Factor </a:t>
            </a:r>
            <a:r>
              <a:rPr lang="zh-CN" altLang="en-US" dirty="0" smtClean="0"/>
              <a:t>题目和它的小伙伴们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dirty="0" smtClean="0"/>
              <a:t>Factor </a:t>
            </a:r>
            <a:r>
              <a:rPr lang="zh-CN" altLang="en-US" dirty="0" smtClean="0"/>
              <a:t>类型提示词： </a:t>
            </a:r>
            <a:r>
              <a:rPr lang="en-US" altLang="zh-CN" dirty="0" smtClean="0"/>
              <a:t>4</a:t>
            </a:r>
            <a:r>
              <a:rPr lang="zh-CN" altLang="en-US" dirty="0" smtClean="0"/>
              <a:t>个   </a:t>
            </a:r>
            <a:r>
              <a:rPr lang="en-US" altLang="zh-CN" dirty="0" smtClean="0">
                <a:sym typeface="Wingdings" panose="05000000000000000000" pitchFamily="2" charset="2"/>
              </a:rPr>
              <a:t></a:t>
            </a:r>
            <a:r>
              <a:rPr lang="zh-CN" altLang="en-US" dirty="0" smtClean="0">
                <a:sym typeface="Wingdings" panose="05000000000000000000" pitchFamily="2" charset="2"/>
              </a:rPr>
              <a:t>解题第一步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dirty="0" smtClean="0"/>
              <a:t>Factor number</a:t>
            </a:r>
            <a:r>
              <a:rPr lang="zh-CN" altLang="en-US" dirty="0" smtClean="0"/>
              <a:t>：  </a:t>
            </a:r>
            <a:r>
              <a:rPr lang="en-US" altLang="zh-CN" dirty="0" smtClean="0"/>
              <a:t>PFN </a:t>
            </a:r>
            <a:r>
              <a:rPr lang="zh-CN" altLang="en-US" dirty="0" smtClean="0"/>
              <a:t>的两种区分 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en-US" altLang="zh-CN" dirty="0" smtClean="0"/>
              <a:t>Remainder </a:t>
            </a:r>
            <a:r>
              <a:rPr lang="zh-CN" altLang="en-US" dirty="0" smtClean="0"/>
              <a:t>的</a:t>
            </a:r>
            <a:r>
              <a:rPr lang="en-US" altLang="zh-CN" dirty="0" smtClean="0"/>
              <a:t>2</a:t>
            </a:r>
            <a:r>
              <a:rPr lang="zh-CN" altLang="en-US" dirty="0" smtClean="0"/>
              <a:t>个模型题  </a:t>
            </a:r>
            <a:endParaRPr lang="en-US" altLang="zh-CN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zh-CN" altLang="en-US" dirty="0"/>
              <a:t>奇偶</a:t>
            </a:r>
            <a:r>
              <a:rPr lang="zh-CN" altLang="en-US" dirty="0" smtClean="0"/>
              <a:t>性考点模型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3454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60" y="1432424"/>
            <a:ext cx="11355169" cy="4202566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dirty="0"/>
              <a:t>课</a:t>
            </a:r>
            <a:r>
              <a:rPr lang="zh-CN" altLang="en-US" dirty="0" smtClean="0"/>
              <a:t>前测试题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7808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测试题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107"/>
          <a:stretch/>
        </p:blipFill>
        <p:spPr>
          <a:xfrm>
            <a:off x="191193" y="1514476"/>
            <a:ext cx="11787185" cy="213169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0520" y="3830659"/>
            <a:ext cx="1051941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aseline="0" dirty="0" smtClean="0">
                <a:solidFill>
                  <a:srgbClr val="00B050"/>
                </a:solidFill>
              </a:rPr>
              <a:t> </a:t>
            </a:r>
            <a:r>
              <a:rPr lang="zh-CN" altLang="en-US" baseline="0" dirty="0" smtClean="0">
                <a:solidFill>
                  <a:srgbClr val="00B050"/>
                </a:solidFill>
              </a:rPr>
              <a:t>（</a:t>
            </a:r>
            <a:r>
              <a:rPr lang="en-US" altLang="zh-CN" baseline="0" dirty="0" smtClean="0">
                <a:solidFill>
                  <a:srgbClr val="00B050"/>
                </a:solidFill>
              </a:rPr>
              <a:t>n-1)(n+1</a:t>
            </a:r>
            <a:r>
              <a:rPr lang="zh-CN" altLang="en-US" baseline="0" dirty="0" smtClean="0">
                <a:solidFill>
                  <a:srgbClr val="00B050"/>
                </a:solidFill>
              </a:rPr>
              <a:t>） 两个偶数 </a:t>
            </a:r>
            <a:r>
              <a:rPr lang="en-US" altLang="zh-CN" baseline="0" dirty="0" smtClean="0">
                <a:solidFill>
                  <a:srgbClr val="00B050"/>
                </a:solidFill>
              </a:rPr>
              <a:t>or </a:t>
            </a:r>
            <a:r>
              <a:rPr lang="zh-CN" altLang="en-US" baseline="0" dirty="0" smtClean="0">
                <a:solidFill>
                  <a:srgbClr val="00B050"/>
                </a:solidFill>
              </a:rPr>
              <a:t>两个奇数  乘积 除以</a:t>
            </a:r>
            <a:r>
              <a:rPr lang="en-US" altLang="zh-CN" baseline="0" dirty="0" smtClean="0">
                <a:solidFill>
                  <a:srgbClr val="00B050"/>
                </a:solidFill>
              </a:rPr>
              <a:t>24 </a:t>
            </a:r>
            <a:r>
              <a:rPr lang="zh-CN" altLang="en-US" baseline="0" dirty="0" smtClean="0">
                <a:solidFill>
                  <a:srgbClr val="00B050"/>
                </a:solidFill>
              </a:rPr>
              <a:t>？</a:t>
            </a:r>
            <a:endParaRPr lang="en-US" altLang="zh-CN" baseline="0" dirty="0" smtClean="0">
              <a:solidFill>
                <a:srgbClr val="00B050"/>
              </a:solidFill>
            </a:endParaRPr>
          </a:p>
          <a:p>
            <a:r>
              <a:rPr lang="en-US" altLang="zh-CN" baseline="0" dirty="0" smtClean="0">
                <a:solidFill>
                  <a:srgbClr val="00B050"/>
                </a:solidFill>
              </a:rPr>
              <a:t>1 n</a:t>
            </a:r>
            <a:r>
              <a:rPr lang="zh-CN" altLang="en-US" baseline="0" dirty="0" smtClean="0">
                <a:solidFill>
                  <a:srgbClr val="00B050"/>
                </a:solidFill>
              </a:rPr>
              <a:t>不是偶数 是奇数 </a:t>
            </a:r>
            <a:r>
              <a:rPr lang="en-US" altLang="zh-CN" baseline="0" dirty="0" smtClean="0">
                <a:solidFill>
                  <a:srgbClr val="FF0000"/>
                </a:solidFill>
              </a:rPr>
              <a:t>n=2x+1 </a:t>
            </a:r>
            <a:r>
              <a:rPr lang="zh-CN" altLang="en-US" baseline="0" dirty="0" smtClean="0">
                <a:solidFill>
                  <a:srgbClr val="00B050"/>
                </a:solidFill>
              </a:rPr>
              <a:t>带入   </a:t>
            </a:r>
            <a:r>
              <a:rPr lang="en-US" altLang="zh-CN" baseline="0" dirty="0" smtClean="0">
                <a:solidFill>
                  <a:srgbClr val="00B050"/>
                </a:solidFill>
              </a:rPr>
              <a:t>2x(2x+2</a:t>
            </a:r>
            <a:r>
              <a:rPr lang="zh-CN" altLang="en-US" baseline="0" dirty="0" smtClean="0">
                <a:solidFill>
                  <a:srgbClr val="00B050"/>
                </a:solidFill>
              </a:rPr>
              <a:t>）</a:t>
            </a:r>
            <a:r>
              <a:rPr lang="en-US" altLang="zh-CN" baseline="0" dirty="0" smtClean="0">
                <a:solidFill>
                  <a:srgbClr val="00B050"/>
                </a:solidFill>
              </a:rPr>
              <a:t>=4x(x+1</a:t>
            </a:r>
            <a:r>
              <a:rPr lang="zh-CN" altLang="en-US" baseline="0" dirty="0" smtClean="0">
                <a:solidFill>
                  <a:srgbClr val="00B050"/>
                </a:solidFill>
              </a:rPr>
              <a:t>）一定是</a:t>
            </a:r>
            <a:r>
              <a:rPr lang="en-US" altLang="zh-CN" baseline="0" dirty="0" smtClean="0">
                <a:solidFill>
                  <a:srgbClr val="00B050"/>
                </a:solidFill>
              </a:rPr>
              <a:t>8</a:t>
            </a:r>
            <a:r>
              <a:rPr lang="zh-CN" altLang="en-US" baseline="0" dirty="0" smtClean="0">
                <a:solidFill>
                  <a:srgbClr val="00B050"/>
                </a:solidFill>
              </a:rPr>
              <a:t>的倍数 因为</a:t>
            </a:r>
            <a:r>
              <a:rPr lang="en-US" altLang="zh-CN" baseline="0" dirty="0" smtClean="0">
                <a:solidFill>
                  <a:srgbClr val="00B050"/>
                </a:solidFill>
              </a:rPr>
              <a:t>x x+1</a:t>
            </a:r>
            <a:r>
              <a:rPr lang="zh-CN" altLang="en-US" baseline="0" dirty="0" smtClean="0">
                <a:solidFill>
                  <a:srgbClr val="00B050"/>
                </a:solidFill>
              </a:rPr>
              <a:t>中一定有一个是偶数  </a:t>
            </a:r>
            <a:r>
              <a:rPr lang="en-US" altLang="zh-CN" baseline="0" dirty="0" smtClean="0">
                <a:solidFill>
                  <a:srgbClr val="00B050"/>
                </a:solidFill>
              </a:rPr>
              <a:t>NS </a:t>
            </a:r>
          </a:p>
          <a:p>
            <a:pPr marL="228600" indent="-228600">
              <a:buAutoNum type="arabicPlain" startAt="2"/>
            </a:pPr>
            <a:r>
              <a:rPr lang="en-US" altLang="zh-CN" baseline="0" dirty="0" smtClean="0">
                <a:solidFill>
                  <a:srgbClr val="FF0000"/>
                </a:solidFill>
              </a:rPr>
              <a:t>n=3x+1 or 3x+2 </a:t>
            </a:r>
            <a:r>
              <a:rPr lang="zh-CN" altLang="en-US" baseline="0" dirty="0" smtClean="0">
                <a:solidFill>
                  <a:srgbClr val="00B050"/>
                </a:solidFill>
              </a:rPr>
              <a:t>带入  </a:t>
            </a:r>
            <a:r>
              <a:rPr lang="en-US" altLang="zh-CN" baseline="0" dirty="0" smtClean="0">
                <a:solidFill>
                  <a:srgbClr val="00B050"/>
                </a:solidFill>
              </a:rPr>
              <a:t>3x(3x+2)  or  </a:t>
            </a:r>
            <a:r>
              <a:rPr lang="zh-CN" altLang="en-US" baseline="0" dirty="0" smtClean="0">
                <a:solidFill>
                  <a:srgbClr val="00B050"/>
                </a:solidFill>
              </a:rPr>
              <a:t>（</a:t>
            </a:r>
            <a:r>
              <a:rPr lang="en-US" altLang="zh-CN" baseline="0" dirty="0" smtClean="0">
                <a:solidFill>
                  <a:srgbClr val="00B050"/>
                </a:solidFill>
              </a:rPr>
              <a:t>3x+1</a:t>
            </a:r>
            <a:r>
              <a:rPr lang="en-US" altLang="zh-CN" dirty="0">
                <a:solidFill>
                  <a:srgbClr val="00B050"/>
                </a:solidFill>
              </a:rPr>
              <a:t>)</a:t>
            </a:r>
            <a:r>
              <a:rPr lang="zh-CN" altLang="en-US" baseline="0" dirty="0" smtClean="0">
                <a:solidFill>
                  <a:srgbClr val="00B050"/>
                </a:solidFill>
              </a:rPr>
              <a:t>（</a:t>
            </a:r>
            <a:r>
              <a:rPr lang="en-US" altLang="zh-CN" baseline="0" dirty="0" smtClean="0">
                <a:solidFill>
                  <a:srgbClr val="00B050"/>
                </a:solidFill>
              </a:rPr>
              <a:t>3x+3</a:t>
            </a:r>
            <a:r>
              <a:rPr lang="zh-CN" altLang="en-US" baseline="0" dirty="0" smtClean="0">
                <a:solidFill>
                  <a:srgbClr val="00B050"/>
                </a:solidFill>
              </a:rPr>
              <a:t>）  两者都符合的一定是</a:t>
            </a:r>
            <a:r>
              <a:rPr lang="en-US" altLang="zh-CN" baseline="0" dirty="0" smtClean="0">
                <a:solidFill>
                  <a:srgbClr val="00B050"/>
                </a:solidFill>
              </a:rPr>
              <a:t>3</a:t>
            </a:r>
            <a:r>
              <a:rPr lang="zh-CN" altLang="en-US" baseline="0" dirty="0" smtClean="0">
                <a:solidFill>
                  <a:srgbClr val="00B050"/>
                </a:solidFill>
              </a:rPr>
              <a:t>的倍数  </a:t>
            </a:r>
            <a:r>
              <a:rPr lang="en-US" altLang="zh-CN" baseline="0" dirty="0" smtClean="0">
                <a:solidFill>
                  <a:srgbClr val="00B050"/>
                </a:solidFill>
              </a:rPr>
              <a:t>NS</a:t>
            </a:r>
          </a:p>
          <a:p>
            <a:r>
              <a:rPr lang="en-US" altLang="zh-CN" baseline="0" dirty="0" smtClean="0">
                <a:solidFill>
                  <a:srgbClr val="00B050"/>
                </a:solidFill>
              </a:rPr>
              <a:t>1+2  </a:t>
            </a:r>
            <a:r>
              <a:rPr lang="zh-CN" altLang="en-US" baseline="0" dirty="0" smtClean="0">
                <a:solidFill>
                  <a:srgbClr val="00B050"/>
                </a:solidFill>
              </a:rPr>
              <a:t>一定是</a:t>
            </a:r>
            <a:r>
              <a:rPr lang="en-US" altLang="zh-CN" baseline="0" dirty="0" smtClean="0">
                <a:solidFill>
                  <a:srgbClr val="00B050"/>
                </a:solidFill>
              </a:rPr>
              <a:t>3</a:t>
            </a:r>
            <a:r>
              <a:rPr lang="zh-CN" altLang="en-US" baseline="0" dirty="0" smtClean="0">
                <a:solidFill>
                  <a:srgbClr val="00B050"/>
                </a:solidFill>
              </a:rPr>
              <a:t>和</a:t>
            </a:r>
            <a:r>
              <a:rPr lang="en-US" altLang="zh-CN" baseline="0" dirty="0" smtClean="0">
                <a:solidFill>
                  <a:srgbClr val="00B050"/>
                </a:solidFill>
              </a:rPr>
              <a:t>8</a:t>
            </a:r>
            <a:r>
              <a:rPr lang="zh-CN" altLang="en-US" baseline="0" dirty="0" smtClean="0">
                <a:solidFill>
                  <a:srgbClr val="00B050"/>
                </a:solidFill>
              </a:rPr>
              <a:t>的倍数 整除  </a:t>
            </a:r>
            <a:r>
              <a:rPr lang="en-US" altLang="zh-CN" baseline="0" dirty="0" smtClean="0">
                <a:solidFill>
                  <a:srgbClr val="00B050"/>
                </a:solidFill>
              </a:rPr>
              <a:t>r=0  S</a:t>
            </a:r>
          </a:p>
          <a:p>
            <a:r>
              <a:rPr lang="en-US" altLang="zh-CN" baseline="0" dirty="0" smtClean="0">
                <a:solidFill>
                  <a:srgbClr val="00B050"/>
                </a:solidFill>
              </a:rPr>
              <a:t>C </a:t>
            </a:r>
          </a:p>
        </p:txBody>
      </p:sp>
    </p:spTree>
    <p:extLst>
      <p:ext uri="{BB962C8B-B14F-4D97-AF65-F5344CB8AC3E}">
        <p14:creationId xmlns:p14="http://schemas.microsoft.com/office/powerpoint/2010/main" val="894545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Arithmetic </a:t>
            </a:r>
            <a:r>
              <a:rPr lang="en-US" altLang="zh-CN" b="1" dirty="0" smtClean="0"/>
              <a:t> </a:t>
            </a:r>
            <a:r>
              <a:rPr lang="zh-CN" altLang="en-US" b="1" dirty="0"/>
              <a:t>数理部</a:t>
            </a:r>
            <a:r>
              <a:rPr lang="zh-CN" altLang="en-US" b="1" dirty="0" smtClean="0"/>
              <a:t>分</a:t>
            </a:r>
            <a:r>
              <a:rPr lang="en-US" altLang="zh-CN" b="1" dirty="0" smtClean="0"/>
              <a:t>-fractions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/>
              <a:t>Fractions</a:t>
            </a:r>
          </a:p>
          <a:p>
            <a:pPr marL="0" indent="0">
              <a:buNone/>
            </a:pPr>
            <a:r>
              <a:rPr lang="en-US" altLang="zh-CN" dirty="0"/>
              <a:t>n/d,   n</a:t>
            </a:r>
            <a:r>
              <a:rPr lang="zh-CN" altLang="en-US" dirty="0"/>
              <a:t> </a:t>
            </a:r>
            <a:r>
              <a:rPr lang="en-US" altLang="zh-CN" dirty="0"/>
              <a:t>is numerator and  d is the denominator.  Denominator is never be 0.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Greatest common divisor:</a:t>
            </a:r>
            <a:r>
              <a:rPr lang="zh-CN" altLang="en-US" dirty="0"/>
              <a:t>最大公约数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Smallest common multiple:</a:t>
            </a:r>
            <a:r>
              <a:rPr lang="zh-CN" altLang="en-US" dirty="0"/>
              <a:t>最小公倍数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分数的计算</a:t>
            </a:r>
            <a:endParaRPr lang="en-US" altLang="zh-CN" dirty="0"/>
          </a:p>
          <a:p>
            <a:r>
              <a:rPr lang="en-US" altLang="zh-CN" dirty="0"/>
              <a:t> mixed numbers 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Example:</a:t>
            </a:r>
            <a:endParaRPr lang="zh-CN" altLang="en-US" dirty="0"/>
          </a:p>
          <a:p>
            <a:endParaRPr lang="zh-CN" alt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/>
          </p:nvPr>
        </p:nvGraphicFramePr>
        <p:xfrm>
          <a:off x="2397742" y="5416571"/>
          <a:ext cx="819898" cy="875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r:id="rId3" imgW="241200" imgH="393480" progId="">
                  <p:embed/>
                </p:oleObj>
              </mc:Choice>
              <mc:Fallback>
                <p:oleObj r:id="rId3" imgW="241200" imgH="39348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97742" y="5416571"/>
                        <a:ext cx="819898" cy="875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981344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Arithmetic </a:t>
            </a:r>
            <a:r>
              <a:rPr lang="zh-CN" altLang="en-US" dirty="0" smtClean="0"/>
              <a:t>数理部分</a:t>
            </a:r>
            <a:r>
              <a:rPr lang="en-US" altLang="zh-CN" dirty="0" smtClean="0"/>
              <a:t> –</a:t>
            </a:r>
            <a:r>
              <a:rPr lang="zh-CN" altLang="en-US" dirty="0" smtClean="0"/>
              <a:t>余数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Positive integer </a:t>
            </a:r>
          </a:p>
          <a:p>
            <a:r>
              <a:rPr lang="en-US" altLang="zh-CN" dirty="0"/>
              <a:t>If  x and y are </a:t>
            </a:r>
            <a:r>
              <a:rPr lang="en-US" altLang="zh-CN" i="1" dirty="0">
                <a:solidFill>
                  <a:srgbClr val="FF0000"/>
                </a:solidFill>
              </a:rPr>
              <a:t>positive integers</a:t>
            </a:r>
            <a:r>
              <a:rPr lang="en-US" altLang="zh-CN" dirty="0"/>
              <a:t>, there exist unique integers q and r, called the</a:t>
            </a:r>
            <a:r>
              <a:rPr lang="en-US" altLang="zh-CN" i="1" dirty="0">
                <a:solidFill>
                  <a:srgbClr val="FF0000"/>
                </a:solidFill>
              </a:rPr>
              <a:t> quotient </a:t>
            </a:r>
            <a:r>
              <a:rPr lang="en-US" altLang="zh-CN" dirty="0"/>
              <a:t>and </a:t>
            </a:r>
            <a:r>
              <a:rPr lang="en-US" altLang="zh-CN" i="1" dirty="0">
                <a:solidFill>
                  <a:srgbClr val="FF0000"/>
                </a:solidFill>
              </a:rPr>
              <a:t>remainder</a:t>
            </a:r>
            <a:r>
              <a:rPr lang="en-US" altLang="zh-CN" dirty="0"/>
              <a:t>, respectively</a:t>
            </a:r>
          </a:p>
          <a:p>
            <a:pPr marL="0" indent="0">
              <a:buNone/>
            </a:pPr>
            <a:r>
              <a:rPr lang="en-US" altLang="zh-CN" dirty="0" smtClean="0"/>
              <a:t> such that </a:t>
            </a:r>
            <a:r>
              <a:rPr lang="en-US" altLang="zh-CN" i="1" dirty="0" smtClean="0">
                <a:solidFill>
                  <a:srgbClr val="FF0000"/>
                </a:solidFill>
              </a:rPr>
              <a:t>y=</a:t>
            </a:r>
            <a:r>
              <a:rPr lang="en-US" altLang="zh-CN" i="1" dirty="0" err="1" smtClean="0">
                <a:solidFill>
                  <a:srgbClr val="FF0000"/>
                </a:solidFill>
              </a:rPr>
              <a:t>xq+r</a:t>
            </a:r>
            <a:r>
              <a:rPr lang="en-US" altLang="zh-CN" i="1" dirty="0" smtClean="0">
                <a:solidFill>
                  <a:srgbClr val="FF0000"/>
                </a:solidFill>
              </a:rPr>
              <a:t> and 0</a:t>
            </a:r>
            <a:r>
              <a:rPr lang="zh-CN" altLang="en-US" i="1" dirty="0" smtClean="0">
                <a:solidFill>
                  <a:srgbClr val="FF0000"/>
                </a:solidFill>
              </a:rPr>
              <a:t>≤ </a:t>
            </a:r>
            <a:r>
              <a:rPr lang="en-US" altLang="zh-CN" i="1" dirty="0" smtClean="0">
                <a:solidFill>
                  <a:srgbClr val="FF0000"/>
                </a:solidFill>
              </a:rPr>
              <a:t>r</a:t>
            </a:r>
            <a:r>
              <a:rPr lang="zh-CN" altLang="en-US" i="1" dirty="0" smtClean="0">
                <a:solidFill>
                  <a:srgbClr val="FF0000"/>
                </a:solidFill>
              </a:rPr>
              <a:t>＜</a:t>
            </a:r>
            <a:r>
              <a:rPr lang="en-US" altLang="zh-CN" i="1" dirty="0" smtClean="0">
                <a:solidFill>
                  <a:srgbClr val="FF0000"/>
                </a:solidFill>
              </a:rPr>
              <a:t>x </a:t>
            </a:r>
            <a:r>
              <a:rPr lang="en-US" altLang="zh-CN" dirty="0" smtClean="0"/>
              <a:t>.</a:t>
            </a:r>
          </a:p>
          <a:p>
            <a:pPr marL="0" indent="0">
              <a:buNone/>
            </a:pPr>
            <a:r>
              <a:rPr lang="en-US" altLang="zh-CN" dirty="0" smtClean="0"/>
              <a:t>For </a:t>
            </a:r>
            <a:r>
              <a:rPr lang="en-US" altLang="zh-CN" dirty="0"/>
              <a:t>example, 28 is divided by 8, the quotient is 3 and the remainder is 4 since </a:t>
            </a:r>
            <a:r>
              <a:rPr lang="en-US" altLang="zh-CN" dirty="0" smtClean="0"/>
              <a:t>28=8×3+4 </a:t>
            </a:r>
            <a:r>
              <a:rPr lang="en-US" altLang="zh-CN" dirty="0"/>
              <a:t>.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996880" y="1837075"/>
            <a:ext cx="647251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正整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数的概念 作为余数的前提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即余数一定是</a:t>
            </a:r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positive integer 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6805" y="4900246"/>
            <a:ext cx="7100047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Remainder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 余数题 每个月必考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思考作业</a:t>
            </a:r>
            <a:r>
              <a:rPr lang="en-US" altLang="zh-CN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在正整数下的余数，负整数的余数怎么做？</a:t>
            </a:r>
            <a:endParaRPr lang="en-US" altLang="zh-CN" dirty="0" smtClean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320483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Arithmetic </a:t>
            </a:r>
            <a:r>
              <a:rPr lang="zh-CN" altLang="en-US" b="1" dirty="0" smtClean="0"/>
              <a:t>数理基础</a:t>
            </a:r>
            <a:r>
              <a:rPr lang="en-US" altLang="zh-CN" b="1" dirty="0" smtClean="0"/>
              <a:t>-</a:t>
            </a:r>
            <a:r>
              <a:rPr lang="zh-CN" altLang="en-US" b="1" dirty="0" smtClean="0"/>
              <a:t>比率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Ratio and proportion</a:t>
            </a:r>
          </a:p>
          <a:p>
            <a:pPr marL="0" indent="0">
              <a:buNone/>
            </a:pPr>
            <a:r>
              <a:rPr lang="en-US" altLang="zh-CN" dirty="0"/>
              <a:t>The </a:t>
            </a:r>
            <a:r>
              <a:rPr lang="en-US" altLang="zh-CN" dirty="0">
                <a:solidFill>
                  <a:srgbClr val="FF0000"/>
                </a:solidFill>
              </a:rPr>
              <a:t>ratio</a:t>
            </a:r>
            <a:r>
              <a:rPr lang="en-US" altLang="zh-CN" dirty="0"/>
              <a:t> of the number </a:t>
            </a:r>
            <a:r>
              <a:rPr lang="en-US" altLang="zh-CN" dirty="0" smtClean="0"/>
              <a:t>that </a:t>
            </a:r>
            <a:r>
              <a:rPr lang="en-US" altLang="zh-CN" dirty="0" smtClean="0">
                <a:solidFill>
                  <a:srgbClr val="FF0000"/>
                </a:solidFill>
              </a:rPr>
              <a:t>to</a:t>
            </a:r>
            <a:r>
              <a:rPr lang="en-US" altLang="zh-CN" dirty="0" smtClean="0"/>
              <a:t> </a:t>
            </a:r>
            <a:r>
              <a:rPr lang="en-US" altLang="zh-CN" dirty="0"/>
              <a:t>the number b</a:t>
            </a:r>
            <a:r>
              <a:rPr lang="zh-CN" altLang="en-US" dirty="0"/>
              <a:t>（</a:t>
            </a:r>
            <a:r>
              <a:rPr lang="en-US" altLang="zh-CN" dirty="0"/>
              <a:t>b</a:t>
            </a:r>
            <a:r>
              <a:rPr lang="zh-CN" altLang="en-US" dirty="0"/>
              <a:t>≠</a:t>
            </a:r>
            <a:r>
              <a:rPr lang="en-US" altLang="zh-CN" dirty="0"/>
              <a:t>0</a:t>
            </a:r>
            <a:r>
              <a:rPr lang="zh-CN" altLang="en-US" dirty="0"/>
              <a:t>）</a:t>
            </a:r>
            <a:r>
              <a:rPr lang="en-US" altLang="zh-CN" dirty="0"/>
              <a:t>is a/b</a:t>
            </a:r>
          </a:p>
          <a:p>
            <a:pPr marL="0" indent="0">
              <a:buNone/>
            </a:pPr>
            <a:r>
              <a:rPr lang="en-US" altLang="zh-CN" dirty="0" smtClean="0"/>
              <a:t>As    </a:t>
            </a:r>
            <a:r>
              <a:rPr lang="en-US" altLang="zh-CN" dirty="0" err="1" smtClean="0"/>
              <a:t>as</a:t>
            </a:r>
            <a:r>
              <a:rPr lang="en-US" altLang="zh-CN" dirty="0" smtClean="0"/>
              <a:t>            more than </a:t>
            </a:r>
            <a:r>
              <a:rPr lang="en-US" altLang="zh-CN" dirty="0" smtClean="0"/>
              <a:t>….</a:t>
            </a:r>
            <a:endParaRPr lang="en-US" altLang="zh-CN" dirty="0"/>
          </a:p>
          <a:p>
            <a:r>
              <a:rPr lang="en-US" altLang="zh-CN" dirty="0"/>
              <a:t> a proportion is a statement that two ratios are equal;</a:t>
            </a:r>
          </a:p>
          <a:p>
            <a:pPr marL="0" indent="0">
              <a:buNone/>
            </a:pPr>
            <a:r>
              <a:rPr lang="en-US" altLang="zh-CN" dirty="0"/>
              <a:t>For example, 2/3=8/12 【</a:t>
            </a:r>
            <a:r>
              <a:rPr lang="zh-CN" altLang="en-US" dirty="0"/>
              <a:t>考计算</a:t>
            </a:r>
            <a:r>
              <a:rPr lang="en-US" altLang="zh-CN" dirty="0"/>
              <a:t>】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21179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Arithmetic </a:t>
            </a:r>
            <a:r>
              <a:rPr lang="en-US" altLang="zh-CN" b="1" dirty="0" smtClean="0"/>
              <a:t>-percent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Percent   n%=n/100 </a:t>
            </a:r>
          </a:p>
          <a:p>
            <a:endParaRPr lang="en-US" altLang="zh-CN" dirty="0"/>
          </a:p>
          <a:p>
            <a:r>
              <a:rPr lang="en-US" altLang="zh-CN" dirty="0"/>
              <a:t>N%&gt;100%  </a:t>
            </a:r>
            <a:r>
              <a:rPr lang="zh-CN" altLang="en-US" dirty="0"/>
              <a:t>即</a:t>
            </a:r>
            <a:r>
              <a:rPr lang="en-US" altLang="zh-CN" dirty="0"/>
              <a:t>n% </a:t>
            </a:r>
            <a:r>
              <a:rPr lang="zh-CN" altLang="en-US" dirty="0"/>
              <a:t>＞</a:t>
            </a:r>
            <a:r>
              <a:rPr lang="en-US" altLang="zh-CN" dirty="0"/>
              <a:t>1 </a:t>
            </a:r>
          </a:p>
          <a:p>
            <a:endParaRPr lang="en-US" altLang="zh-CN" dirty="0"/>
          </a:p>
          <a:p>
            <a:r>
              <a:rPr lang="en-US" altLang="zh-CN" dirty="0"/>
              <a:t>Percent change</a:t>
            </a:r>
            <a:r>
              <a:rPr lang="zh-CN" altLang="en-US" dirty="0"/>
              <a:t>？</a:t>
            </a:r>
            <a:endParaRPr lang="en-US" altLang="zh-CN" dirty="0"/>
          </a:p>
          <a:p>
            <a:r>
              <a:rPr lang="zh-CN" altLang="en-US" dirty="0"/>
              <a:t>问</a:t>
            </a:r>
            <a:r>
              <a:rPr lang="en-US" altLang="zh-CN" dirty="0"/>
              <a:t>A</a:t>
            </a:r>
            <a:r>
              <a:rPr lang="zh-CN" altLang="en-US" dirty="0"/>
              <a:t>比</a:t>
            </a:r>
            <a:r>
              <a:rPr lang="en-US" altLang="zh-CN" dirty="0"/>
              <a:t>B</a:t>
            </a:r>
            <a:r>
              <a:rPr lang="zh-CN" altLang="en-US" dirty="0"/>
              <a:t>多</a:t>
            </a:r>
            <a:r>
              <a:rPr lang="en-US" altLang="zh-CN" dirty="0"/>
              <a:t>10%</a:t>
            </a:r>
            <a:r>
              <a:rPr lang="zh-CN" altLang="en-US" dirty="0"/>
              <a:t>是否＝ </a:t>
            </a:r>
            <a:r>
              <a:rPr lang="en-US" altLang="zh-CN" dirty="0"/>
              <a:t>B</a:t>
            </a:r>
            <a:r>
              <a:rPr lang="zh-CN" altLang="en-US" dirty="0"/>
              <a:t>比</a:t>
            </a:r>
            <a:r>
              <a:rPr lang="en-US" altLang="zh-CN" dirty="0"/>
              <a:t>A</a:t>
            </a:r>
            <a:r>
              <a:rPr lang="zh-CN" altLang="en-US" dirty="0"/>
              <a:t>少</a:t>
            </a:r>
            <a:r>
              <a:rPr lang="en-US" altLang="zh-CN" dirty="0"/>
              <a:t>10%</a:t>
            </a:r>
            <a:r>
              <a:rPr lang="zh-CN" altLang="en-US" dirty="0"/>
              <a:t>？ 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093694" y="4900589"/>
            <a:ext cx="6096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sz="2000" b="1" dirty="0"/>
              <a:t>Percent   n%=n/100 </a:t>
            </a:r>
          </a:p>
          <a:p>
            <a:endParaRPr lang="en-US" altLang="zh-CN" sz="2000" b="1" dirty="0"/>
          </a:p>
        </p:txBody>
      </p:sp>
    </p:spTree>
    <p:extLst>
      <p:ext uri="{BB962C8B-B14F-4D97-AF65-F5344CB8AC3E}">
        <p14:creationId xmlns:p14="http://schemas.microsoft.com/office/powerpoint/2010/main" val="31916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Arithmetic  </a:t>
            </a:r>
            <a:r>
              <a:rPr lang="zh-CN" altLang="en-US" b="1" dirty="0"/>
              <a:t>数理部</a:t>
            </a:r>
            <a:r>
              <a:rPr lang="zh-CN" altLang="en-US" b="1" dirty="0" smtClean="0"/>
              <a:t>分</a:t>
            </a:r>
            <a:r>
              <a:rPr lang="en-US" altLang="zh-CN" b="1" dirty="0" smtClean="0"/>
              <a:t>-digit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i="1" dirty="0"/>
              <a:t>Decimals and Scientific </a:t>
            </a:r>
            <a:r>
              <a:rPr lang="en-US" altLang="zh-CN" i="1" dirty="0" smtClean="0">
                <a:solidFill>
                  <a:srgbClr val="FF0000"/>
                </a:solidFill>
              </a:rPr>
              <a:t>notation(</a:t>
            </a:r>
            <a:r>
              <a:rPr lang="zh-CN" altLang="en-US" i="1" dirty="0" smtClean="0">
                <a:solidFill>
                  <a:srgbClr val="FF0000"/>
                </a:solidFill>
              </a:rPr>
              <a:t>进制）   </a:t>
            </a:r>
            <a:r>
              <a:rPr lang="en-US" altLang="zh-CN" i="1" dirty="0" smtClean="0">
                <a:solidFill>
                  <a:srgbClr val="FF0000"/>
                </a:solidFill>
              </a:rPr>
              <a:t>10</a:t>
            </a:r>
            <a:r>
              <a:rPr lang="zh-CN" altLang="en-US" i="1" dirty="0" smtClean="0">
                <a:solidFill>
                  <a:srgbClr val="FF0000"/>
                </a:solidFill>
              </a:rPr>
              <a:t>进制 </a:t>
            </a:r>
            <a:endParaRPr lang="en-US" altLang="zh-CN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In the decimal system, the position of the period or decimal point determines the place value of the </a:t>
            </a:r>
            <a:r>
              <a:rPr lang="en-US" altLang="zh-CN" i="1" dirty="0">
                <a:solidFill>
                  <a:srgbClr val="FF0000"/>
                </a:solidFill>
              </a:rPr>
              <a:t>digits</a:t>
            </a:r>
            <a:r>
              <a:rPr lang="en-US" altLang="zh-CN" dirty="0"/>
              <a:t>. </a:t>
            </a:r>
          </a:p>
          <a:p>
            <a:pPr marL="0" indent="0">
              <a:buNone/>
            </a:pPr>
            <a:r>
              <a:rPr lang="en-US" altLang="zh-CN" dirty="0"/>
              <a:t>For example 7,654.321 </a:t>
            </a:r>
            <a:r>
              <a:rPr lang="en-US" altLang="zh-CN" dirty="0" smtClean="0"/>
              <a:t>                           </a:t>
            </a:r>
            <a:r>
              <a:rPr lang="zh-CN" altLang="en-US" dirty="0" smtClean="0"/>
              <a:t>改成</a:t>
            </a:r>
            <a:r>
              <a:rPr lang="en-US" altLang="zh-CN" dirty="0" smtClean="0"/>
              <a:t>2</a:t>
            </a:r>
            <a:r>
              <a:rPr lang="zh-CN" altLang="en-US" dirty="0" smtClean="0"/>
              <a:t>进制的数值    </a:t>
            </a:r>
            <a:r>
              <a:rPr lang="en-US" altLang="zh-CN" dirty="0" smtClean="0"/>
              <a:t>1011   -&gt;?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7 </a:t>
            </a:r>
            <a:r>
              <a:rPr lang="en-US" altLang="zh-CN" i="1" dirty="0"/>
              <a:t>Thousand</a:t>
            </a:r>
            <a:r>
              <a:rPr lang="en-US" altLang="zh-CN" i="1" dirty="0">
                <a:solidFill>
                  <a:srgbClr val="FF0000"/>
                </a:solidFill>
              </a:rPr>
              <a:t>s</a:t>
            </a:r>
            <a:r>
              <a:rPr lang="en-US" altLang="zh-CN" i="1" dirty="0"/>
              <a:t>        </a:t>
            </a:r>
          </a:p>
          <a:p>
            <a:pPr marL="0" indent="0">
              <a:buNone/>
            </a:pPr>
            <a:r>
              <a:rPr lang="en-US" altLang="zh-CN" dirty="0"/>
              <a:t>6 </a:t>
            </a:r>
            <a:r>
              <a:rPr lang="en-US" altLang="zh-CN" i="1" dirty="0"/>
              <a:t>hundred</a:t>
            </a:r>
            <a:r>
              <a:rPr lang="en-US" altLang="zh-CN" i="1" dirty="0">
                <a:solidFill>
                  <a:srgbClr val="FF0000"/>
                </a:solidFill>
              </a:rPr>
              <a:t>s</a:t>
            </a:r>
          </a:p>
          <a:p>
            <a:pPr marL="0" indent="0">
              <a:buNone/>
            </a:pPr>
            <a:r>
              <a:rPr lang="en-US" altLang="zh-CN" dirty="0"/>
              <a:t>5 </a:t>
            </a:r>
            <a:r>
              <a:rPr lang="en-US" altLang="zh-CN" i="1" dirty="0"/>
              <a:t>tens</a:t>
            </a:r>
          </a:p>
          <a:p>
            <a:pPr marL="0" indent="0">
              <a:buNone/>
            </a:pPr>
            <a:r>
              <a:rPr lang="en-US" altLang="zh-CN" dirty="0"/>
              <a:t>4 </a:t>
            </a:r>
            <a:r>
              <a:rPr lang="en-US" altLang="zh-CN" i="1" dirty="0"/>
              <a:t>ones or units</a:t>
            </a:r>
          </a:p>
          <a:p>
            <a:pPr marL="0" indent="0">
              <a:buNone/>
            </a:pPr>
            <a:r>
              <a:rPr lang="en-US" altLang="zh-CN" dirty="0"/>
              <a:t>. </a:t>
            </a:r>
            <a:r>
              <a:rPr lang="en-US" altLang="zh-CN" i="1" dirty="0"/>
              <a:t>Decimal point </a:t>
            </a:r>
          </a:p>
          <a:p>
            <a:pPr marL="0" indent="0">
              <a:buNone/>
            </a:pPr>
            <a:r>
              <a:rPr lang="en-US" altLang="zh-CN" dirty="0"/>
              <a:t>3 </a:t>
            </a:r>
            <a:r>
              <a:rPr lang="en-US" altLang="zh-CN" i="1" dirty="0"/>
              <a:t>tenths</a:t>
            </a:r>
          </a:p>
          <a:p>
            <a:pPr marL="0" indent="0">
              <a:buNone/>
            </a:pPr>
            <a:r>
              <a:rPr lang="en-US" altLang="zh-CN" dirty="0"/>
              <a:t>2 </a:t>
            </a:r>
            <a:r>
              <a:rPr lang="en-US" altLang="zh-CN" i="1" dirty="0"/>
              <a:t>hundred</a:t>
            </a:r>
            <a:r>
              <a:rPr lang="en-US" altLang="zh-CN" i="1" dirty="0">
                <a:solidFill>
                  <a:srgbClr val="FF0000"/>
                </a:solidFill>
              </a:rPr>
              <a:t>ths</a:t>
            </a:r>
            <a:r>
              <a:rPr lang="en-US" altLang="zh-CN" i="1" dirty="0"/>
              <a:t> </a:t>
            </a:r>
          </a:p>
          <a:p>
            <a:pPr marL="0" indent="0">
              <a:buNone/>
            </a:pPr>
            <a:r>
              <a:rPr lang="en-US" altLang="zh-CN" dirty="0"/>
              <a:t>1 </a:t>
            </a:r>
            <a:r>
              <a:rPr lang="en-US" altLang="zh-CN" i="1" dirty="0"/>
              <a:t>thousand</a:t>
            </a:r>
            <a:r>
              <a:rPr lang="en-US" altLang="zh-CN" i="1" dirty="0">
                <a:solidFill>
                  <a:srgbClr val="FF0000"/>
                </a:solidFill>
              </a:rPr>
              <a:t>ths</a:t>
            </a:r>
            <a:r>
              <a:rPr lang="en-US" altLang="zh-CN" i="1" dirty="0"/>
              <a:t> </a:t>
            </a:r>
            <a:endParaRPr lang="zh-CN" altLang="en-US" i="1" dirty="0"/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24950" y="3058052"/>
            <a:ext cx="176374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7×1000       </a:t>
            </a:r>
            <a:endParaRPr lang="en-US" altLang="zh-CN" sz="2400" b="1" i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6×100</a:t>
            </a: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5×10</a:t>
            </a: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4×1</a:t>
            </a: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.</a:t>
            </a: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3×1/10 </a:t>
            </a: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2×1/100</a:t>
            </a: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1×1/1000</a:t>
            </a:r>
          </a:p>
          <a:p>
            <a:endParaRPr lang="zh-CN" altLang="en-US" sz="2800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66849" y="3048406"/>
            <a:ext cx="17637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1×2^3       </a:t>
            </a:r>
            <a:endParaRPr lang="en-US" altLang="zh-CN" sz="2400" b="1" i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0×2²</a:t>
            </a:r>
            <a:endParaRPr lang="en-US" altLang="zh-CN" sz="2400" b="1" i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1×2</a:t>
            </a:r>
            <a:endParaRPr lang="en-US" altLang="zh-CN" sz="2400" b="1" i="1" dirty="0" smtClean="0">
              <a:solidFill>
                <a:srgbClr val="00B050"/>
              </a:solidFill>
              <a:latin typeface="+mj-lt"/>
            </a:endParaRPr>
          </a:p>
          <a:p>
            <a:r>
              <a:rPr lang="en-US" altLang="zh-CN" sz="2400" b="1" i="1" dirty="0" smtClean="0">
                <a:solidFill>
                  <a:srgbClr val="00B050"/>
                </a:solidFill>
                <a:latin typeface="+mj-lt"/>
              </a:rPr>
              <a:t>1×1</a:t>
            </a:r>
            <a:endParaRPr lang="en-US" altLang="zh-CN" sz="2400" b="1" i="1" dirty="0" smtClean="0">
              <a:solidFill>
                <a:srgbClr val="00B05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8281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Digit </a:t>
            </a:r>
            <a:r>
              <a:rPr lang="zh-CN" altLang="en-US" dirty="0" smtClean="0"/>
              <a:t>考点模型</a:t>
            </a:r>
            <a:endParaRPr lang="zh-CN" altLang="en-US" dirty="0"/>
          </a:p>
        </p:txBody>
      </p:sp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134601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GMAT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中 数位的表达： </a:t>
            </a: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sz="24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是一个三位数</a:t>
            </a:r>
            <a:endParaRPr lang="en-US" altLang="zh-CN" sz="2400" b="1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则</a:t>
            </a:r>
            <a:r>
              <a:rPr lang="en-US" altLang="zh-CN" sz="2400" b="1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abc</a:t>
            </a:r>
            <a:r>
              <a:rPr lang="en-US" altLang="zh-CN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=100a+10b+c </a:t>
            </a:r>
            <a:endParaRPr lang="zh-CN" altLang="en-US" sz="2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65440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err="1" smtClean="0"/>
              <a:t>abc</a:t>
            </a:r>
            <a:r>
              <a:rPr lang="zh-CN" altLang="en-US" dirty="0" smtClean="0"/>
              <a:t>是一个</a:t>
            </a:r>
            <a:r>
              <a:rPr lang="en-US" altLang="zh-CN" dirty="0" smtClean="0"/>
              <a:t>3</a:t>
            </a:r>
            <a:r>
              <a:rPr lang="zh-CN" altLang="en-US" dirty="0" smtClean="0"/>
              <a:t>位数   求</a:t>
            </a:r>
            <a:r>
              <a:rPr lang="en-US" altLang="zh-CN" dirty="0" err="1" smtClean="0"/>
              <a:t>abc</a:t>
            </a:r>
            <a:r>
              <a:rPr lang="en-US" altLang="zh-CN" dirty="0" smtClean="0"/>
              <a:t>- </a:t>
            </a:r>
            <a:r>
              <a:rPr lang="en-US" altLang="zh-CN" dirty="0" err="1" smtClean="0"/>
              <a:t>cba</a:t>
            </a:r>
            <a:r>
              <a:rPr lang="en-US" altLang="zh-CN" dirty="0" smtClean="0"/>
              <a:t>=</a:t>
            </a:r>
            <a:r>
              <a:rPr lang="zh-CN" altLang="en-US" dirty="0" smtClean="0"/>
              <a:t>？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： </a:t>
            </a:r>
            <a:r>
              <a:rPr lang="en-US" altLang="zh-CN" dirty="0" smtClean="0"/>
              <a:t>a=9 </a:t>
            </a:r>
          </a:p>
          <a:p>
            <a:pPr marL="0" indent="0">
              <a:buNone/>
            </a:pPr>
            <a:r>
              <a:rPr lang="en-US" altLang="zh-CN" dirty="0" smtClean="0"/>
              <a:t>2: a-c=3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0615" y="3516923"/>
            <a:ext cx="5158154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【</a:t>
            </a:r>
            <a:r>
              <a:rPr lang="zh-CN" altLang="en-US" sz="2400" dirty="0">
                <a:solidFill>
                  <a:srgbClr val="00B050"/>
                </a:solidFill>
                <a:latin typeface="+mj-ea"/>
                <a:ea typeface="+mj-ea"/>
              </a:rPr>
              <a:t>解释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】</a:t>
            </a:r>
          </a:p>
          <a:p>
            <a:r>
              <a:rPr lang="en-US" altLang="zh-CN" sz="2400" dirty="0" err="1">
                <a:solidFill>
                  <a:srgbClr val="00B050"/>
                </a:solidFill>
                <a:latin typeface="+mj-ea"/>
                <a:ea typeface="+mj-ea"/>
              </a:rPr>
              <a:t>Abc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=100a+10b +c  </a:t>
            </a:r>
          </a:p>
          <a:p>
            <a:r>
              <a:rPr lang="en-US" altLang="zh-CN" sz="2400" dirty="0" err="1" smtClean="0">
                <a:solidFill>
                  <a:srgbClr val="00B050"/>
                </a:solidFill>
                <a:latin typeface="+mj-ea"/>
                <a:ea typeface="+mj-ea"/>
              </a:rPr>
              <a:t>Cba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=100c+10b+a  </a:t>
            </a:r>
            <a:endParaRPr lang="en-US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 err="1">
                <a:solidFill>
                  <a:srgbClr val="00B050"/>
                </a:solidFill>
                <a:latin typeface="+mj-ea"/>
                <a:ea typeface="+mj-ea"/>
              </a:rPr>
              <a:t>Abc-cba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=100(a-c)+(c-a</a:t>
            </a:r>
            <a:r>
              <a:rPr lang="zh-CN" altLang="en-US" sz="2400" dirty="0">
                <a:solidFill>
                  <a:srgbClr val="00B050"/>
                </a:solidFill>
                <a:latin typeface="+mj-ea"/>
                <a:ea typeface="+mj-ea"/>
              </a:rPr>
              <a:t>）</a:t>
            </a:r>
            <a:endParaRPr lang="en-US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 NS  </a:t>
            </a: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2 S </a:t>
            </a: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【B】</a:t>
            </a:r>
            <a:endParaRPr lang="zh-CN" altLang="en-US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6262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例题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zh-CN" dirty="0">
                <a:latin typeface="+mj-ea"/>
                <a:ea typeface="+mj-ea"/>
              </a:rPr>
              <a:t>一个两位数 问是不是</a:t>
            </a:r>
            <a:r>
              <a:rPr lang="en-US" altLang="zh-CN" dirty="0">
                <a:latin typeface="+mj-ea"/>
                <a:ea typeface="+mj-ea"/>
              </a:rPr>
              <a:t>odd</a:t>
            </a:r>
            <a:r>
              <a:rPr lang="zh-CN" altLang="zh-CN" dirty="0">
                <a:latin typeface="+mj-ea"/>
                <a:ea typeface="+mj-ea"/>
              </a:rPr>
              <a:t>？</a:t>
            </a:r>
          </a:p>
          <a:p>
            <a:r>
              <a:rPr lang="en-US" altLang="zh-CN" dirty="0">
                <a:latin typeface="+mj-ea"/>
                <a:ea typeface="+mj-ea"/>
              </a:rPr>
              <a:t>1</a:t>
            </a:r>
            <a:r>
              <a:rPr lang="zh-CN" altLang="zh-CN" dirty="0">
                <a:latin typeface="+mj-ea"/>
                <a:ea typeface="+mj-ea"/>
              </a:rPr>
              <a:t>）各位数之和是</a:t>
            </a:r>
            <a:r>
              <a:rPr lang="en-US" altLang="zh-CN" dirty="0">
                <a:latin typeface="+mj-ea"/>
                <a:ea typeface="+mj-ea"/>
              </a:rPr>
              <a:t>prime number</a:t>
            </a:r>
            <a:endParaRPr lang="zh-CN" altLang="zh-CN" dirty="0">
              <a:latin typeface="+mj-ea"/>
              <a:ea typeface="+mj-ea"/>
            </a:endParaRPr>
          </a:p>
          <a:p>
            <a:r>
              <a:rPr lang="en-US" altLang="zh-CN" dirty="0">
                <a:latin typeface="+mj-ea"/>
                <a:ea typeface="+mj-ea"/>
              </a:rPr>
              <a:t>2</a:t>
            </a:r>
            <a:r>
              <a:rPr lang="zh-CN" altLang="zh-CN" dirty="0">
                <a:latin typeface="+mj-ea"/>
                <a:ea typeface="+mj-ea"/>
              </a:rPr>
              <a:t>）各位数是</a:t>
            </a:r>
            <a:r>
              <a:rPr lang="en-US" altLang="zh-CN" dirty="0">
                <a:latin typeface="+mj-ea"/>
                <a:ea typeface="+mj-ea"/>
              </a:rPr>
              <a:t>prime number</a:t>
            </a:r>
            <a:endParaRPr lang="zh-CN" altLang="zh-CN" dirty="0">
              <a:latin typeface="+mj-ea"/>
              <a:ea typeface="+mj-ea"/>
            </a:endParaRP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55077" y="3704492"/>
            <a:ext cx="7877907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2800" dirty="0">
                <a:solidFill>
                  <a:srgbClr val="00B050"/>
                </a:solidFill>
                <a:latin typeface="+mj-ea"/>
                <a:ea typeface="+mj-ea"/>
              </a:rPr>
              <a:t>【解释】</a:t>
            </a:r>
          </a:p>
          <a:p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1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11</a:t>
            </a:r>
            <a:r>
              <a:rPr lang="zh-CN" altLang="zh-CN" sz="2800" dirty="0">
                <a:solidFill>
                  <a:srgbClr val="00B050"/>
                </a:solidFill>
                <a:latin typeface="+mj-ea"/>
                <a:ea typeface="+mj-ea"/>
              </a:rPr>
              <a:t>是奇数，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12</a:t>
            </a:r>
            <a:r>
              <a:rPr lang="zh-CN" altLang="zh-CN" sz="2800" dirty="0">
                <a:solidFill>
                  <a:srgbClr val="00B050"/>
                </a:solidFill>
                <a:latin typeface="+mj-ea"/>
                <a:ea typeface="+mj-ea"/>
              </a:rPr>
              <a:t>是偶数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NS</a:t>
            </a:r>
            <a:endParaRPr lang="zh-CN" altLang="zh-CN" sz="28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2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22</a:t>
            </a:r>
            <a:r>
              <a:rPr lang="zh-CN" altLang="zh-CN" sz="2800" dirty="0">
                <a:solidFill>
                  <a:srgbClr val="00B050"/>
                </a:solidFill>
                <a:latin typeface="+mj-ea"/>
                <a:ea typeface="+mj-ea"/>
              </a:rPr>
              <a:t>是偶数，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23</a:t>
            </a:r>
            <a:r>
              <a:rPr lang="zh-CN" altLang="zh-CN" sz="2800" dirty="0">
                <a:solidFill>
                  <a:srgbClr val="00B050"/>
                </a:solidFill>
                <a:latin typeface="+mj-ea"/>
                <a:ea typeface="+mj-ea"/>
              </a:rPr>
              <a:t>是奇数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NS</a:t>
            </a:r>
            <a:endParaRPr lang="zh-CN" altLang="zh-CN" sz="28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1+2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23</a:t>
            </a:r>
            <a:r>
              <a:rPr lang="zh-CN" altLang="zh-CN" sz="2800" dirty="0">
                <a:solidFill>
                  <a:srgbClr val="00B050"/>
                </a:solidFill>
                <a:latin typeface="+mj-ea"/>
                <a:ea typeface="+mj-ea"/>
              </a:rPr>
              <a:t>是奇数，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32</a:t>
            </a:r>
            <a:r>
              <a:rPr lang="zh-CN" altLang="zh-CN" sz="2800" dirty="0">
                <a:solidFill>
                  <a:srgbClr val="00B050"/>
                </a:solidFill>
                <a:latin typeface="+mj-ea"/>
                <a:ea typeface="+mj-ea"/>
              </a:rPr>
              <a:t>是偶数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NS</a:t>
            </a:r>
            <a:endParaRPr lang="zh-CN" altLang="zh-CN" sz="28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zh-CN" altLang="zh-CN" sz="2800" dirty="0">
                <a:solidFill>
                  <a:srgbClr val="00B050"/>
                </a:solidFill>
                <a:latin typeface="+mj-ea"/>
                <a:ea typeface="+mj-ea"/>
              </a:rPr>
              <a:t>【答案】</a:t>
            </a:r>
            <a:r>
              <a:rPr lang="en-US" altLang="zh-CN" sz="2800" dirty="0">
                <a:solidFill>
                  <a:srgbClr val="00B050"/>
                </a:solidFill>
                <a:latin typeface="+mj-ea"/>
                <a:ea typeface="+mj-ea"/>
              </a:rPr>
              <a:t>E</a:t>
            </a:r>
            <a:endParaRPr lang="zh-CN" altLang="zh-CN" sz="2800" dirty="0">
              <a:solidFill>
                <a:srgbClr val="00B050"/>
              </a:solidFill>
              <a:latin typeface="+mj-ea"/>
              <a:ea typeface="+mj-ea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4599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课前测试题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altLang="zh-CN" dirty="0"/>
              <a:t>If 10</a:t>
            </a:r>
            <a:r>
              <a:rPr lang="en-US" altLang="zh-CN" baseline="30000" dirty="0"/>
              <a:t>50</a:t>
            </a:r>
            <a:r>
              <a:rPr lang="en-US" altLang="zh-CN" dirty="0"/>
              <a:t> – 74 is written as an integer </a:t>
            </a:r>
            <a:r>
              <a:rPr lang="en-US" altLang="zh-CN" dirty="0" smtClean="0"/>
              <a:t>in base 10 notation, </a:t>
            </a:r>
            <a:r>
              <a:rPr lang="en-US" altLang="zh-CN" dirty="0"/>
              <a:t>what is the sum of the digits in that integer</a:t>
            </a:r>
            <a:r>
              <a:rPr lang="en-US" altLang="zh-CN" dirty="0" smtClean="0"/>
              <a:t>?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A.  424</a:t>
            </a:r>
            <a:endParaRPr lang="zh-CN" altLang="zh-CN" dirty="0"/>
          </a:p>
          <a:p>
            <a:pPr marL="514350" indent="-514350">
              <a:buAutoNum type="alphaUcPeriod" startAt="2"/>
            </a:pPr>
            <a:r>
              <a:rPr lang="en-US" altLang="zh-CN" dirty="0" smtClean="0"/>
              <a:t>433</a:t>
            </a:r>
            <a:r>
              <a:rPr lang="en-US" altLang="zh-CN" dirty="0"/>
              <a:t>	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 smtClean="0"/>
              <a:t>C </a:t>
            </a:r>
            <a:r>
              <a:rPr lang="en-US" altLang="zh-CN" dirty="0"/>
              <a:t>.440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D. 449</a:t>
            </a:r>
            <a:endParaRPr lang="zh-CN" altLang="zh-CN" dirty="0"/>
          </a:p>
          <a:p>
            <a:pPr marL="0" indent="0">
              <a:buNone/>
            </a:pPr>
            <a:r>
              <a:rPr lang="en-US" altLang="zh-CN" dirty="0"/>
              <a:t>E. 467</a:t>
            </a:r>
            <a:endParaRPr lang="zh-CN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247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Arithmetic </a:t>
            </a:r>
            <a:r>
              <a:rPr lang="en-US" altLang="zh-CN" b="1" dirty="0" smtClean="0"/>
              <a:t>–</a:t>
            </a:r>
            <a:r>
              <a:rPr lang="zh-CN" altLang="en-US" b="1" dirty="0"/>
              <a:t>实</a:t>
            </a:r>
            <a:r>
              <a:rPr lang="zh-CN" altLang="en-US" b="1" dirty="0" smtClean="0"/>
              <a:t>数  </a:t>
            </a:r>
            <a:r>
              <a:rPr lang="en-US" altLang="zh-CN" b="1" dirty="0" smtClean="0"/>
              <a:t>&amp;</a:t>
            </a:r>
            <a:r>
              <a:rPr lang="zh-CN" altLang="en-US" b="1" dirty="0" smtClean="0"/>
              <a:t>绝对值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Real number</a:t>
            </a:r>
          </a:p>
          <a:p>
            <a:r>
              <a:rPr lang="en-US" altLang="zh-CN" dirty="0"/>
              <a:t>Number line </a:t>
            </a:r>
          </a:p>
          <a:p>
            <a:pPr marL="0" indent="0">
              <a:buNone/>
            </a:pPr>
            <a:r>
              <a:rPr lang="zh-CN" altLang="en-US" dirty="0"/>
              <a:t>可以在数轴上表示出来的数都是</a:t>
            </a:r>
            <a:r>
              <a:rPr lang="en-US" altLang="zh-CN" dirty="0"/>
              <a:t>real number</a:t>
            </a:r>
            <a:r>
              <a:rPr lang="en-US" altLang="zh-CN" dirty="0" smtClean="0"/>
              <a:t>.  </a:t>
            </a:r>
          </a:p>
          <a:p>
            <a:pPr marL="0" indent="0"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zh-CN" altLang="en-US" dirty="0" smtClean="0"/>
              <a:t>性质：如果不是</a:t>
            </a:r>
            <a:r>
              <a:rPr lang="en-US" altLang="zh-CN" dirty="0" smtClean="0"/>
              <a:t>0</a:t>
            </a:r>
            <a:r>
              <a:rPr lang="zh-CN" altLang="en-US" dirty="0" smtClean="0"/>
              <a:t>的实数 非正即负。 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/>
              <a:t>Absolute value: </a:t>
            </a:r>
            <a:r>
              <a:rPr lang="zh-CN" altLang="en-US" dirty="0"/>
              <a:t>在数轴上的距离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238754" y="2002420"/>
            <a:ext cx="25160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分母不为</a:t>
            </a:r>
            <a:r>
              <a:rPr lang="en-US" altLang="zh-CN" dirty="0" smtClean="0"/>
              <a:t>0     1/a      </a:t>
            </a:r>
            <a:r>
              <a:rPr lang="en-US" altLang="zh-CN" dirty="0" err="1" smtClean="0"/>
              <a:t>a</a:t>
            </a:r>
            <a:r>
              <a:rPr lang="zh-CN" altLang="en-US" dirty="0" smtClean="0"/>
              <a:t>≠</a:t>
            </a:r>
            <a:r>
              <a:rPr lang="en-US" altLang="zh-CN" dirty="0" smtClean="0"/>
              <a:t>0 </a:t>
            </a:r>
          </a:p>
          <a:p>
            <a:r>
              <a:rPr lang="en-US" altLang="zh-CN" dirty="0"/>
              <a:t> </a:t>
            </a:r>
            <a:r>
              <a:rPr lang="zh-CN" altLang="en-US" dirty="0" smtClean="0"/>
              <a:t>√</a:t>
            </a:r>
            <a:r>
              <a:rPr lang="en-US" altLang="zh-CN" dirty="0" smtClean="0"/>
              <a:t>a        </a:t>
            </a:r>
            <a:r>
              <a:rPr lang="en-US" altLang="zh-CN" dirty="0" err="1" smtClean="0"/>
              <a:t>a</a:t>
            </a:r>
            <a:r>
              <a:rPr lang="en-US" altLang="zh-CN" dirty="0" smtClean="0"/>
              <a:t> </a:t>
            </a:r>
            <a:r>
              <a:rPr lang="zh-CN" altLang="en-US" dirty="0" smtClean="0"/>
              <a:t>≥</a:t>
            </a:r>
            <a:r>
              <a:rPr lang="en-US" altLang="zh-CN" dirty="0" smtClean="0"/>
              <a:t>0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00736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Real number</a:t>
            </a:r>
            <a:r>
              <a:rPr lang="zh-CN" altLang="en-US" dirty="0" smtClean="0"/>
              <a:t>的性质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x+y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y+x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and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xy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=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yx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x+y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)+z=x+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y+z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Xy+xz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=x(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y+z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 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 y 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都是正数 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都是负数，那么 </a:t>
            </a:r>
            <a:r>
              <a:rPr lang="en-US" altLang="zh-CN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xy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乘积是正数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dirty="0" smtClean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果</a:t>
            </a:r>
            <a:r>
              <a:rPr lang="en-US" altLang="zh-CN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xy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是一正一负 那么</a:t>
            </a:r>
            <a:r>
              <a:rPr lang="en-US" altLang="zh-CN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xy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乘积是负数。 </a:t>
            </a:r>
            <a:endParaRPr lang="en-US" altLang="zh-CN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If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xy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=0,then x=0 or y=o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||x|-|y||</a:t>
            </a:r>
            <a:r>
              <a:rPr lang="zh-CN" altLang="en-US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≤ </a:t>
            </a:r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dirty="0" err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x+y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≤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|x|+|y</a:t>
            </a:r>
            <a:r>
              <a:rPr lang="en-US" altLang="zh-CN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    </a:t>
            </a:r>
            <a:endParaRPr lang="zh-CN" altLang="en-US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 err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Xy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＞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    </a:t>
            </a:r>
            <a:r>
              <a:rPr lang="en-US" altLang="zh-CN" dirty="0" err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xy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同号    </a:t>
            </a:r>
            <a:r>
              <a:rPr lang="en-US" altLang="zh-CN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dirty="0" err="1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x+y</a:t>
            </a:r>
            <a:r>
              <a:rPr lang="en-US" altLang="zh-CN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|=|x|+|y|</a:t>
            </a:r>
            <a:r>
              <a:rPr lang="zh-CN" altLang="en-US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＞</a:t>
            </a:r>
            <a:r>
              <a:rPr lang="en-US" altLang="zh-CN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||x|-|y||</a:t>
            </a:r>
          </a:p>
          <a:p>
            <a:r>
              <a:rPr lang="en-US" altLang="zh-CN" dirty="0" err="1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xy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＜</a:t>
            </a:r>
            <a:r>
              <a:rPr lang="en-US" altLang="zh-CN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      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dirty="0" err="1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xy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异号 </a:t>
            </a:r>
            <a:r>
              <a:rPr lang="zh-CN" altLang="en-US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</a:t>
            </a:r>
            <a:r>
              <a:rPr lang="en-US" altLang="zh-CN" dirty="0" err="1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x+y</a:t>
            </a:r>
            <a:r>
              <a:rPr lang="en-US" altLang="zh-CN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|=||x|-|y||</a:t>
            </a:r>
            <a:r>
              <a:rPr lang="zh-CN" altLang="en-US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＜</a:t>
            </a:r>
            <a:r>
              <a:rPr lang="en-US" altLang="zh-CN" dirty="0" smtClean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|x|+|y|</a:t>
            </a:r>
            <a:endParaRPr lang="en-US" altLang="zh-CN" dirty="0">
              <a:solidFill>
                <a:srgbClr val="00B05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428097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/>
              <a:t>Arithmetic </a:t>
            </a:r>
            <a:r>
              <a:rPr lang="zh-CN" altLang="en-US" b="1" dirty="0"/>
              <a:t>数理部</a:t>
            </a:r>
            <a:r>
              <a:rPr lang="zh-CN" altLang="en-US" b="1" dirty="0" smtClean="0"/>
              <a:t>分  </a:t>
            </a:r>
            <a:r>
              <a:rPr lang="en-US" altLang="zh-CN" b="1" dirty="0" smtClean="0"/>
              <a:t>-</a:t>
            </a:r>
            <a:r>
              <a:rPr lang="zh-CN" altLang="en-US" b="1" dirty="0" smtClean="0"/>
              <a:t>统</a:t>
            </a:r>
            <a:r>
              <a:rPr lang="zh-CN" altLang="en-US" b="1" dirty="0" smtClean="0"/>
              <a:t>计 </a:t>
            </a:r>
            <a:r>
              <a:rPr lang="en-US" altLang="zh-CN" b="1" dirty="0" smtClean="0">
                <a:solidFill>
                  <a:srgbClr val="00B050"/>
                </a:solidFill>
              </a:rPr>
              <a:t>[</a:t>
            </a:r>
            <a:r>
              <a:rPr lang="zh-CN" altLang="en-US" b="1" dirty="0" smtClean="0">
                <a:solidFill>
                  <a:srgbClr val="00B050"/>
                </a:solidFill>
              </a:rPr>
              <a:t>考点  求值</a:t>
            </a:r>
            <a:r>
              <a:rPr lang="en-US" altLang="zh-CN" b="1" dirty="0">
                <a:solidFill>
                  <a:srgbClr val="00B050"/>
                </a:solidFill>
              </a:rPr>
              <a:t>]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Descriptive statistics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Arithmetic mean or average </a:t>
            </a:r>
            <a:r>
              <a:rPr lang="zh-CN" altLang="en-US" dirty="0"/>
              <a:t>算术平均</a:t>
            </a:r>
            <a:r>
              <a:rPr lang="zh-CN" altLang="en-US" dirty="0" smtClean="0"/>
              <a:t>数   </a:t>
            </a:r>
            <a:r>
              <a:rPr lang="en-US" altLang="zh-CN" dirty="0" smtClean="0"/>
              <a:t>sum÷ number . </a:t>
            </a:r>
            <a:endParaRPr lang="zh-CN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>
                <a:solidFill>
                  <a:srgbClr val="00B050"/>
                </a:solidFill>
              </a:rPr>
              <a:t>Geometric average  </a:t>
            </a:r>
            <a:r>
              <a:rPr lang="zh-CN" altLang="en-US" dirty="0">
                <a:solidFill>
                  <a:srgbClr val="00B050"/>
                </a:solidFill>
              </a:rPr>
              <a:t>几何平均数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Median </a:t>
            </a:r>
            <a:r>
              <a:rPr lang="zh-CN" altLang="en-US" dirty="0"/>
              <a:t>中</a:t>
            </a:r>
            <a:r>
              <a:rPr lang="zh-CN" altLang="en-US" dirty="0" smtClean="0"/>
              <a:t>数   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>① 排序      </a:t>
            </a:r>
            <a:r>
              <a:rPr lang="zh-CN" altLang="en-US" dirty="0"/>
              <a:t>中位</a:t>
            </a:r>
            <a:r>
              <a:rPr lang="zh-CN" altLang="en-US" dirty="0" smtClean="0"/>
              <a:t>数的位置，  </a:t>
            </a:r>
            <a:r>
              <a:rPr lang="en-US" altLang="zh-CN" dirty="0" smtClean="0"/>
              <a:t>odd</a:t>
            </a:r>
            <a:r>
              <a:rPr lang="zh-CN" altLang="en-US" dirty="0" smtClean="0"/>
              <a:t>个数   </a:t>
            </a:r>
            <a:r>
              <a:rPr lang="en-US" altLang="zh-CN" dirty="0" smtClean="0"/>
              <a:t>n         (n+1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/2   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                   even </a:t>
            </a:r>
            <a:r>
              <a:rPr lang="zh-CN" altLang="en-US" dirty="0" smtClean="0"/>
              <a:t>个数  </a:t>
            </a:r>
            <a:r>
              <a:rPr lang="en-US" altLang="zh-CN" dirty="0" smtClean="0"/>
              <a:t>n/2    n/2 +1     </a:t>
            </a:r>
          </a:p>
          <a:p>
            <a:pPr marL="0" indent="0">
              <a:buNone/>
            </a:pPr>
            <a:r>
              <a:rPr lang="zh-CN" altLang="en-US" dirty="0" smtClean="0"/>
              <a:t>② 求数值。</a:t>
            </a:r>
            <a:endParaRPr lang="zh-CN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Mode </a:t>
            </a:r>
            <a:r>
              <a:rPr lang="zh-CN" altLang="en-US" dirty="0"/>
              <a:t>众</a:t>
            </a:r>
            <a:r>
              <a:rPr lang="zh-CN" altLang="en-US" dirty="0" smtClean="0"/>
              <a:t>数   </a:t>
            </a:r>
            <a:r>
              <a:rPr lang="en-US" altLang="zh-CN" dirty="0" smtClean="0"/>
              <a:t>{2</a:t>
            </a:r>
            <a:r>
              <a:rPr lang="zh-CN" altLang="en-US" dirty="0" smtClean="0"/>
              <a:t>，</a:t>
            </a:r>
            <a:r>
              <a:rPr lang="en-US" altLang="zh-CN" dirty="0" smtClean="0"/>
              <a:t>2</a:t>
            </a:r>
            <a:r>
              <a:rPr lang="en-US" altLang="zh-CN" dirty="0" smtClean="0"/>
              <a:t>,2,0,1</a:t>
            </a:r>
            <a:r>
              <a:rPr lang="en-US" altLang="zh-CN" dirty="0" smtClean="0"/>
              <a:t>}</a:t>
            </a:r>
            <a:endParaRPr lang="zh-CN" alt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Range </a:t>
            </a:r>
            <a:r>
              <a:rPr lang="zh-CN" altLang="en-US" dirty="0"/>
              <a:t>极差 值域； </a:t>
            </a:r>
            <a:r>
              <a:rPr lang="en-US" altLang="zh-CN" dirty="0"/>
              <a:t>the difference between the greatest measurement and the smallest measurement</a:t>
            </a:r>
            <a:r>
              <a:rPr lang="en-US" altLang="zh-CN" dirty="0" smtClean="0"/>
              <a:t>.   MAX-MIN</a:t>
            </a:r>
            <a:endParaRPr lang="en-US" altLang="zh-CN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Standard deviation </a:t>
            </a:r>
            <a:r>
              <a:rPr lang="zh-CN" altLang="en-US" dirty="0"/>
              <a:t>标准方差</a:t>
            </a:r>
          </a:p>
        </p:txBody>
      </p:sp>
    </p:spTree>
    <p:extLst>
      <p:ext uri="{BB962C8B-B14F-4D97-AF65-F5344CB8AC3E}">
        <p14:creationId xmlns:p14="http://schemas.microsoft.com/office/powerpoint/2010/main" val="23055269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10890</a:t>
            </a:r>
            <a:r>
              <a:rPr lang="zh-CN" altLang="zh-CN" dirty="0"/>
              <a:t>个球， 每筐装六个， 有</a:t>
            </a:r>
            <a:r>
              <a:rPr lang="en-US" altLang="zh-CN" dirty="0"/>
              <a:t>P Q R S T U </a:t>
            </a:r>
            <a:r>
              <a:rPr lang="zh-CN" altLang="zh-CN" dirty="0"/>
              <a:t>六个标码的筐循环在传送带是接球， 问最后一个球是在哪个筐里</a:t>
            </a:r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041778" y="3045178"/>
            <a:ext cx="9368313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【解释】</a:t>
            </a:r>
          </a:p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球装入多少个筐里：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10890/6=1815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1815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个筐分在题目中的六个标码的筐里，最后一个是哪个编码 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1815/6=302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余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3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，也就是最后一个球在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R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筐里</a:t>
            </a:r>
          </a:p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【答案】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R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975009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372"/>
          <a:stretch/>
        </p:blipFill>
        <p:spPr>
          <a:xfrm>
            <a:off x="348784" y="551328"/>
            <a:ext cx="10462207" cy="227188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70560" y="3033236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Remuneration </a:t>
            </a:r>
            <a:r>
              <a:rPr lang="zh-CN" altLang="en-US" dirty="0" smtClean="0">
                <a:solidFill>
                  <a:srgbClr val="00B050"/>
                </a:solidFill>
              </a:rPr>
              <a:t>报酬 工资   </a:t>
            </a:r>
            <a:r>
              <a:rPr lang="en-US" altLang="zh-CN" dirty="0" smtClean="0">
                <a:solidFill>
                  <a:srgbClr val="00B050"/>
                </a:solidFill>
              </a:rPr>
              <a:t>salary </a:t>
            </a:r>
          </a:p>
          <a:p>
            <a:r>
              <a:rPr lang="en-US" altLang="zh-CN" dirty="0" smtClean="0">
                <a:solidFill>
                  <a:srgbClr val="00B050"/>
                </a:solidFill>
              </a:rPr>
              <a:t>1 mean </a:t>
            </a:r>
            <a:r>
              <a:rPr lang="zh-CN" altLang="en-US" dirty="0" smtClean="0">
                <a:solidFill>
                  <a:srgbClr val="00B050"/>
                </a:solidFill>
              </a:rPr>
              <a:t>未知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r>
              <a:rPr lang="en-US" altLang="zh-CN" dirty="0" smtClean="0">
                <a:solidFill>
                  <a:srgbClr val="00B050"/>
                </a:solidFill>
              </a:rPr>
              <a:t>2 mean </a:t>
            </a:r>
            <a:r>
              <a:rPr lang="zh-CN" altLang="en-US" dirty="0" smtClean="0">
                <a:solidFill>
                  <a:srgbClr val="00B050"/>
                </a:solidFill>
              </a:rPr>
              <a:t>未知 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r>
              <a:rPr lang="en-US" altLang="zh-CN" dirty="0" smtClean="0">
                <a:solidFill>
                  <a:srgbClr val="00B050"/>
                </a:solidFill>
              </a:rPr>
              <a:t>1+2</a:t>
            </a:r>
            <a:r>
              <a:rPr lang="en-US" altLang="zh-CN" baseline="0" dirty="0" smtClean="0">
                <a:solidFill>
                  <a:srgbClr val="00B050"/>
                </a:solidFill>
              </a:rPr>
              <a:t>  NS </a:t>
            </a:r>
            <a:endParaRPr lang="en-US" altLang="zh-CN" dirty="0" smtClean="0">
              <a:solidFill>
                <a:srgbClr val="00B050"/>
              </a:solidFill>
            </a:endParaRPr>
          </a:p>
          <a:p>
            <a:r>
              <a:rPr lang="en-US" altLang="zh-CN" dirty="0" smtClean="0">
                <a:solidFill>
                  <a:srgbClr val="00B050"/>
                </a:solidFill>
              </a:rPr>
              <a:t>E  </a:t>
            </a:r>
            <a:endParaRPr lang="zh-CN" alt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84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3476" y="1802476"/>
            <a:ext cx="10515600" cy="4351338"/>
          </a:xfrm>
        </p:spPr>
        <p:txBody>
          <a:bodyPr/>
          <a:lstStyle/>
          <a:p>
            <a:pPr lvl="0"/>
            <a:r>
              <a:rPr lang="en-US" altLang="zh-CN" dirty="0"/>
              <a:t>DS</a:t>
            </a:r>
            <a:r>
              <a:rPr lang="zh-CN" altLang="zh-CN" dirty="0"/>
              <a:t>：有</a:t>
            </a:r>
            <a:r>
              <a:rPr lang="en-US" altLang="zh-CN" dirty="0"/>
              <a:t>5</a:t>
            </a:r>
            <a:r>
              <a:rPr lang="zh-CN" altLang="zh-CN" dirty="0"/>
              <a:t>个班，其中</a:t>
            </a:r>
            <a:r>
              <a:rPr lang="en-US" altLang="zh-CN" dirty="0"/>
              <a:t>4</a:t>
            </a:r>
            <a:r>
              <a:rPr lang="zh-CN" altLang="zh-CN" dirty="0"/>
              <a:t>个的人数为</a:t>
            </a:r>
            <a:r>
              <a:rPr lang="en-US" altLang="zh-CN" dirty="0"/>
              <a:t>19</a:t>
            </a:r>
            <a:r>
              <a:rPr lang="zh-CN" altLang="zh-CN" dirty="0"/>
              <a:t>、</a:t>
            </a:r>
            <a:r>
              <a:rPr lang="en-US" altLang="zh-CN" dirty="0"/>
              <a:t>19</a:t>
            </a:r>
            <a:r>
              <a:rPr lang="zh-CN" altLang="zh-CN" dirty="0"/>
              <a:t>、</a:t>
            </a:r>
            <a:r>
              <a:rPr lang="en-US" altLang="zh-CN" dirty="0"/>
              <a:t>20</a:t>
            </a:r>
            <a:r>
              <a:rPr lang="zh-CN" altLang="zh-CN" dirty="0"/>
              <a:t>、</a:t>
            </a:r>
            <a:r>
              <a:rPr lang="en-US" altLang="zh-CN" dirty="0"/>
              <a:t>20</a:t>
            </a:r>
            <a:r>
              <a:rPr lang="zh-CN" altLang="zh-CN" dirty="0"/>
              <a:t>，问第</a:t>
            </a:r>
            <a:r>
              <a:rPr lang="en-US" altLang="zh-CN" dirty="0"/>
              <a:t>5</a:t>
            </a:r>
            <a:r>
              <a:rPr lang="zh-CN" altLang="zh-CN" dirty="0"/>
              <a:t>个班有多少人？</a:t>
            </a:r>
          </a:p>
          <a:p>
            <a:r>
              <a:rPr lang="en-US" altLang="zh-CN" dirty="0"/>
              <a:t>1</a:t>
            </a:r>
            <a:r>
              <a:rPr lang="zh-CN" altLang="zh-CN" dirty="0"/>
              <a:t>）</a:t>
            </a:r>
            <a:r>
              <a:rPr lang="en-US" altLang="zh-CN" dirty="0"/>
              <a:t>5</a:t>
            </a:r>
            <a:r>
              <a:rPr lang="zh-CN" altLang="zh-CN" dirty="0"/>
              <a:t>个班人数</a:t>
            </a:r>
            <a:r>
              <a:rPr lang="en-US" altLang="zh-CN" dirty="0"/>
              <a:t>Range</a:t>
            </a:r>
            <a:r>
              <a:rPr lang="zh-CN" altLang="zh-CN" dirty="0"/>
              <a:t>为</a:t>
            </a:r>
            <a:r>
              <a:rPr lang="en-US" altLang="zh-CN" dirty="0"/>
              <a:t>2</a:t>
            </a:r>
            <a:endParaRPr lang="zh-CN" altLang="zh-CN" dirty="0"/>
          </a:p>
          <a:p>
            <a:r>
              <a:rPr lang="en-US" altLang="zh-CN" dirty="0"/>
              <a:t>2</a:t>
            </a:r>
            <a:r>
              <a:rPr lang="zh-CN" altLang="zh-CN" dirty="0"/>
              <a:t>）</a:t>
            </a:r>
            <a:r>
              <a:rPr lang="en-US" altLang="zh-CN" dirty="0"/>
              <a:t>Arithmetic Mean </a:t>
            </a:r>
            <a:r>
              <a:rPr lang="zh-CN" altLang="zh-CN" dirty="0"/>
              <a:t>大于</a:t>
            </a:r>
            <a:r>
              <a:rPr lang="en-US" altLang="zh-CN" dirty="0"/>
              <a:t>19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984738" y="3932982"/>
            <a:ext cx="60960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zh-CN" sz="2400" kern="0" dirty="0">
                <a:solidFill>
                  <a:srgbClr val="00B050"/>
                </a:solidFill>
                <a:latin typeface="+mj-ea"/>
                <a:ea typeface="+mj-ea"/>
                <a:cs typeface="宋体" panose="02010600030101010101" pitchFamily="2" charset="-122"/>
              </a:rPr>
              <a:t>【解释】</a:t>
            </a:r>
            <a:endParaRPr lang="zh-CN" altLang="zh-CN" sz="3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en-US" altLang="zh-CN" sz="2400" kern="0" dirty="0">
                <a:solidFill>
                  <a:srgbClr val="00B050"/>
                </a:solidFill>
                <a:latin typeface="+mj-ea"/>
                <a:ea typeface="+mj-ea"/>
                <a:cs typeface="宋体" panose="02010600030101010101" pitchFamily="2" charset="-122"/>
              </a:rPr>
              <a:t>1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zh-CN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可能是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18</a:t>
            </a:r>
            <a:r>
              <a:rPr lang="zh-CN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或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21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NS</a:t>
            </a:r>
            <a:endParaRPr lang="zh-CN" altLang="zh-CN" sz="3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x+19+19+20+20&gt;5*19  </a:t>
            </a:r>
            <a:r>
              <a:rPr lang="en-US" altLang="zh-CN" sz="2400" kern="100" dirty="0" smtClean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x&gt;17 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NS</a:t>
            </a:r>
            <a:endParaRPr lang="zh-CN" altLang="zh-CN" sz="3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1+2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zh-CN" sz="2400" kern="100" dirty="0">
                <a:solidFill>
                  <a:srgbClr val="00B050"/>
                </a:solidFill>
                <a:latin typeface="+mj-ea"/>
                <a:ea typeface="+mj-ea"/>
                <a:cs typeface="Times New Roman" panose="02020603050405020304" pitchFamily="18" charset="0"/>
              </a:rPr>
              <a:t>NS</a:t>
            </a:r>
            <a:endParaRPr lang="zh-CN" altLang="zh-CN" sz="3200" kern="100" dirty="0">
              <a:latin typeface="+mj-ea"/>
              <a:ea typeface="+mj-ea"/>
              <a:cs typeface="Times New Roman" panose="02020603050405020304" pitchFamily="18" charset="0"/>
            </a:endParaRPr>
          </a:p>
          <a:p>
            <a:r>
              <a:rPr lang="zh-CN" altLang="zh-CN" sz="2400" kern="0" dirty="0">
                <a:solidFill>
                  <a:srgbClr val="00B050"/>
                </a:solidFill>
                <a:highlight>
                  <a:srgbClr val="FFFF00"/>
                </a:highlight>
                <a:latin typeface="+mj-ea"/>
                <a:ea typeface="+mj-ea"/>
                <a:cs typeface="宋体" panose="02010600030101010101" pitchFamily="2" charset="-122"/>
              </a:rPr>
              <a:t>【答案】</a:t>
            </a:r>
            <a:r>
              <a:rPr lang="en-US" altLang="zh-CN" sz="2400" kern="0" dirty="0">
                <a:solidFill>
                  <a:srgbClr val="00B050"/>
                </a:solidFill>
                <a:highlight>
                  <a:srgbClr val="FFFF00"/>
                </a:highlight>
                <a:latin typeface="+mj-ea"/>
                <a:ea typeface="+mj-ea"/>
                <a:cs typeface="宋体" panose="02010600030101010101" pitchFamily="2" charset="-122"/>
              </a:rPr>
              <a:t>E</a:t>
            </a:r>
            <a:endParaRPr lang="zh-CN" altLang="zh-CN" sz="3200" kern="100" dirty="0">
              <a:latin typeface="+mj-ea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94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r>
              <a:rPr lang="en-US" altLang="zh-CN" dirty="0" smtClean="0"/>
              <a:t>2  </a:t>
            </a:r>
            <a:r>
              <a:rPr lang="zh-CN" altLang="en-US" dirty="0"/>
              <a:t>出</a:t>
            </a:r>
            <a:r>
              <a:rPr lang="zh-CN" altLang="en-US" dirty="0" smtClean="0"/>
              <a:t>题模板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dirty="0"/>
              <a:t>DS </a:t>
            </a:r>
            <a:r>
              <a:rPr lang="zh-CN" altLang="zh-CN" dirty="0"/>
              <a:t>三个</a:t>
            </a:r>
            <a:r>
              <a:rPr lang="en-US" altLang="zh-CN" dirty="0"/>
              <a:t>A B C</a:t>
            </a:r>
            <a:r>
              <a:rPr lang="zh-CN" altLang="zh-CN" dirty="0"/>
              <a:t>人，平均身高</a:t>
            </a:r>
            <a:r>
              <a:rPr lang="en-US" altLang="zh-CN" dirty="0"/>
              <a:t>170</a:t>
            </a:r>
            <a:r>
              <a:rPr lang="zh-CN" altLang="zh-CN" dirty="0"/>
              <a:t>，问</a:t>
            </a:r>
            <a:r>
              <a:rPr lang="en-US" altLang="zh-CN" dirty="0"/>
              <a:t>median?</a:t>
            </a:r>
            <a:br>
              <a:rPr lang="en-US" altLang="zh-CN" dirty="0"/>
            </a:br>
            <a:r>
              <a:rPr lang="en-US" altLang="zh-CN" dirty="0"/>
              <a:t>1)A:165</a:t>
            </a:r>
            <a:br>
              <a:rPr lang="en-US" altLang="zh-CN" dirty="0"/>
            </a:br>
            <a:r>
              <a:rPr lang="en-US" altLang="zh-CN" dirty="0"/>
              <a:t>2)B:170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1172307" y="3440613"/>
            <a:ext cx="6096000" cy="193899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【解释</a:t>
            </a:r>
            <a:r>
              <a:rPr lang="zh-CN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】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170×3=S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NS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2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A+C =170×2   </a:t>
            </a:r>
            <a:r>
              <a:rPr lang="zh-CN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平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均数为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170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，另两个一定一个大于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B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，一个小于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B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，中位数是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B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【答案】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B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908837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Standard deviation </a:t>
            </a:r>
            <a:r>
              <a:rPr lang="zh-CN" altLang="en-US" dirty="0" smtClean="0"/>
              <a:t>专题 </a:t>
            </a:r>
            <a:endParaRPr lang="zh-CN" alt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9540" y="2429751"/>
            <a:ext cx="7315152" cy="2892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1458410" y="1632030"/>
            <a:ext cx="73267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A,B  C  D  E    X  </a:t>
            </a:r>
          </a:p>
          <a:p>
            <a:r>
              <a:rPr lang="en-US" altLang="zh-CN" dirty="0" smtClean="0"/>
              <a:t>SD =</a:t>
            </a:r>
            <a:r>
              <a:rPr lang="zh-CN" altLang="en-US" dirty="0" smtClean="0"/>
              <a:t>√（</a:t>
            </a:r>
            <a:r>
              <a:rPr lang="en-US" altLang="zh-CN" dirty="0" smtClean="0"/>
              <a:t>A-X</a:t>
            </a:r>
            <a:r>
              <a:rPr lang="zh-CN" altLang="en-US" dirty="0" smtClean="0"/>
              <a:t>）</a:t>
            </a:r>
            <a:r>
              <a:rPr lang="en-US" altLang="zh-CN" dirty="0" smtClean="0"/>
              <a:t>²+</a:t>
            </a:r>
            <a:r>
              <a:rPr lang="zh-CN" altLang="en-US" dirty="0" smtClean="0"/>
              <a:t>（</a:t>
            </a:r>
            <a:r>
              <a:rPr lang="en-US" altLang="zh-CN" dirty="0" smtClean="0"/>
              <a:t>B-X)²+</a:t>
            </a:r>
            <a:r>
              <a:rPr lang="zh-CN" altLang="en-US" dirty="0" smtClean="0"/>
              <a:t>（</a:t>
            </a:r>
            <a:r>
              <a:rPr lang="en-US" altLang="zh-CN" dirty="0" smtClean="0"/>
              <a:t>C-X</a:t>
            </a:r>
            <a:r>
              <a:rPr lang="zh-CN" altLang="en-US" dirty="0" smtClean="0"/>
              <a:t>）</a:t>
            </a:r>
            <a:r>
              <a:rPr lang="en-US" altLang="zh-CN" dirty="0" smtClean="0"/>
              <a:t>²+</a:t>
            </a:r>
            <a:r>
              <a:rPr lang="zh-CN" altLang="en-US" dirty="0" smtClean="0"/>
              <a:t>（）</a:t>
            </a:r>
            <a:r>
              <a:rPr lang="en-US" altLang="zh-CN" dirty="0" smtClean="0"/>
              <a:t>+()  /5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64899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SD</a:t>
            </a:r>
            <a:r>
              <a:rPr lang="zh-CN" altLang="en-US" dirty="0" smtClean="0"/>
              <a:t>模型</a:t>
            </a:r>
            <a:r>
              <a:rPr lang="en-US" altLang="zh-CN" dirty="0" smtClean="0"/>
              <a:t>1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考公式  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 smtClean="0"/>
              <a:t>已知</a:t>
            </a:r>
            <a:r>
              <a:rPr lang="en-US" altLang="zh-CN" dirty="0" smtClean="0"/>
              <a:t>set A  </a:t>
            </a:r>
            <a:r>
              <a:rPr lang="zh-CN" altLang="en-US" dirty="0" smtClean="0"/>
              <a:t>求</a:t>
            </a:r>
            <a:r>
              <a:rPr lang="en-US" altLang="zh-CN" dirty="0" smtClean="0"/>
              <a:t>standard deviation</a:t>
            </a:r>
            <a:r>
              <a:rPr lang="zh-CN" altLang="en-US" dirty="0" smtClean="0"/>
              <a:t>？ 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1 :average=3 </a:t>
            </a:r>
          </a:p>
          <a:p>
            <a:pPr marL="0" indent="0">
              <a:buNone/>
            </a:pPr>
            <a:r>
              <a:rPr lang="en-US" altLang="zh-CN" dirty="0" smtClean="0"/>
              <a:t>2 :range=1 </a:t>
            </a:r>
          </a:p>
          <a:p>
            <a:pPr marL="0" indent="0">
              <a:buNone/>
            </a:pPr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977034" y="4048482"/>
            <a:ext cx="69635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【</a:t>
            </a:r>
            <a:r>
              <a:rPr lang="zh-CN" altLang="en-US" sz="2400" dirty="0" smtClean="0">
                <a:solidFill>
                  <a:srgbClr val="00B050"/>
                </a:solidFill>
                <a:latin typeface="+mj-ea"/>
                <a:ea typeface="+mj-ea"/>
              </a:rPr>
              <a:t>解释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】</a:t>
            </a:r>
          </a:p>
          <a:p>
            <a:r>
              <a:rPr lang="zh-CN" altLang="en-US" sz="2400" dirty="0" smtClean="0">
                <a:solidFill>
                  <a:srgbClr val="00B050"/>
                </a:solidFill>
                <a:latin typeface="+mj-ea"/>
                <a:ea typeface="+mj-ea"/>
              </a:rPr>
              <a:t>求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SD </a:t>
            </a:r>
            <a:r>
              <a:rPr lang="zh-CN" altLang="en-US" sz="2400" dirty="0" smtClean="0">
                <a:solidFill>
                  <a:srgbClr val="00B050"/>
                </a:solidFill>
                <a:latin typeface="+mj-ea"/>
                <a:ea typeface="+mj-ea"/>
              </a:rPr>
              <a:t>需要知道每个数据是多少</a:t>
            </a:r>
            <a:endParaRPr lang="en-US" altLang="zh-CN" sz="2400" dirty="0" smtClean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1NS</a:t>
            </a:r>
          </a:p>
          <a:p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2NS </a:t>
            </a:r>
          </a:p>
          <a:p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1+2NS </a:t>
            </a:r>
          </a:p>
          <a:p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【E】</a:t>
            </a:r>
            <a:endParaRPr lang="zh-CN" altLang="en-US" sz="2400" dirty="0">
              <a:solidFill>
                <a:srgbClr val="00B05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9605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SD </a:t>
            </a:r>
            <a:r>
              <a:rPr lang="zh-CN" altLang="en-US" dirty="0"/>
              <a:t>模</a:t>
            </a:r>
            <a:r>
              <a:rPr lang="zh-CN" altLang="en-US" dirty="0" smtClean="0"/>
              <a:t>型</a:t>
            </a:r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考变化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Set A {a</a:t>
            </a:r>
            <a:r>
              <a:rPr lang="zh-CN" altLang="en-US" dirty="0" smtClean="0"/>
              <a:t>，</a:t>
            </a:r>
            <a:r>
              <a:rPr lang="en-US" altLang="zh-CN" dirty="0" smtClean="0"/>
              <a:t>b</a:t>
            </a:r>
            <a:r>
              <a:rPr lang="zh-CN" altLang="en-US" dirty="0" smtClean="0"/>
              <a:t>，</a:t>
            </a:r>
            <a:r>
              <a:rPr lang="en-US" altLang="zh-CN" dirty="0" smtClean="0"/>
              <a:t>c, </a:t>
            </a:r>
            <a:r>
              <a:rPr lang="en-US" altLang="zh-CN" dirty="0" err="1" smtClean="0"/>
              <a:t>d,e</a:t>
            </a:r>
            <a:r>
              <a:rPr lang="en-US" altLang="zh-CN" dirty="0" smtClean="0"/>
              <a:t>}</a:t>
            </a:r>
            <a:r>
              <a:rPr lang="zh-CN" altLang="en-US" dirty="0" smtClean="0"/>
              <a:t>的</a:t>
            </a:r>
            <a:r>
              <a:rPr lang="en-US" altLang="zh-CN" dirty="0" smtClean="0"/>
              <a:t>Standard deviation is a.  And every subject in Set B are 3 more than Set A , what is the Standard deviation of B ?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8185" y="4431323"/>
            <a:ext cx="10011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 smtClean="0">
                <a:solidFill>
                  <a:srgbClr val="00B050"/>
                </a:solidFill>
                <a:latin typeface="+mj-ea"/>
                <a:ea typeface="+mj-ea"/>
              </a:rPr>
              <a:t>集合的每个数据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+</a:t>
            </a:r>
            <a:r>
              <a:rPr lang="zh-CN" altLang="en-US" sz="2400" dirty="0" smtClean="0">
                <a:solidFill>
                  <a:srgbClr val="00B050"/>
                </a:solidFill>
                <a:latin typeface="+mj-ea"/>
                <a:ea typeface="+mj-ea"/>
              </a:rPr>
              <a:t>一个常数  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SD </a:t>
            </a:r>
            <a:r>
              <a:rPr lang="zh-CN" altLang="en-US" sz="2400" dirty="0" smtClean="0">
                <a:solidFill>
                  <a:srgbClr val="00B050"/>
                </a:solidFill>
                <a:latin typeface="+mj-ea"/>
                <a:ea typeface="+mj-ea"/>
              </a:rPr>
              <a:t>不变</a:t>
            </a:r>
            <a:endParaRPr lang="en-US" altLang="zh-CN" sz="2400" dirty="0" smtClean="0">
              <a:solidFill>
                <a:srgbClr val="00B050"/>
              </a:solidFill>
              <a:latin typeface="+mj-ea"/>
              <a:ea typeface="+mj-ea"/>
            </a:endParaRPr>
          </a:p>
          <a:p>
            <a:endParaRPr lang="en-US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zh-CN" altLang="en-US" sz="2400" dirty="0" smtClean="0">
                <a:solidFill>
                  <a:srgbClr val="00B050"/>
                </a:solidFill>
                <a:latin typeface="+mj-ea"/>
                <a:ea typeface="+mj-ea"/>
              </a:rPr>
              <a:t>* 集合的每个数据乘以一个常数，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SD </a:t>
            </a:r>
            <a:r>
              <a:rPr lang="zh-CN" altLang="en-US" sz="2400" dirty="0" smtClean="0">
                <a:solidFill>
                  <a:srgbClr val="00B050"/>
                </a:solidFill>
                <a:latin typeface="+mj-ea"/>
                <a:ea typeface="+mj-ea"/>
              </a:rPr>
              <a:t>乘以一个常数</a:t>
            </a:r>
            <a:endParaRPr lang="zh-CN" altLang="en-US" sz="2400" dirty="0">
              <a:solidFill>
                <a:srgbClr val="00B05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75884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SD </a:t>
            </a:r>
            <a:r>
              <a:rPr lang="zh-CN" altLang="en-US" dirty="0" smtClean="0"/>
              <a:t>模型</a:t>
            </a:r>
            <a:r>
              <a:rPr lang="en-US" altLang="zh-CN" dirty="0" smtClean="0"/>
              <a:t>3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考图像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653" y="2553451"/>
            <a:ext cx="7015896" cy="344578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26238" y="509286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51       88%  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905509" y="5370653"/>
            <a:ext cx="925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收入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3068" y="2858947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人数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310623" y="810228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10 000</a:t>
            </a:r>
            <a:endParaRPr lang="zh-CN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86805" y="5764192"/>
            <a:ext cx="68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80</a:t>
            </a:r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139160" y="5914664"/>
            <a:ext cx="879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84   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850056" y="879676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SD=500 </a:t>
            </a:r>
            <a:endParaRPr lang="zh-CN" altLang="en-US" dirty="0"/>
          </a:p>
        </p:txBody>
      </p:sp>
      <p:sp>
        <p:nvSpPr>
          <p:cNvPr id="13" name="Left-Right Arrow 12"/>
          <p:cNvSpPr/>
          <p:nvPr/>
        </p:nvSpPr>
        <p:spPr>
          <a:xfrm>
            <a:off x="1284789" y="3142526"/>
            <a:ext cx="3275635" cy="711844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4305781" y="2361235"/>
            <a:ext cx="1388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68%/2=34%  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94339" y="1956122"/>
            <a:ext cx="5143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Mean(average) within  a</a:t>
            </a:r>
            <a:r>
              <a:rPr lang="zh-CN" altLang="en-US" dirty="0" smtClean="0">
                <a:solidFill>
                  <a:srgbClr val="00B050"/>
                </a:solidFill>
              </a:rPr>
              <a:t>（</a:t>
            </a:r>
            <a:r>
              <a:rPr lang="en-US" altLang="zh-CN" dirty="0" smtClean="0">
                <a:solidFill>
                  <a:srgbClr val="00B050"/>
                </a:solidFill>
              </a:rPr>
              <a:t>one</a:t>
            </a:r>
            <a:r>
              <a:rPr lang="zh-CN" altLang="en-US" dirty="0" smtClean="0">
                <a:solidFill>
                  <a:srgbClr val="00B050"/>
                </a:solidFill>
              </a:rPr>
              <a:t>） </a:t>
            </a:r>
            <a:r>
              <a:rPr lang="en-US" altLang="zh-CN" dirty="0" smtClean="0">
                <a:solidFill>
                  <a:srgbClr val="00B050"/>
                </a:solidFill>
              </a:rPr>
              <a:t>standard deviation 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530542" y="2442258"/>
            <a:ext cx="544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±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271321" y="1493134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solidFill>
                  <a:srgbClr val="00B050"/>
                </a:solidFill>
              </a:rPr>
              <a:t>68% 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623139" y="2963119"/>
            <a:ext cx="32367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200</a:t>
            </a:r>
            <a:r>
              <a:rPr lang="zh-CN" altLang="en-US" dirty="0"/>
              <a:t>学</a:t>
            </a:r>
            <a:r>
              <a:rPr lang="zh-CN" altLang="en-US" dirty="0" smtClean="0"/>
              <a:t>生   平均分是</a:t>
            </a:r>
            <a:r>
              <a:rPr lang="en-US" altLang="zh-CN" dirty="0" smtClean="0"/>
              <a:t>80   SD=4</a:t>
            </a:r>
            <a:r>
              <a:rPr lang="zh-CN" altLang="en-US" dirty="0" smtClean="0"/>
              <a:t>分 </a:t>
            </a:r>
            <a:endParaRPr lang="en-US" altLang="zh-CN" dirty="0" smtClean="0"/>
          </a:p>
          <a:p>
            <a:r>
              <a:rPr lang="zh-CN" altLang="en-US" dirty="0" smtClean="0"/>
              <a:t>问少于</a:t>
            </a:r>
            <a:r>
              <a:rPr lang="en-US" altLang="zh-CN" dirty="0" smtClean="0"/>
              <a:t>84</a:t>
            </a:r>
            <a:r>
              <a:rPr lang="zh-CN" altLang="en-US" dirty="0" smtClean="0"/>
              <a:t>分多少人？ </a:t>
            </a:r>
            <a:endParaRPr lang="zh-CN" altLang="en-US" dirty="0"/>
          </a:p>
        </p:txBody>
      </p:sp>
      <p:sp>
        <p:nvSpPr>
          <p:cNvPr id="19" name="Left Arrow 18"/>
          <p:cNvSpPr/>
          <p:nvPr/>
        </p:nvSpPr>
        <p:spPr>
          <a:xfrm>
            <a:off x="1412111" y="4027990"/>
            <a:ext cx="3970116" cy="509286"/>
          </a:xfrm>
          <a:prstGeom prst="lef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Left-Right Arrow 19"/>
          <p:cNvSpPr/>
          <p:nvPr/>
        </p:nvSpPr>
        <p:spPr>
          <a:xfrm>
            <a:off x="3647955" y="4579715"/>
            <a:ext cx="912472" cy="594167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2673752" y="2801073"/>
            <a:ext cx="1088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50% </a:t>
            </a:r>
            <a:endParaRPr lang="zh-CN" altLang="en-US" dirty="0"/>
          </a:p>
        </p:txBody>
      </p:sp>
      <p:sp>
        <p:nvSpPr>
          <p:cNvPr id="22" name="Left-Right Arrow 21"/>
          <p:cNvSpPr/>
          <p:nvPr/>
        </p:nvSpPr>
        <p:spPr>
          <a:xfrm>
            <a:off x="4610582" y="3192682"/>
            <a:ext cx="912472" cy="594167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8762035" y="4132162"/>
            <a:ext cx="19213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50%+34%=84% </a:t>
            </a:r>
          </a:p>
          <a:p>
            <a:r>
              <a:rPr lang="en-US" altLang="zh-CN" dirty="0" smtClean="0"/>
              <a:t>200×84% =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26727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新增考点  与</a:t>
            </a:r>
            <a:r>
              <a:rPr lang="en-US" altLang="zh-CN" dirty="0" smtClean="0"/>
              <a:t>range</a:t>
            </a:r>
            <a:r>
              <a:rPr lang="zh-CN" altLang="en-US" dirty="0" smtClean="0"/>
              <a:t>的关系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Range </a:t>
            </a:r>
            <a:r>
              <a:rPr lang="zh-CN" altLang="en-US" dirty="0" smtClean="0"/>
              <a:t>≥</a:t>
            </a:r>
            <a:r>
              <a:rPr lang="en-US" altLang="zh-CN" dirty="0" smtClean="0"/>
              <a:t>standard deviation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8485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65226" y="1871681"/>
            <a:ext cx="10515600" cy="262320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CN" dirty="0" smtClean="0"/>
              <a:t>THX! </a:t>
            </a:r>
            <a:br>
              <a:rPr lang="en-US" altLang="zh-CN" dirty="0" smtClean="0"/>
            </a:br>
            <a:r>
              <a:rPr lang="zh-CN" altLang="en-US" dirty="0" smtClean="0"/>
              <a:t>请大家课后把课上题目重新整理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zh-CN" altLang="en-US" sz="1800" dirty="0" smtClean="0">
                <a:solidFill>
                  <a:srgbClr val="FF0000"/>
                </a:solidFill>
              </a:rPr>
              <a:t>并完成习题</a:t>
            </a:r>
            <a:r>
              <a:rPr lang="en-US" altLang="zh-CN" sz="1800" dirty="0" smtClean="0">
                <a:solidFill>
                  <a:srgbClr val="FF0000"/>
                </a:solidFill>
              </a:rPr>
              <a:t>01 02</a:t>
            </a:r>
            <a:r>
              <a:rPr lang="zh-CN" altLang="en-US" sz="1800" dirty="0" smtClean="0">
                <a:solidFill>
                  <a:srgbClr val="FF0000"/>
                </a:solidFill>
              </a:rPr>
              <a:t>的内容</a:t>
            </a:r>
            <a:r>
              <a:rPr lang="en-US" altLang="zh-CN" sz="1800" dirty="0" smtClean="0">
                <a:solidFill>
                  <a:srgbClr val="FF0000"/>
                </a:solidFill>
              </a:rPr>
              <a:t/>
            </a:r>
            <a:br>
              <a:rPr lang="en-US" altLang="zh-CN" sz="1800" dirty="0" smtClean="0">
                <a:solidFill>
                  <a:srgbClr val="FF0000"/>
                </a:solidFill>
              </a:rPr>
            </a:br>
            <a:r>
              <a:rPr lang="en-US" altLang="zh-CN" sz="1800" dirty="0">
                <a:solidFill>
                  <a:srgbClr val="FF0000"/>
                </a:solidFill>
              </a:rPr>
              <a:t/>
            </a:r>
            <a:br>
              <a:rPr lang="en-US" altLang="zh-CN" sz="1800" dirty="0">
                <a:solidFill>
                  <a:srgbClr val="FF0000"/>
                </a:solidFill>
              </a:rPr>
            </a:br>
            <a:endParaRPr lang="zh-CN" altLang="en-US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650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余数模型</a:t>
            </a:r>
            <a:r>
              <a:rPr lang="en-US" altLang="zh-CN" dirty="0"/>
              <a:t>1 </a:t>
            </a:r>
            <a:r>
              <a:rPr lang="zh-CN" altLang="en-US" dirty="0"/>
              <a:t>周期循环找对应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66302"/>
            <a:ext cx="4416188" cy="4351338"/>
          </a:xfrm>
        </p:spPr>
        <p:txBody>
          <a:bodyPr/>
          <a:lstStyle/>
          <a:p>
            <a:r>
              <a:rPr lang="en-US" altLang="zh-CN" dirty="0" smtClean="0"/>
              <a:t>0 1 5 6  </a:t>
            </a:r>
          </a:p>
          <a:p>
            <a:r>
              <a:rPr lang="zh-CN" altLang="en-US" dirty="0"/>
              <a:t>个位</a:t>
            </a:r>
            <a:r>
              <a:rPr lang="zh-CN" altLang="en-US" dirty="0" smtClean="0"/>
              <a:t>数永远不变</a:t>
            </a:r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2 4 8 </a:t>
            </a:r>
          </a:p>
          <a:p>
            <a:pPr marL="0" indent="0">
              <a:buNone/>
            </a:pPr>
            <a:r>
              <a:rPr lang="en-US" altLang="zh-CN" dirty="0" smtClean="0"/>
              <a:t>2 4 8 6   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4    6</a:t>
            </a:r>
          </a:p>
          <a:p>
            <a:pPr marL="0" indent="0">
              <a:buNone/>
            </a:pPr>
            <a:r>
              <a:rPr lang="en-US" altLang="zh-CN" dirty="0" smtClean="0"/>
              <a:t>8 4  2 6  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25337" y="3261815"/>
            <a:ext cx="1897039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3200" dirty="0" smtClean="0"/>
              <a:t>3 7 9 </a:t>
            </a:r>
          </a:p>
          <a:p>
            <a:r>
              <a:rPr lang="en-US" altLang="zh-CN" sz="3200" dirty="0" smtClean="0"/>
              <a:t>3 9 7 1 </a:t>
            </a:r>
          </a:p>
          <a:p>
            <a:r>
              <a:rPr lang="en-US" altLang="zh-CN" sz="3200" dirty="0" smtClean="0"/>
              <a:t>7 9 3 1  </a:t>
            </a:r>
          </a:p>
          <a:p>
            <a:r>
              <a:rPr lang="en-US" altLang="zh-CN" sz="3200" dirty="0"/>
              <a:t> </a:t>
            </a:r>
            <a:r>
              <a:rPr lang="en-US" altLang="zh-CN" sz="3200" dirty="0" smtClean="0"/>
              <a:t>  9     1</a:t>
            </a:r>
            <a:endParaRPr lang="zh-CN" altLang="en-US" sz="3200" dirty="0"/>
          </a:p>
        </p:txBody>
      </p:sp>
      <p:grpSp>
        <p:nvGrpSpPr>
          <p:cNvPr id="15" name="Group 14"/>
          <p:cNvGrpSpPr/>
          <p:nvPr/>
        </p:nvGrpSpPr>
        <p:grpSpPr>
          <a:xfrm>
            <a:off x="1064526" y="3823647"/>
            <a:ext cx="3427862" cy="1746915"/>
            <a:chOff x="1064526" y="3769056"/>
            <a:chExt cx="3427862" cy="1746915"/>
          </a:xfrm>
        </p:grpSpPr>
        <p:sp>
          <p:nvSpPr>
            <p:cNvPr id="7" name="Rounded Rectangle 6"/>
            <p:cNvSpPr/>
            <p:nvPr/>
          </p:nvSpPr>
          <p:spPr>
            <a:xfrm>
              <a:off x="1064526" y="3835021"/>
              <a:ext cx="395785" cy="1665027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1653654" y="3769056"/>
              <a:ext cx="2838734" cy="1746915"/>
              <a:chOff x="1653654" y="3769056"/>
              <a:chExt cx="2838734" cy="1746915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4096603" y="3796352"/>
                <a:ext cx="395785" cy="1665027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3400567" y="3769056"/>
                <a:ext cx="395785" cy="1665027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" name="Rounded Rectangle 9"/>
              <p:cNvSpPr/>
              <p:nvPr/>
            </p:nvSpPr>
            <p:spPr>
              <a:xfrm>
                <a:off x="1653654" y="3875965"/>
                <a:ext cx="395785" cy="1640006"/>
              </a:xfrm>
              <a:prstGeom prst="round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4" name="TextBox 3"/>
          <p:cNvSpPr txBox="1"/>
          <p:nvPr/>
        </p:nvSpPr>
        <p:spPr>
          <a:xfrm>
            <a:off x="6119445" y="2485292"/>
            <a:ext cx="38217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B050"/>
                </a:solidFill>
              </a:rPr>
              <a:t>2</a:t>
            </a:r>
            <a:r>
              <a:rPr lang="en-US" altLang="zh-CN" sz="3200" b="1" baseline="30000" dirty="0" smtClean="0">
                <a:solidFill>
                  <a:srgbClr val="00B050"/>
                </a:solidFill>
              </a:rPr>
              <a:t>203</a:t>
            </a:r>
            <a:r>
              <a:rPr lang="en-US" altLang="zh-CN" sz="3200" b="1" dirty="0" smtClean="0">
                <a:solidFill>
                  <a:srgbClr val="00B050"/>
                </a:solidFill>
              </a:rPr>
              <a:t>,</a:t>
            </a:r>
            <a:r>
              <a:rPr lang="zh-CN" altLang="zh-CN" sz="3200" b="1" dirty="0">
                <a:solidFill>
                  <a:srgbClr val="00B050"/>
                </a:solidFill>
              </a:rPr>
              <a:t>求个位数</a:t>
            </a:r>
          </a:p>
          <a:p>
            <a:endParaRPr lang="zh-CN" alt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207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测试题</a:t>
            </a:r>
            <a:endParaRPr lang="zh-CN" alt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27" y="2081076"/>
            <a:ext cx="7724504" cy="3760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728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数</a:t>
            </a:r>
            <a:r>
              <a:rPr lang="zh-CN" altLang="en-US" dirty="0" smtClean="0"/>
              <a:t>轴上的余数</a:t>
            </a:r>
            <a:endParaRPr lang="zh-CN" alt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606317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eft-Right Arrow 2"/>
          <p:cNvSpPr/>
          <p:nvPr/>
        </p:nvSpPr>
        <p:spPr>
          <a:xfrm>
            <a:off x="2615878" y="3183038"/>
            <a:ext cx="2720051" cy="5787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Left-Right Arrow 4"/>
          <p:cNvSpPr/>
          <p:nvPr/>
        </p:nvSpPr>
        <p:spPr>
          <a:xfrm>
            <a:off x="6007261" y="3321934"/>
            <a:ext cx="2453833" cy="50928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5567423" y="2812648"/>
            <a:ext cx="405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0</a:t>
            </a:r>
            <a:endParaRPr lang="zh-CN" altLang="en-US" dirty="0"/>
          </a:p>
        </p:txBody>
      </p:sp>
      <p:sp>
        <p:nvSpPr>
          <p:cNvPr id="9" name="Left Arrow 8"/>
          <p:cNvSpPr/>
          <p:nvPr/>
        </p:nvSpPr>
        <p:spPr>
          <a:xfrm>
            <a:off x="4352081" y="4271058"/>
            <a:ext cx="995422" cy="23149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Right Arrow 9"/>
          <p:cNvSpPr/>
          <p:nvPr/>
        </p:nvSpPr>
        <p:spPr>
          <a:xfrm>
            <a:off x="2627453" y="4201610"/>
            <a:ext cx="1655180" cy="45141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2836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余数模型 </a:t>
            </a:r>
            <a:r>
              <a:rPr lang="en-US" altLang="zh-CN" dirty="0" smtClean="0"/>
              <a:t>2 </a:t>
            </a:r>
            <a:r>
              <a:rPr lang="zh-CN" altLang="en-US" dirty="0" smtClean="0"/>
              <a:t>定义法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7861" y="2810364"/>
            <a:ext cx="9267092" cy="1949206"/>
          </a:xfrm>
          <a:noFill/>
        </p:spPr>
        <p:txBody>
          <a:bodyPr>
            <a:normAutofit lnSpcReduction="10000"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R</a:t>
            </a:r>
            <a:r>
              <a:rPr lang="zh-CN" altLang="en-US" b="1" dirty="0" smtClean="0">
                <a:solidFill>
                  <a:srgbClr val="00B050"/>
                </a:solidFill>
                <a:latin typeface="+mj-ea"/>
                <a:ea typeface="+mj-ea"/>
              </a:rPr>
              <a:t>可以被</a:t>
            </a: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3</a:t>
            </a:r>
            <a:r>
              <a:rPr lang="zh-CN" altLang="en-US" b="1" dirty="0" smtClean="0">
                <a:solidFill>
                  <a:srgbClr val="00B050"/>
                </a:solidFill>
                <a:latin typeface="+mj-ea"/>
                <a:ea typeface="+mj-ea"/>
              </a:rPr>
              <a:t>整除 求</a:t>
            </a: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(r+1)(r+2)</a:t>
            </a:r>
            <a:r>
              <a:rPr lang="zh-CN" altLang="en-US" b="1" dirty="0">
                <a:solidFill>
                  <a:srgbClr val="00B050"/>
                </a:solidFill>
                <a:latin typeface="+mj-ea"/>
                <a:ea typeface="+mj-ea"/>
              </a:rPr>
              <a:t>除</a:t>
            </a:r>
            <a:r>
              <a:rPr lang="zh-CN" altLang="en-US" b="1" dirty="0" smtClean="0">
                <a:solidFill>
                  <a:srgbClr val="00B050"/>
                </a:solidFill>
                <a:latin typeface="+mj-ea"/>
                <a:ea typeface="+mj-ea"/>
              </a:rPr>
              <a:t>以</a:t>
            </a: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3</a:t>
            </a:r>
            <a:r>
              <a:rPr lang="zh-CN" altLang="en-US" b="1" dirty="0" smtClean="0">
                <a:solidFill>
                  <a:srgbClr val="00B050"/>
                </a:solidFill>
                <a:latin typeface="+mj-ea"/>
                <a:ea typeface="+mj-ea"/>
              </a:rPr>
              <a:t>的余数？</a:t>
            </a:r>
            <a:endParaRPr lang="en-US" altLang="zh-CN" b="1" dirty="0" smtClean="0">
              <a:solidFill>
                <a:srgbClr val="00B050"/>
              </a:solidFill>
              <a:latin typeface="+mj-ea"/>
              <a:ea typeface="+mj-ea"/>
            </a:endParaRPr>
          </a:p>
          <a:p>
            <a:endParaRPr lang="en-US" altLang="zh-CN" b="1" dirty="0">
              <a:solidFill>
                <a:srgbClr val="00B050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【</a:t>
            </a:r>
            <a:r>
              <a:rPr lang="zh-CN" altLang="en-US" b="1" dirty="0" smtClean="0">
                <a:solidFill>
                  <a:srgbClr val="00B050"/>
                </a:solidFill>
                <a:latin typeface="+mj-ea"/>
                <a:ea typeface="+mj-ea"/>
              </a:rPr>
              <a:t>解释</a:t>
            </a: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】</a:t>
            </a:r>
          </a:p>
          <a:p>
            <a:pPr marL="0" indent="0">
              <a:buNone/>
            </a:pP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(</a:t>
            </a:r>
            <a:r>
              <a:rPr lang="en-US" altLang="zh-CN" b="1" dirty="0">
                <a:solidFill>
                  <a:srgbClr val="00B050"/>
                </a:solidFill>
                <a:latin typeface="+mj-ea"/>
                <a:ea typeface="+mj-ea"/>
              </a:rPr>
              <a:t>r+1)(r+2</a:t>
            </a: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)</a:t>
            </a:r>
            <a:r>
              <a:rPr lang="en-US" altLang="zh-CN" b="1" dirty="0">
                <a:solidFill>
                  <a:srgbClr val="00B050"/>
                </a:solidFill>
                <a:latin typeface="+mj-ea"/>
                <a:ea typeface="+mj-ea"/>
              </a:rPr>
              <a:t> </a:t>
            </a: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=r² +3r+2   r²  3r</a:t>
            </a:r>
            <a:r>
              <a:rPr lang="zh-CN" altLang="en-US" b="1" dirty="0" smtClean="0">
                <a:solidFill>
                  <a:srgbClr val="00B050"/>
                </a:solidFill>
                <a:latin typeface="+mj-ea"/>
                <a:ea typeface="+mj-ea"/>
              </a:rPr>
              <a:t>都是</a:t>
            </a: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3</a:t>
            </a:r>
            <a:r>
              <a:rPr lang="zh-CN" altLang="en-US" b="1" dirty="0" smtClean="0">
                <a:solidFill>
                  <a:srgbClr val="00B050"/>
                </a:solidFill>
                <a:latin typeface="+mj-ea"/>
                <a:ea typeface="+mj-ea"/>
              </a:rPr>
              <a:t>的倍数  余数</a:t>
            </a:r>
            <a:r>
              <a:rPr lang="en-US" altLang="zh-CN" b="1" dirty="0" smtClean="0">
                <a:solidFill>
                  <a:srgbClr val="00B050"/>
                </a:solidFill>
                <a:latin typeface="+mj-ea"/>
                <a:ea typeface="+mj-ea"/>
              </a:rPr>
              <a:t>=2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216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1646" y="1825625"/>
            <a:ext cx="10515600" cy="4351338"/>
          </a:xfrm>
        </p:spPr>
        <p:txBody>
          <a:bodyPr/>
          <a:lstStyle/>
          <a:p>
            <a:pPr marL="0" lvl="0" indent="0">
              <a:buNone/>
            </a:pPr>
            <a:r>
              <a:rPr lang="en-US" altLang="zh-CN" dirty="0" smtClean="0"/>
              <a:t>DS </a:t>
            </a:r>
            <a:r>
              <a:rPr lang="zh-CN" altLang="zh-CN" dirty="0"/>
              <a:t>分一个东西，总数不超过</a:t>
            </a:r>
            <a:r>
              <a:rPr lang="en-US" altLang="zh-CN" dirty="0" smtClean="0"/>
              <a:t>34</a:t>
            </a:r>
            <a:r>
              <a:rPr lang="en-US" altLang="zh-CN" dirty="0"/>
              <a:t> </a:t>
            </a:r>
            <a:r>
              <a:rPr lang="zh-CN" altLang="en-US" dirty="0" smtClean="0"/>
              <a:t>，</a:t>
            </a:r>
            <a:r>
              <a:rPr lang="zh-CN" altLang="zh-CN" dirty="0" smtClean="0"/>
              <a:t> </a:t>
            </a:r>
            <a:r>
              <a:rPr lang="zh-CN" altLang="zh-CN" dirty="0"/>
              <a:t>问这个东西总数是多少 </a:t>
            </a:r>
            <a:r>
              <a:rPr lang="en-US" altLang="zh-CN" dirty="0" smtClean="0"/>
              <a:t>  </a:t>
            </a:r>
            <a:r>
              <a:rPr lang="zh-CN" altLang="en-US" dirty="0" smtClean="0">
                <a:solidFill>
                  <a:srgbClr val="FF0000"/>
                </a:solidFill>
              </a:rPr>
              <a:t>唯一？</a:t>
            </a:r>
            <a:endParaRPr lang="zh-CN" altLang="zh-CN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CN" dirty="0"/>
              <a:t>1</a:t>
            </a:r>
            <a:r>
              <a:rPr lang="zh-CN" altLang="zh-CN" dirty="0"/>
              <a:t>）分给一个</a:t>
            </a:r>
            <a:r>
              <a:rPr lang="en-US" altLang="zh-CN" dirty="0"/>
              <a:t>7</a:t>
            </a:r>
            <a:r>
              <a:rPr lang="zh-CN" altLang="zh-CN" dirty="0"/>
              <a:t>人</a:t>
            </a:r>
            <a:r>
              <a:rPr lang="en-US" altLang="zh-CN" dirty="0"/>
              <a:t>group</a:t>
            </a:r>
            <a:r>
              <a:rPr lang="zh-CN" altLang="zh-CN" dirty="0"/>
              <a:t>多</a:t>
            </a:r>
            <a:r>
              <a:rPr lang="en-US" altLang="zh-CN" dirty="0"/>
              <a:t>3</a:t>
            </a:r>
            <a:r>
              <a:rPr lang="zh-CN" altLang="zh-CN" dirty="0"/>
              <a:t>个 </a:t>
            </a:r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）分给一个</a:t>
            </a:r>
            <a:r>
              <a:rPr lang="en-US" altLang="zh-CN" dirty="0"/>
              <a:t>4</a:t>
            </a:r>
            <a:r>
              <a:rPr lang="zh-CN" altLang="zh-CN" dirty="0"/>
              <a:t>人</a:t>
            </a:r>
            <a:r>
              <a:rPr lang="en-US" altLang="zh-CN" dirty="0"/>
              <a:t>group</a:t>
            </a:r>
            <a:r>
              <a:rPr lang="zh-CN" altLang="zh-CN" dirty="0"/>
              <a:t>多</a:t>
            </a:r>
            <a:r>
              <a:rPr lang="en-US" altLang="zh-CN" dirty="0"/>
              <a:t>2</a:t>
            </a:r>
            <a:r>
              <a:rPr lang="zh-CN" altLang="zh-CN" dirty="0"/>
              <a:t>个</a:t>
            </a:r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782472" y="4094034"/>
            <a:ext cx="102372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【解释】</a:t>
            </a:r>
            <a:endParaRPr lang="en-US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n=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7x+3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未知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x NS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2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n=</a:t>
            </a:r>
            <a:r>
              <a:rPr lang="en-US" altLang="zh-CN" sz="2400" dirty="0" smtClean="0">
                <a:solidFill>
                  <a:srgbClr val="00B050"/>
                </a:solidFill>
                <a:latin typeface="+mj-ea"/>
                <a:ea typeface="+mj-ea"/>
              </a:rPr>
              <a:t>4y+2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未知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y NS 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1+2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7x+3=4y+2 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4y-7x=1   y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最小是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2  x=1  number=10+28n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只有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10  only  S 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【答案】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C 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379808" y="972273"/>
            <a:ext cx="6817488" cy="578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699322" y="902825"/>
            <a:ext cx="11574" cy="162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676172" y="120376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</a:t>
            </a:r>
            <a:endParaRPr lang="zh-CN" altLang="en-US" dirty="0"/>
          </a:p>
        </p:txBody>
      </p:sp>
      <p:cxnSp>
        <p:nvCxnSpPr>
          <p:cNvPr id="11" name="Straight Connector 10"/>
          <p:cNvCxnSpPr/>
          <p:nvPr/>
        </p:nvCxnSpPr>
        <p:spPr>
          <a:xfrm flipH="1">
            <a:off x="6194385" y="846881"/>
            <a:ext cx="11574" cy="162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7606497" y="835306"/>
            <a:ext cx="11574" cy="162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9053333" y="835306"/>
            <a:ext cx="11574" cy="162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041985" y="590309"/>
            <a:ext cx="41870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</a:t>
            </a:r>
            <a:endParaRPr lang="zh-CN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294208" y="844952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</a:t>
            </a:r>
            <a:endParaRPr lang="zh-CN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173883" y="856527"/>
            <a:ext cx="2662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6</a:t>
            </a:r>
            <a:endParaRPr lang="zh-CN" alt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171236" y="128671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10</a:t>
            </a:r>
            <a:endParaRPr lang="zh-CN" altLang="en-US" dirty="0"/>
          </a:p>
        </p:txBody>
      </p:sp>
      <p:cxnSp>
        <p:nvCxnSpPr>
          <p:cNvPr id="19" name="Straight Connector 18"/>
          <p:cNvCxnSpPr>
            <a:stCxn id="15" idx="0"/>
            <a:endCxn id="15" idx="1"/>
          </p:cNvCxnSpPr>
          <p:nvPr/>
        </p:nvCxnSpPr>
        <p:spPr>
          <a:xfrm flipH="1">
            <a:off x="4294208" y="844952"/>
            <a:ext cx="22860" cy="184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5222112" y="870031"/>
            <a:ext cx="22860" cy="184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6194386" y="904754"/>
            <a:ext cx="22860" cy="184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7016188" y="881605"/>
            <a:ext cx="22860" cy="184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95864" y="881605"/>
            <a:ext cx="22860" cy="18466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ft-Right Arrow 23"/>
          <p:cNvSpPr/>
          <p:nvPr/>
        </p:nvSpPr>
        <p:spPr>
          <a:xfrm>
            <a:off x="6516547" y="671332"/>
            <a:ext cx="3148314" cy="16204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015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例题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zh-CN" altLang="zh-CN" dirty="0"/>
              <a:t>一个数被</a:t>
            </a:r>
            <a:r>
              <a:rPr lang="en-US" altLang="zh-CN" dirty="0">
                <a:solidFill>
                  <a:srgbClr val="FF0000"/>
                </a:solidFill>
              </a:rPr>
              <a:t>7</a:t>
            </a:r>
            <a:r>
              <a:rPr lang="zh-CN" altLang="zh-CN" dirty="0"/>
              <a:t>除余</a:t>
            </a:r>
            <a:r>
              <a:rPr lang="en-US" altLang="zh-CN" dirty="0"/>
              <a:t>3</a:t>
            </a:r>
            <a:r>
              <a:rPr lang="zh-CN" altLang="zh-CN" dirty="0"/>
              <a:t>，问能不能确定被</a:t>
            </a:r>
            <a:r>
              <a:rPr lang="en-US" altLang="zh-CN" dirty="0">
                <a:solidFill>
                  <a:srgbClr val="FF0000"/>
                </a:solidFill>
              </a:rPr>
              <a:t>5</a:t>
            </a:r>
            <a:r>
              <a:rPr lang="zh-CN" altLang="zh-CN" dirty="0"/>
              <a:t>除的余</a:t>
            </a:r>
            <a:r>
              <a:rPr lang="zh-CN" altLang="zh-CN" dirty="0" smtClean="0"/>
              <a:t>数</a:t>
            </a:r>
            <a:endParaRPr lang="en-US" altLang="zh-CN" dirty="0" smtClean="0"/>
          </a:p>
          <a:p>
            <a:pPr marL="0" lvl="0" indent="0">
              <a:buNone/>
            </a:pPr>
            <a:r>
              <a:rPr lang="en-US" altLang="zh-CN" dirty="0" smtClean="0"/>
              <a:t>1</a:t>
            </a:r>
            <a:r>
              <a:rPr lang="zh-CN" altLang="zh-CN" dirty="0"/>
              <a:t>）被</a:t>
            </a:r>
            <a:r>
              <a:rPr lang="en-US" altLang="zh-CN" dirty="0"/>
              <a:t>4</a:t>
            </a:r>
            <a:r>
              <a:rPr lang="zh-CN" altLang="zh-CN" dirty="0"/>
              <a:t>除余</a:t>
            </a:r>
            <a:r>
              <a:rPr lang="en-US" altLang="zh-CN" dirty="0"/>
              <a:t>2</a:t>
            </a:r>
            <a:r>
              <a:rPr lang="zh-CN" altLang="zh-CN" dirty="0"/>
              <a:t>，</a:t>
            </a:r>
          </a:p>
          <a:p>
            <a:pPr marL="0" indent="0">
              <a:buNone/>
            </a:pPr>
            <a:r>
              <a:rPr lang="en-US" altLang="zh-CN" dirty="0"/>
              <a:t>2</a:t>
            </a:r>
            <a:r>
              <a:rPr lang="zh-CN" altLang="zh-CN" dirty="0"/>
              <a:t>）被</a:t>
            </a:r>
            <a:r>
              <a:rPr lang="en-US" altLang="zh-CN" dirty="0">
                <a:solidFill>
                  <a:srgbClr val="FF0000"/>
                </a:solidFill>
              </a:rPr>
              <a:t>35</a:t>
            </a:r>
            <a:r>
              <a:rPr lang="zh-CN" altLang="zh-CN" dirty="0"/>
              <a:t>除余</a:t>
            </a:r>
            <a:r>
              <a:rPr lang="en-US" altLang="zh-CN" dirty="0" smtClean="0"/>
              <a:t>3          n=35p+12     n</a:t>
            </a:r>
            <a:r>
              <a:rPr lang="en-US" altLang="zh-CN" dirty="0" smtClean="0"/>
              <a:t>/7    ~5     n/5  ~2 </a:t>
            </a:r>
            <a:endParaRPr lang="zh-CN" altLang="zh-CN" dirty="0"/>
          </a:p>
          <a:p>
            <a:endParaRPr lang="zh-CN" altLang="en-US" dirty="0"/>
          </a:p>
        </p:txBody>
      </p:sp>
      <p:sp>
        <p:nvSpPr>
          <p:cNvPr id="4" name="Rectangle 3"/>
          <p:cNvSpPr/>
          <p:nvPr/>
        </p:nvSpPr>
        <p:spPr>
          <a:xfrm>
            <a:off x="817465" y="3647702"/>
            <a:ext cx="9451949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【解释】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7x+3=n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求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n/5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余数</a:t>
            </a: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1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n=4y+2   n=28m+10   m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未知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 NS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2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  <a:sym typeface="Wingdings" panose="05000000000000000000" pitchFamily="2" charset="2"/>
              </a:rPr>
              <a:t>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n=35p+3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一定是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5x+3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因为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5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×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7=35 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和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7x+3 </a:t>
            </a:r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同余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 S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  <a:p>
            <a:r>
              <a:rPr lang="zh-CN" altLang="zh-CN" sz="2400" dirty="0">
                <a:solidFill>
                  <a:srgbClr val="00B050"/>
                </a:solidFill>
                <a:latin typeface="+mj-ea"/>
                <a:ea typeface="+mj-ea"/>
              </a:rPr>
              <a:t>【答案】</a:t>
            </a:r>
            <a:r>
              <a:rPr lang="en-US" altLang="zh-CN" sz="2400" dirty="0">
                <a:solidFill>
                  <a:srgbClr val="00B050"/>
                </a:solidFill>
                <a:latin typeface="+mj-ea"/>
                <a:ea typeface="+mj-ea"/>
              </a:rPr>
              <a:t>B</a:t>
            </a:r>
            <a:endParaRPr lang="zh-CN" altLang="zh-CN" sz="2400" dirty="0">
              <a:solidFill>
                <a:srgbClr val="00B05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557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2439</Words>
  <Application>Microsoft Office PowerPoint</Application>
  <PresentationFormat>Widescreen</PresentationFormat>
  <Paragraphs>313</Paragraphs>
  <Slides>38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宋体</vt:lpstr>
      <vt:lpstr>微软雅黑</vt:lpstr>
      <vt:lpstr>Arial</vt:lpstr>
      <vt:lpstr>Calibri</vt:lpstr>
      <vt:lpstr>Calibri Light</vt:lpstr>
      <vt:lpstr>Times New Roman</vt:lpstr>
      <vt:lpstr>Wingdings</vt:lpstr>
      <vt:lpstr>Office Theme</vt:lpstr>
      <vt:lpstr>小树老师的数学课</vt:lpstr>
      <vt:lpstr>Arithmetic 数理部分 –余数</vt:lpstr>
      <vt:lpstr>例题</vt:lpstr>
      <vt:lpstr>余数模型1 周期循环找对应</vt:lpstr>
      <vt:lpstr>测试题</vt:lpstr>
      <vt:lpstr>数轴上的余数</vt:lpstr>
      <vt:lpstr>余数模型 2 定义法</vt:lpstr>
      <vt:lpstr>例题</vt:lpstr>
      <vt:lpstr>例题</vt:lpstr>
      <vt:lpstr>例题</vt:lpstr>
      <vt:lpstr>Arithmetic 数理部分 –奇偶性</vt:lpstr>
      <vt:lpstr>奇偶性模型</vt:lpstr>
      <vt:lpstr>例题</vt:lpstr>
      <vt:lpstr>PowerPoint Presentation</vt:lpstr>
      <vt:lpstr>PowerPoint Presentation</vt:lpstr>
      <vt:lpstr>结合上一节课的复习</vt:lpstr>
      <vt:lpstr>课前测试题</vt:lpstr>
      <vt:lpstr>测试题</vt:lpstr>
      <vt:lpstr>Arithmetic  数理部分-fractions</vt:lpstr>
      <vt:lpstr>Arithmetic 数理基础-比率</vt:lpstr>
      <vt:lpstr>Arithmetic -percent</vt:lpstr>
      <vt:lpstr>Arithmetic  数理部分-digit</vt:lpstr>
      <vt:lpstr>Digit 考点模型</vt:lpstr>
      <vt:lpstr>例题</vt:lpstr>
      <vt:lpstr>例题</vt:lpstr>
      <vt:lpstr>课前测试题</vt:lpstr>
      <vt:lpstr>Arithmetic –实数  &amp;绝对值</vt:lpstr>
      <vt:lpstr>Real number的性质</vt:lpstr>
      <vt:lpstr>Arithmetic 数理部分  -统计 [考点  求值]</vt:lpstr>
      <vt:lpstr>PowerPoint Presentation</vt:lpstr>
      <vt:lpstr>例题1</vt:lpstr>
      <vt:lpstr>例题2  出题模板</vt:lpstr>
      <vt:lpstr>Standard deviation 专题 </vt:lpstr>
      <vt:lpstr>SD模型1</vt:lpstr>
      <vt:lpstr>SD 模型2</vt:lpstr>
      <vt:lpstr>SD 模型3</vt:lpstr>
      <vt:lpstr>新增考点  与range的关系</vt:lpstr>
      <vt:lpstr>THX!  请大家课后把课上题目重新整理  并完成习题01 02的内容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小树老师的数学课</dc:title>
  <dc:creator>孫希辰</dc:creator>
  <cp:lastModifiedBy>孫希辰</cp:lastModifiedBy>
  <cp:revision>13</cp:revision>
  <dcterms:created xsi:type="dcterms:W3CDTF">2017-07-29T12:19:48Z</dcterms:created>
  <dcterms:modified xsi:type="dcterms:W3CDTF">2017-08-05T14:19:35Z</dcterms:modified>
</cp:coreProperties>
</file>