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3"/>
    <p:sldId id="1087" r:id="rId4"/>
    <p:sldId id="560" r:id="rId5"/>
    <p:sldId id="562" r:id="rId6"/>
    <p:sldId id="257" r:id="rId7"/>
    <p:sldId id="548" r:id="rId8"/>
    <p:sldId id="550" r:id="rId9"/>
    <p:sldId id="552" r:id="rId10"/>
    <p:sldId id="551" r:id="rId11"/>
    <p:sldId id="561" r:id="rId12"/>
    <p:sldId id="557" r:id="rId13"/>
    <p:sldId id="549" r:id="rId14"/>
    <p:sldId id="553" r:id="rId15"/>
    <p:sldId id="554" r:id="rId16"/>
    <p:sldId id="556" r:id="rId17"/>
    <p:sldId id="558" r:id="rId18"/>
    <p:sldId id="750" r:id="rId19"/>
    <p:sldId id="751" r:id="rId20"/>
    <p:sldId id="752" r:id="rId21"/>
    <p:sldId id="755" r:id="rId22"/>
    <p:sldId id="756" r:id="rId23"/>
    <p:sldId id="749" r:id="rId24"/>
    <p:sldId id="758" r:id="rId25"/>
    <p:sldId id="759" r:id="rId26"/>
    <p:sldId id="760" r:id="rId27"/>
    <p:sldId id="761" r:id="rId28"/>
    <p:sldId id="763" r:id="rId29"/>
    <p:sldId id="762" r:id="rId30"/>
    <p:sldId id="859" r:id="rId31"/>
    <p:sldId id="977" r:id="rId32"/>
    <p:sldId id="976" r:id="rId33"/>
    <p:sldId id="860" r:id="rId34"/>
    <p:sldId id="258" r:id="rId35"/>
    <p:sldId id="264" r:id="rId36"/>
    <p:sldId id="272" r:id="rId37"/>
    <p:sldId id="275" r:id="rId38"/>
    <p:sldId id="277" r:id="rId39"/>
    <p:sldId id="278" r:id="rId40"/>
    <p:sldId id="432" r:id="rId41"/>
    <p:sldId id="279" r:id="rId43"/>
    <p:sldId id="434" r:id="rId44"/>
    <p:sldId id="280" r:id="rId45"/>
    <p:sldId id="667" r:id="rId46"/>
    <p:sldId id="281" r:id="rId47"/>
    <p:sldId id="283" r:id="rId48"/>
    <p:sldId id="273" r:id="rId49"/>
    <p:sldId id="526" r:id="rId50"/>
    <p:sldId id="269" r:id="rId51"/>
    <p:sldId id="294" r:id="rId52"/>
    <p:sldId id="297" r:id="rId53"/>
    <p:sldId id="296" r:id="rId54"/>
    <p:sldId id="299" r:id="rId55"/>
    <p:sldId id="300" r:id="rId56"/>
    <p:sldId id="302" r:id="rId57"/>
    <p:sldId id="303" r:id="rId58"/>
    <p:sldId id="305" r:id="rId59"/>
    <p:sldId id="351" r:id="rId60"/>
    <p:sldId id="352" r:id="rId61"/>
    <p:sldId id="350" r:id="rId62"/>
    <p:sldId id="308" r:id="rId63"/>
    <p:sldId id="289" r:id="rId64"/>
    <p:sldId id="310" r:id="rId65"/>
    <p:sldId id="311" r:id="rId66"/>
    <p:sldId id="313" r:id="rId67"/>
    <p:sldId id="522" r:id="rId68"/>
    <p:sldId id="312" r:id="rId69"/>
    <p:sldId id="523" r:id="rId70"/>
    <p:sldId id="316" r:id="rId71"/>
    <p:sldId id="317" r:id="rId72"/>
    <p:sldId id="537" r:id="rId73"/>
    <p:sldId id="545" r:id="rId74"/>
    <p:sldId id="546" r:id="rId75"/>
    <p:sldId id="372" r:id="rId76"/>
    <p:sldId id="356" r:id="rId77"/>
    <p:sldId id="528" r:id="rId78"/>
    <p:sldId id="666" r:id="rId79"/>
    <p:sldId id="353" r:id="rId80"/>
    <p:sldId id="358" r:id="rId81"/>
    <p:sldId id="357" r:id="rId82"/>
    <p:sldId id="347" r:id="rId83"/>
    <p:sldId id="527" r:id="rId84"/>
    <p:sldId id="665" r:id="rId85"/>
    <p:sldId id="543" r:id="rId86"/>
    <p:sldId id="354" r:id="rId87"/>
    <p:sldId id="355" r:id="rId88"/>
    <p:sldId id="360" r:id="rId89"/>
    <p:sldId id="359" r:id="rId90"/>
    <p:sldId id="532" r:id="rId91"/>
    <p:sldId id="530" r:id="rId92"/>
    <p:sldId id="533" r:id="rId93"/>
    <p:sldId id="544" r:id="rId94"/>
    <p:sldId id="538" r:id="rId95"/>
    <p:sldId id="540" r:id="rId96"/>
    <p:sldId id="539" r:id="rId97"/>
    <p:sldId id="541" r:id="rId98"/>
    <p:sldId id="400" r:id="rId99"/>
    <p:sldId id="951" r:id="rId100"/>
    <p:sldId id="402" r:id="rId101"/>
    <p:sldId id="403" r:id="rId102"/>
    <p:sldId id="405" r:id="rId103"/>
    <p:sldId id="406" r:id="rId104"/>
    <p:sldId id="664" r:id="rId105"/>
    <p:sldId id="408" r:id="rId106"/>
    <p:sldId id="321" r:id="rId107"/>
    <p:sldId id="322" r:id="rId108"/>
    <p:sldId id="323" r:id="rId109"/>
    <p:sldId id="324" r:id="rId110"/>
    <p:sldId id="373" r:id="rId111"/>
    <p:sldId id="328" r:id="rId112"/>
    <p:sldId id="329" r:id="rId113"/>
    <p:sldId id="330" r:id="rId114"/>
    <p:sldId id="331" r:id="rId115"/>
    <p:sldId id="332" r:id="rId116"/>
    <p:sldId id="333" r:id="rId117"/>
    <p:sldId id="334" r:id="rId118"/>
    <p:sldId id="335" r:id="rId119"/>
    <p:sldId id="336" r:id="rId120"/>
    <p:sldId id="337" r:id="rId121"/>
    <p:sldId id="338" r:id="rId122"/>
    <p:sldId id="1072" r:id="rId123"/>
    <p:sldId id="1071" r:id="rId124"/>
    <p:sldId id="1070" r:id="rId125"/>
    <p:sldId id="1073" r:id="rId126"/>
    <p:sldId id="1076" r:id="rId127"/>
    <p:sldId id="1077" r:id="rId128"/>
    <p:sldId id="1078" r:id="rId129"/>
    <p:sldId id="1079" r:id="rId130"/>
    <p:sldId id="1080" r:id="rId131"/>
  </p:sldIdLst>
  <p:sldSz cx="11518900" cy="6477000"/>
  <p:notesSz cx="6858000" cy="9144000"/>
  <p:defaultTex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2E2224"/>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2E2224"/>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2E2224"/>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2E2224"/>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2E2224"/>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2E2224"/>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2E2224"/>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2E2224"/>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2E2224"/>
        </a:solidFill>
        <a:effectLst/>
        <a:uFillTx/>
        <a:latin typeface="+mn-lt"/>
        <a:ea typeface="+mn-ea"/>
        <a:cs typeface="+mn-cs"/>
        <a:sym typeface="Helvetic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6.xml"/><Relationship Id="rId98" Type="http://schemas.openxmlformats.org/officeDocument/2006/relationships/slide" Target="slides/slide95.xml"/><Relationship Id="rId97" Type="http://schemas.openxmlformats.org/officeDocument/2006/relationships/slide" Target="slides/slide94.xml"/><Relationship Id="rId96" Type="http://schemas.openxmlformats.org/officeDocument/2006/relationships/slide" Target="slides/slide93.xml"/><Relationship Id="rId95" Type="http://schemas.openxmlformats.org/officeDocument/2006/relationships/slide" Target="slides/slide92.xml"/><Relationship Id="rId94" Type="http://schemas.openxmlformats.org/officeDocument/2006/relationships/slide" Target="slides/slide91.xml"/><Relationship Id="rId93" Type="http://schemas.openxmlformats.org/officeDocument/2006/relationships/slide" Target="slides/slide90.xml"/><Relationship Id="rId92" Type="http://schemas.openxmlformats.org/officeDocument/2006/relationships/slide" Target="slides/slide89.xml"/><Relationship Id="rId91" Type="http://schemas.openxmlformats.org/officeDocument/2006/relationships/slide" Target="slides/slide88.xml"/><Relationship Id="rId90" Type="http://schemas.openxmlformats.org/officeDocument/2006/relationships/slide" Target="slides/slide87.xml"/><Relationship Id="rId9" Type="http://schemas.openxmlformats.org/officeDocument/2006/relationships/slide" Target="slides/slide7.xml"/><Relationship Id="rId89" Type="http://schemas.openxmlformats.org/officeDocument/2006/relationships/slide" Target="slides/slide86.xml"/><Relationship Id="rId88" Type="http://schemas.openxmlformats.org/officeDocument/2006/relationships/slide" Target="slides/slide85.xml"/><Relationship Id="rId87" Type="http://schemas.openxmlformats.org/officeDocument/2006/relationships/slide" Target="slides/slide84.xml"/><Relationship Id="rId86" Type="http://schemas.openxmlformats.org/officeDocument/2006/relationships/slide" Target="slides/slide83.xml"/><Relationship Id="rId85" Type="http://schemas.openxmlformats.org/officeDocument/2006/relationships/slide" Target="slides/slide82.xml"/><Relationship Id="rId84" Type="http://schemas.openxmlformats.org/officeDocument/2006/relationships/slide" Target="slides/slide81.xml"/><Relationship Id="rId83" Type="http://schemas.openxmlformats.org/officeDocument/2006/relationships/slide" Target="slides/slide80.xml"/><Relationship Id="rId82" Type="http://schemas.openxmlformats.org/officeDocument/2006/relationships/slide" Target="slides/slide79.xml"/><Relationship Id="rId81" Type="http://schemas.openxmlformats.org/officeDocument/2006/relationships/slide" Target="slides/slide78.xml"/><Relationship Id="rId80" Type="http://schemas.openxmlformats.org/officeDocument/2006/relationships/slide" Target="slides/slide77.xml"/><Relationship Id="rId8" Type="http://schemas.openxmlformats.org/officeDocument/2006/relationships/slide" Target="slides/slide6.xml"/><Relationship Id="rId79" Type="http://schemas.openxmlformats.org/officeDocument/2006/relationships/slide" Target="slides/slide76.xml"/><Relationship Id="rId78" Type="http://schemas.openxmlformats.org/officeDocument/2006/relationships/slide" Target="slides/slide75.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5.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4.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notesMaster" Target="notesMasters/notesMaster1.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4" Type="http://schemas.openxmlformats.org/officeDocument/2006/relationships/tableStyles" Target="tableStyles.xml"/><Relationship Id="rId133" Type="http://schemas.openxmlformats.org/officeDocument/2006/relationships/viewProps" Target="viewProps.xml"/><Relationship Id="rId132" Type="http://schemas.openxmlformats.org/officeDocument/2006/relationships/presProps" Target="presProps.xml"/><Relationship Id="rId131" Type="http://schemas.openxmlformats.org/officeDocument/2006/relationships/slide" Target="slides/slide128.xml"/><Relationship Id="rId130" Type="http://schemas.openxmlformats.org/officeDocument/2006/relationships/slide" Target="slides/slide127.xml"/><Relationship Id="rId13" Type="http://schemas.openxmlformats.org/officeDocument/2006/relationships/slide" Target="slides/slide11.xml"/><Relationship Id="rId129" Type="http://schemas.openxmlformats.org/officeDocument/2006/relationships/slide" Target="slides/slide126.xml"/><Relationship Id="rId128" Type="http://schemas.openxmlformats.org/officeDocument/2006/relationships/slide" Target="slides/slide125.xml"/><Relationship Id="rId127" Type="http://schemas.openxmlformats.org/officeDocument/2006/relationships/slide" Target="slides/slide124.xml"/><Relationship Id="rId126" Type="http://schemas.openxmlformats.org/officeDocument/2006/relationships/slide" Target="slides/slide123.xml"/><Relationship Id="rId125" Type="http://schemas.openxmlformats.org/officeDocument/2006/relationships/slide" Target="slides/slide122.xml"/><Relationship Id="rId124" Type="http://schemas.openxmlformats.org/officeDocument/2006/relationships/slide" Target="slides/slide121.xml"/><Relationship Id="rId123" Type="http://schemas.openxmlformats.org/officeDocument/2006/relationships/slide" Target="slides/slide120.xml"/><Relationship Id="rId122" Type="http://schemas.openxmlformats.org/officeDocument/2006/relationships/slide" Target="slides/slide119.xml"/><Relationship Id="rId121" Type="http://schemas.openxmlformats.org/officeDocument/2006/relationships/slide" Target="slides/slide118.xml"/><Relationship Id="rId120" Type="http://schemas.openxmlformats.org/officeDocument/2006/relationships/slide" Target="slides/slide117.xml"/><Relationship Id="rId12" Type="http://schemas.openxmlformats.org/officeDocument/2006/relationships/slide" Target="slides/slide10.xml"/><Relationship Id="rId119" Type="http://schemas.openxmlformats.org/officeDocument/2006/relationships/slide" Target="slides/slide116.xml"/><Relationship Id="rId118" Type="http://schemas.openxmlformats.org/officeDocument/2006/relationships/slide" Target="slides/slide115.xml"/><Relationship Id="rId117" Type="http://schemas.openxmlformats.org/officeDocument/2006/relationships/slide" Target="slides/slide114.xml"/><Relationship Id="rId116" Type="http://schemas.openxmlformats.org/officeDocument/2006/relationships/slide" Target="slides/slide113.xml"/><Relationship Id="rId115" Type="http://schemas.openxmlformats.org/officeDocument/2006/relationships/slide" Target="slides/slide112.xml"/><Relationship Id="rId114" Type="http://schemas.openxmlformats.org/officeDocument/2006/relationships/slide" Target="slides/slide111.xml"/><Relationship Id="rId113" Type="http://schemas.openxmlformats.org/officeDocument/2006/relationships/slide" Target="slides/slide110.xml"/><Relationship Id="rId112" Type="http://schemas.openxmlformats.org/officeDocument/2006/relationships/slide" Target="slides/slide109.xml"/><Relationship Id="rId111" Type="http://schemas.openxmlformats.org/officeDocument/2006/relationships/slide" Target="slides/slide108.xml"/><Relationship Id="rId110" Type="http://schemas.openxmlformats.org/officeDocument/2006/relationships/slide" Target="slides/slide107.xml"/><Relationship Id="rId11" Type="http://schemas.openxmlformats.org/officeDocument/2006/relationships/slide" Target="slides/slide9.xml"/><Relationship Id="rId109" Type="http://schemas.openxmlformats.org/officeDocument/2006/relationships/slide" Target="slides/slide106.xml"/><Relationship Id="rId108" Type="http://schemas.openxmlformats.org/officeDocument/2006/relationships/slide" Target="slides/slide105.xml"/><Relationship Id="rId107" Type="http://schemas.openxmlformats.org/officeDocument/2006/relationships/slide" Target="slides/slide104.xml"/><Relationship Id="rId106" Type="http://schemas.openxmlformats.org/officeDocument/2006/relationships/slide" Target="slides/slide103.xml"/><Relationship Id="rId105" Type="http://schemas.openxmlformats.org/officeDocument/2006/relationships/slide" Target="slides/slide102.xml"/><Relationship Id="rId104" Type="http://schemas.openxmlformats.org/officeDocument/2006/relationships/slide" Target="slides/slide101.xml"/><Relationship Id="rId103" Type="http://schemas.openxmlformats.org/officeDocument/2006/relationships/slide" Target="slides/slide100.xml"/><Relationship Id="rId102" Type="http://schemas.openxmlformats.org/officeDocument/2006/relationships/slide" Target="slides/slide99.xml"/><Relationship Id="rId101" Type="http://schemas.openxmlformats.org/officeDocument/2006/relationships/slide" Target="slides/slide98.xml"/><Relationship Id="rId100" Type="http://schemas.openxmlformats.org/officeDocument/2006/relationships/slide" Target="slides/slide97.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 name="Shape 26"/>
          <p:cNvSpPr/>
          <p:nvPr>
            <p:ph type="sldImg"/>
          </p:nvPr>
        </p:nvSpPr>
        <p:spPr>
          <a:xfrm>
            <a:off x="1143000" y="685800"/>
            <a:ext cx="4572000" cy="3429000"/>
          </a:xfrm>
          <a:prstGeom prst="rect">
            <a:avLst/>
          </a:prstGeom>
        </p:spPr>
        <p:txBody>
          <a:bodyPr/>
          <a:lstStyle/>
          <a:p/>
        </p:txBody>
      </p:sp>
      <p:sp>
        <p:nvSpPr>
          <p:cNvPr id="27" name="Shape 27"/>
          <p:cNvSpPr/>
          <p:nvPr>
            <p:ph type="body" sz="quarter" idx="1"/>
          </p:nvPr>
        </p:nvSpPr>
        <p:spPr>
          <a:xfrm>
            <a:off x="914400" y="4343400"/>
            <a:ext cx="5029200" cy="4114800"/>
          </a:xfrm>
          <a:prstGeom prst="rect">
            <a:avLst/>
          </a:prstGeom>
        </p:spPr>
        <p:txBody>
          <a:bodyPr/>
          <a:lstStyle/>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panose="020F0502020204030204"/>
      </a:defRPr>
    </a:lvl1pPr>
    <a:lvl2pPr indent="228600" latinLnBrk="0">
      <a:defRPr sz="1200">
        <a:latin typeface="+mj-lt"/>
        <a:ea typeface="+mj-ea"/>
        <a:cs typeface="+mj-cs"/>
        <a:sym typeface="Calibri" panose="020F0502020204030204"/>
      </a:defRPr>
    </a:lvl2pPr>
    <a:lvl3pPr indent="457200" latinLnBrk="0">
      <a:defRPr sz="1200">
        <a:latin typeface="+mj-lt"/>
        <a:ea typeface="+mj-ea"/>
        <a:cs typeface="+mj-cs"/>
        <a:sym typeface="Calibri" panose="020F0502020204030204"/>
      </a:defRPr>
    </a:lvl3pPr>
    <a:lvl4pPr indent="685800" latinLnBrk="0">
      <a:defRPr sz="1200">
        <a:latin typeface="+mj-lt"/>
        <a:ea typeface="+mj-ea"/>
        <a:cs typeface="+mj-cs"/>
        <a:sym typeface="Calibri" panose="020F0502020204030204"/>
      </a:defRPr>
    </a:lvl4pPr>
    <a:lvl5pPr indent="914400" latinLnBrk="0">
      <a:defRPr sz="1200">
        <a:latin typeface="+mj-lt"/>
        <a:ea typeface="+mj-ea"/>
        <a:cs typeface="+mj-cs"/>
        <a:sym typeface="Calibri" panose="020F0502020204030204"/>
      </a:defRPr>
    </a:lvl5pPr>
    <a:lvl6pPr indent="1143000" latinLnBrk="0">
      <a:defRPr sz="1200">
        <a:latin typeface="+mj-lt"/>
        <a:ea typeface="+mj-ea"/>
        <a:cs typeface="+mj-cs"/>
        <a:sym typeface="Calibri" panose="020F0502020204030204"/>
      </a:defRPr>
    </a:lvl6pPr>
    <a:lvl7pPr indent="1371600" latinLnBrk="0">
      <a:defRPr sz="1200">
        <a:latin typeface="+mj-lt"/>
        <a:ea typeface="+mj-ea"/>
        <a:cs typeface="+mj-cs"/>
        <a:sym typeface="Calibri" panose="020F0502020204030204"/>
      </a:defRPr>
    </a:lvl7pPr>
    <a:lvl8pPr indent="1600200" latinLnBrk="0">
      <a:defRPr sz="1200">
        <a:latin typeface="+mj-lt"/>
        <a:ea typeface="+mj-ea"/>
        <a:cs typeface="+mj-cs"/>
        <a:sym typeface="Calibri" panose="020F0502020204030204"/>
      </a:defRPr>
    </a:lvl8pPr>
    <a:lvl9pPr indent="1828800" latinLnBrk="0">
      <a:defRPr sz="1200">
        <a:latin typeface="+mj-lt"/>
        <a:ea typeface="+mj-ea"/>
        <a:cs typeface="+mj-cs"/>
        <a:sym typeface="Calibri" panose="020F050202020403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p:nvPr>
        </p:nvSpPr>
        <p:spPr/>
      </p:sp>
      <p:sp>
        <p:nvSpPr>
          <p:cNvPr id="3" name="文本占位符 2"/>
          <p:cNvSpPr/>
          <p:nvPr>
            <p:ph type="body" idx="1"/>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8_自定义版式">
    <p:spTree>
      <p:nvGrpSpPr>
        <p:cNvPr id="1" name=""/>
        <p:cNvGrpSpPr/>
        <p:nvPr/>
      </p:nvGrpSpPr>
      <p:grpSpPr>
        <a:xfrm>
          <a:off x="0" y="0"/>
          <a:ext cx="0" cy="0"/>
          <a:chOff x="0" y="0"/>
          <a:chExt cx="0" cy="0"/>
        </a:xfrm>
      </p:grpSpPr>
      <p:sp>
        <p:nvSpPr>
          <p:cNvPr id="19" name="Title Text"/>
          <p:cNvSpPr txBox="1"/>
          <p:nvPr>
            <p:ph type="title" hasCustomPrompt="1"/>
          </p:nvPr>
        </p:nvSpPr>
        <p:spPr>
          <a:prstGeom prst="rect">
            <a:avLst/>
          </a:prstGeom>
        </p:spPr>
        <p:txBody>
          <a:bodyPr/>
          <a:lstStyle/>
          <a:p>
            <a:r>
              <a:t>Title Text</a:t>
            </a:r>
          </a:p>
        </p:txBody>
      </p:sp>
      <p:sp>
        <p:nvSpPr>
          <p:cNvPr id="20" name="Slide Number"/>
          <p:cNvSpPr txBox="1"/>
          <p:nvPr>
            <p:ph type="sldNum" sz="quarter" idx="2"/>
          </p:nvPr>
        </p:nvSpPr>
        <p:spPr>
          <a:prstGeom prst="rect">
            <a:avLst/>
          </a:prstGeom>
        </p:spPr>
        <p:txBody>
          <a:bodyPr/>
          <a:lstStyle/>
          <a:p>
            <a:fld id="{86CB4B4D-7CA3-9044-876B-883B54F8677D}" type="slidenum">
              <a:rPr/>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4" name="Picture 2"/>
          <p:cNvGrpSpPr/>
          <p:nvPr/>
        </p:nvGrpSpPr>
        <p:grpSpPr>
          <a:xfrm>
            <a:off x="0" y="0"/>
            <a:ext cx="11520319" cy="6480175"/>
            <a:chOff x="0" y="0"/>
            <a:chExt cx="11520318" cy="6480175"/>
          </a:xfrm>
        </p:grpSpPr>
        <p:sp>
          <p:nvSpPr>
            <p:cNvPr id="2" name="Rectangle"/>
            <p:cNvSpPr/>
            <p:nvPr/>
          </p:nvSpPr>
          <p:spPr>
            <a:xfrm>
              <a:off x="0" y="0"/>
              <a:ext cx="11520319" cy="6480175"/>
            </a:xfrm>
            <a:prstGeom prst="rect">
              <a:avLst/>
            </a:prstGeom>
            <a:solidFill>
              <a:srgbClr val="2E2224"/>
            </a:solidFill>
            <a:ln w="12700" cap="flat">
              <a:noFill/>
              <a:miter lim="400000"/>
            </a:ln>
            <a:effectLst/>
          </p:spPr>
          <p:txBody>
            <a:bodyPr wrap="square" lIns="45718" tIns="45718" rIns="45718" bIns="45718" numCol="1" anchor="ctr">
              <a:noAutofit/>
            </a:bodyPr>
            <a:lstStyle/>
            <a:p>
              <a:pPr>
                <a:defRPr>
                  <a:latin typeface="+mj-lt"/>
                  <a:ea typeface="+mj-ea"/>
                  <a:cs typeface="+mj-cs"/>
                  <a:sym typeface="Calibri" panose="020F0502020204030204"/>
                </a:defRPr>
              </a:pPr>
            </a:p>
          </p:txBody>
        </p:sp>
        <p:pic>
          <p:nvPicPr>
            <p:cNvPr id="3" name="image1.jpeg" descr="image1.jpeg"/>
            <p:cNvPicPr>
              <a:picLocks noChangeAspect="1"/>
            </p:cNvPicPr>
            <p:nvPr/>
          </p:nvPicPr>
          <p:blipFill>
            <a:blip r:embed="rId2"/>
            <a:stretch>
              <a:fillRect/>
            </a:stretch>
          </p:blipFill>
          <p:spPr>
            <a:xfrm>
              <a:off x="0" y="0"/>
              <a:ext cx="11520317" cy="6480175"/>
            </a:xfrm>
            <a:prstGeom prst="rect">
              <a:avLst/>
            </a:prstGeom>
            <a:ln w="12700" cap="flat">
              <a:noFill/>
              <a:miter lim="400000"/>
              <a:headEnd/>
              <a:tailEnd/>
            </a:ln>
            <a:effectLst/>
          </p:spPr>
        </p:pic>
      </p:grpSp>
      <p:sp>
        <p:nvSpPr>
          <p:cNvPr id="5" name="矩形 14"/>
          <p:cNvSpPr txBox="1"/>
          <p:nvPr/>
        </p:nvSpPr>
        <p:spPr>
          <a:xfrm>
            <a:off x="8137300" y="5760365"/>
            <a:ext cx="3124931" cy="383537"/>
          </a:xfrm>
          <a:prstGeom prst="rect">
            <a:avLst/>
          </a:prstGeom>
          <a:ln w="12700">
            <a:miter lim="400000"/>
          </a:ln>
        </p:spPr>
        <p:txBody>
          <a:bodyPr lIns="45718" tIns="45718" rIns="45718" bIns="45718">
            <a:spAutoFit/>
          </a:bodyPr>
          <a:lstStyle>
            <a:lvl1pPr algn="ctr" defTabSz="1069975">
              <a:defRPr sz="2000" b="1" spc="50">
                <a:ln w="13500">
                  <a:solidFill>
                    <a:srgbClr val="121212">
                      <a:alpha val="6500"/>
                    </a:srgbClr>
                  </a:solidFill>
                </a:ln>
                <a:solidFill>
                  <a:srgbClr val="FCFCFC">
                    <a:alpha val="95000"/>
                  </a:srgbClr>
                </a:solidFill>
                <a:latin typeface="+mj-lt"/>
                <a:ea typeface="+mj-ea"/>
                <a:cs typeface="+mj-cs"/>
                <a:sym typeface="Calibri" panose="020F0502020204030204"/>
              </a:defRPr>
            </a:lvl1pPr>
          </a:lstStyle>
          <a:p>
            <a:r>
              <a:t>www.koolearn.com</a:t>
            </a:r>
          </a:p>
        </p:txBody>
      </p:sp>
      <p:pic>
        <p:nvPicPr>
          <p:cNvPr id="6" name="Picture 2" descr="Picture 2"/>
          <p:cNvPicPr>
            <a:picLocks noChangeAspect="1"/>
          </p:cNvPicPr>
          <p:nvPr/>
        </p:nvPicPr>
        <p:blipFill>
          <a:blip r:embed="rId3"/>
          <a:stretch>
            <a:fillRect/>
          </a:stretch>
        </p:blipFill>
        <p:spPr>
          <a:xfrm>
            <a:off x="648467" y="170616"/>
            <a:ext cx="1368154" cy="594538"/>
          </a:xfrm>
          <a:prstGeom prst="rect">
            <a:avLst/>
          </a:prstGeom>
          <a:ln w="12700">
            <a:miter lim="400000"/>
            <a:headEnd/>
            <a:tailEnd/>
          </a:ln>
        </p:spPr>
      </p:pic>
      <p:pic>
        <p:nvPicPr>
          <p:cNvPr id="7" name="Picture 2" descr="Picture 2"/>
          <p:cNvPicPr>
            <a:picLocks noChangeAspect="1"/>
          </p:cNvPicPr>
          <p:nvPr/>
        </p:nvPicPr>
        <p:blipFill>
          <a:blip r:embed="rId2"/>
          <a:stretch>
            <a:fillRect/>
          </a:stretch>
        </p:blipFill>
        <p:spPr>
          <a:xfrm>
            <a:off x="0" y="0"/>
            <a:ext cx="11520314" cy="6480175"/>
          </a:xfrm>
          <a:prstGeom prst="rect">
            <a:avLst/>
          </a:prstGeom>
          <a:ln w="12700">
            <a:miter lim="400000"/>
            <a:headEnd/>
            <a:tailEnd/>
          </a:ln>
        </p:spPr>
      </p:pic>
      <p:sp>
        <p:nvSpPr>
          <p:cNvPr id="8" name="矩形 9"/>
          <p:cNvSpPr txBox="1"/>
          <p:nvPr/>
        </p:nvSpPr>
        <p:spPr>
          <a:xfrm>
            <a:off x="8137300" y="5760365"/>
            <a:ext cx="3124931" cy="383537"/>
          </a:xfrm>
          <a:prstGeom prst="rect">
            <a:avLst/>
          </a:prstGeom>
          <a:ln w="12700">
            <a:miter lim="400000"/>
          </a:ln>
        </p:spPr>
        <p:txBody>
          <a:bodyPr lIns="45718" tIns="45718" rIns="45718" bIns="45718">
            <a:spAutoFit/>
          </a:bodyPr>
          <a:lstStyle>
            <a:lvl1pPr algn="ctr" defTabSz="1069975">
              <a:defRPr sz="2000" b="1" spc="50">
                <a:ln w="13500">
                  <a:solidFill>
                    <a:srgbClr val="121212">
                      <a:alpha val="6500"/>
                    </a:srgbClr>
                  </a:solidFill>
                </a:ln>
                <a:solidFill>
                  <a:srgbClr val="FCFCFC">
                    <a:alpha val="95000"/>
                  </a:srgbClr>
                </a:solidFill>
                <a:latin typeface="+mj-lt"/>
                <a:ea typeface="+mj-ea"/>
                <a:cs typeface="+mj-cs"/>
                <a:sym typeface="Calibri" panose="020F0502020204030204"/>
              </a:defRPr>
            </a:lvl1pPr>
          </a:lstStyle>
          <a:p>
            <a:r>
              <a:t>www.koolearn.com</a:t>
            </a:r>
          </a:p>
        </p:txBody>
      </p:sp>
      <p:pic>
        <p:nvPicPr>
          <p:cNvPr id="9" name="Picture 2" descr="Picture 2"/>
          <p:cNvPicPr>
            <a:picLocks noChangeAspect="1"/>
          </p:cNvPicPr>
          <p:nvPr/>
        </p:nvPicPr>
        <p:blipFill>
          <a:blip r:embed="rId3"/>
          <a:stretch>
            <a:fillRect/>
          </a:stretch>
        </p:blipFill>
        <p:spPr>
          <a:xfrm>
            <a:off x="648467" y="378266"/>
            <a:ext cx="1368154" cy="594538"/>
          </a:xfrm>
          <a:prstGeom prst="rect">
            <a:avLst/>
          </a:prstGeom>
          <a:ln w="12700">
            <a:miter lim="400000"/>
            <a:headEnd/>
            <a:tailEnd/>
          </a:ln>
        </p:spPr>
      </p:pic>
      <p:sp>
        <p:nvSpPr>
          <p:cNvPr id="10" name="Title Text"/>
          <p:cNvSpPr txBox="1"/>
          <p:nvPr>
            <p:ph type="title"/>
          </p:nvPr>
        </p:nvSpPr>
        <p:spPr>
          <a:xfrm>
            <a:off x="576103" y="259507"/>
            <a:ext cx="10369871" cy="1080031"/>
          </a:xfrm>
          <a:prstGeom prst="rect">
            <a:avLst/>
          </a:prstGeom>
          <a:ln w="12700">
            <a:miter lim="400000"/>
          </a:ln>
        </p:spPr>
        <p:txBody>
          <a:bodyPr lIns="45718" tIns="45718" rIns="45718" bIns="45718">
            <a:normAutofit/>
          </a:bodyPr>
          <a:lstStyle/>
          <a:p>
            <a:r>
              <a:t>Title Text</a:t>
            </a:r>
          </a:p>
        </p:txBody>
      </p:sp>
      <p:sp>
        <p:nvSpPr>
          <p:cNvPr id="11" name="Body Level One…"/>
          <p:cNvSpPr txBox="1"/>
          <p:nvPr>
            <p:ph type="body" idx="1"/>
          </p:nvPr>
        </p:nvSpPr>
        <p:spPr>
          <a:xfrm>
            <a:off x="6429386" y="2302933"/>
            <a:ext cx="4511570" cy="4174067"/>
          </a:xfrm>
          <a:prstGeom prst="rect">
            <a:avLst/>
          </a:prstGeom>
          <a:ln w="12700">
            <a:miter lim="400000"/>
          </a:ln>
        </p:spPr>
        <p:txBody>
          <a:bodyPr lIns="45718" tIns="45718" rIns="45718" bIns="45718"/>
          <a:lstStyle/>
          <a:p>
            <a:r>
              <a:t>Body Level One</a:t>
            </a:r>
          </a:p>
          <a:p>
            <a:pPr lvl="1"/>
            <a:r>
              <a:t>Body Level Two</a:t>
            </a:r>
          </a:p>
          <a:p>
            <a:pPr lvl="2"/>
            <a:r>
              <a:t>Body Level Three</a:t>
            </a:r>
          </a:p>
          <a:p>
            <a:pPr lvl="3"/>
            <a:r>
              <a:t>Body Level Four</a:t>
            </a:r>
          </a:p>
          <a:p>
            <a:pPr lvl="4"/>
            <a:r>
              <a:t>Body Level Five</a:t>
            </a:r>
          </a:p>
        </p:txBody>
      </p:sp>
      <p:sp>
        <p:nvSpPr>
          <p:cNvPr id="12" name="Slide Number"/>
          <p:cNvSpPr txBox="1"/>
          <p:nvPr>
            <p:ph type="sldNum" sz="quarter" idx="2"/>
          </p:nvPr>
        </p:nvSpPr>
        <p:spPr>
          <a:xfrm>
            <a:off x="10681994" y="6044049"/>
            <a:ext cx="263978" cy="269237"/>
          </a:xfrm>
          <a:prstGeom prst="rect">
            <a:avLst/>
          </a:prstGeom>
          <a:ln w="12700">
            <a:miter lim="400000"/>
          </a:ln>
        </p:spPr>
        <p:txBody>
          <a:bodyPr wrap="none" lIns="45718" tIns="45718" rIns="45718" bIns="45718" anchor="ctr">
            <a:spAutoFit/>
          </a:bodyPr>
          <a:lstStyle>
            <a:lvl1pPr algn="r">
              <a:defRPr sz="1200">
                <a:solidFill>
                  <a:srgbClr val="8C8A8A"/>
                </a:solidFill>
                <a:latin typeface="+mj-lt"/>
                <a:ea typeface="+mj-ea"/>
                <a:cs typeface="+mj-cs"/>
                <a:sym typeface="Calibri" panose="020F0502020204030204"/>
              </a:defRPr>
            </a:lvl1pPr>
          </a:lstStyle>
          <a:p>
            <a:fld id="{86CB4B4D-7CA3-9044-876B-883B54F8677D}" type="slidenum">
              <a:rPr/>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2E2224"/>
          </a:solidFill>
          <a:uFillTx/>
          <a:latin typeface="+mj-lt"/>
          <a:ea typeface="+mj-ea"/>
          <a:cs typeface="+mj-cs"/>
          <a:sym typeface="Calibri" panose="020F0502020204030204"/>
        </a:defRPr>
      </a:lvl1pPr>
      <a:lvl2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2E2224"/>
          </a:solidFill>
          <a:uFillTx/>
          <a:latin typeface="+mj-lt"/>
          <a:ea typeface="+mj-ea"/>
          <a:cs typeface="+mj-cs"/>
          <a:sym typeface="Calibri" panose="020F0502020204030204"/>
        </a:defRPr>
      </a:lvl2pPr>
      <a:lvl3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2E2224"/>
          </a:solidFill>
          <a:uFillTx/>
          <a:latin typeface="+mj-lt"/>
          <a:ea typeface="+mj-ea"/>
          <a:cs typeface="+mj-cs"/>
          <a:sym typeface="Calibri" panose="020F0502020204030204"/>
        </a:defRPr>
      </a:lvl3pPr>
      <a:lvl4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2E2224"/>
          </a:solidFill>
          <a:uFillTx/>
          <a:latin typeface="+mj-lt"/>
          <a:ea typeface="+mj-ea"/>
          <a:cs typeface="+mj-cs"/>
          <a:sym typeface="Calibri" panose="020F0502020204030204"/>
        </a:defRPr>
      </a:lvl4pPr>
      <a:lvl5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2E2224"/>
          </a:solidFill>
          <a:uFillTx/>
          <a:latin typeface="+mj-lt"/>
          <a:ea typeface="+mj-ea"/>
          <a:cs typeface="+mj-cs"/>
          <a:sym typeface="Calibri" panose="020F0502020204030204"/>
        </a:defRPr>
      </a:lvl5pPr>
      <a:lvl6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2E2224"/>
          </a:solidFill>
          <a:uFillTx/>
          <a:latin typeface="+mj-lt"/>
          <a:ea typeface="+mj-ea"/>
          <a:cs typeface="+mj-cs"/>
          <a:sym typeface="Calibri" panose="020F0502020204030204"/>
        </a:defRPr>
      </a:lvl6pPr>
      <a:lvl7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2E2224"/>
          </a:solidFill>
          <a:uFillTx/>
          <a:latin typeface="+mj-lt"/>
          <a:ea typeface="+mj-ea"/>
          <a:cs typeface="+mj-cs"/>
          <a:sym typeface="Calibri" panose="020F0502020204030204"/>
        </a:defRPr>
      </a:lvl7pPr>
      <a:lvl8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2E2224"/>
          </a:solidFill>
          <a:uFillTx/>
          <a:latin typeface="+mj-lt"/>
          <a:ea typeface="+mj-ea"/>
          <a:cs typeface="+mj-cs"/>
          <a:sym typeface="Calibri" panose="020F0502020204030204"/>
        </a:defRPr>
      </a:lvl8pPr>
      <a:lvl9pPr marL="0" marR="0" indent="0" algn="ctr" defTabSz="914400" rtl="0" latinLnBrk="0">
        <a:lnSpc>
          <a:spcPct val="100000"/>
        </a:lnSpc>
        <a:spcBef>
          <a:spcPts val="0"/>
        </a:spcBef>
        <a:spcAft>
          <a:spcPts val="0"/>
        </a:spcAft>
        <a:buClrTx/>
        <a:buSzTx/>
        <a:buFontTx/>
        <a:buNone/>
        <a:defRPr sz="4400" b="0" i="0" u="none" strike="noStrike" cap="none" spc="0" baseline="0">
          <a:ln>
            <a:noFill/>
          </a:ln>
          <a:solidFill>
            <a:srgbClr val="2E2224"/>
          </a:solidFill>
          <a:uFillTx/>
          <a:latin typeface="+mj-lt"/>
          <a:ea typeface="+mj-ea"/>
          <a:cs typeface="+mj-cs"/>
          <a:sym typeface="Calibri" panose="020F0502020204030204"/>
        </a:defRPr>
      </a:lvl9pPr>
    </p:titleStyle>
    <p:bodyStyle>
      <a:lvl1pPr marL="342900" marR="0" indent="-34290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2E2224"/>
          </a:solidFill>
          <a:uFillTx/>
          <a:latin typeface="+mj-lt"/>
          <a:ea typeface="+mj-ea"/>
          <a:cs typeface="+mj-cs"/>
          <a:sym typeface="Calibri" panose="020F0502020204030204"/>
        </a:defRPr>
      </a:lvl1pPr>
      <a:lvl2pPr marL="783590" marR="0" indent="-32639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2E2224"/>
          </a:solidFill>
          <a:uFillTx/>
          <a:latin typeface="+mj-lt"/>
          <a:ea typeface="+mj-ea"/>
          <a:cs typeface="+mj-cs"/>
          <a:sym typeface="Calibri" panose="020F0502020204030204"/>
        </a:defRPr>
      </a:lvl2pPr>
      <a:lvl3pPr marL="1219200" marR="0" indent="-30480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2E2224"/>
          </a:solidFill>
          <a:uFillTx/>
          <a:latin typeface="+mj-lt"/>
          <a:ea typeface="+mj-ea"/>
          <a:cs typeface="+mj-cs"/>
          <a:sym typeface="Calibri" panose="020F0502020204030204"/>
        </a:defRPr>
      </a:lvl3pPr>
      <a:lvl4pPr marL="1737360" marR="0" indent="-36576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2E2224"/>
          </a:solidFill>
          <a:uFillTx/>
          <a:latin typeface="+mj-lt"/>
          <a:ea typeface="+mj-ea"/>
          <a:cs typeface="+mj-cs"/>
          <a:sym typeface="Calibri" panose="020F0502020204030204"/>
        </a:defRPr>
      </a:lvl4pPr>
      <a:lvl5pPr marL="2194560" marR="0" indent="-36576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2E2224"/>
          </a:solidFill>
          <a:uFillTx/>
          <a:latin typeface="+mj-lt"/>
          <a:ea typeface="+mj-ea"/>
          <a:cs typeface="+mj-cs"/>
          <a:sym typeface="Calibri" panose="020F0502020204030204"/>
        </a:defRPr>
      </a:lvl5pPr>
      <a:lvl6pPr marL="2651760" marR="0" indent="-36576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2E2224"/>
          </a:solidFill>
          <a:uFillTx/>
          <a:latin typeface="+mj-lt"/>
          <a:ea typeface="+mj-ea"/>
          <a:cs typeface="+mj-cs"/>
          <a:sym typeface="Calibri" panose="020F0502020204030204"/>
        </a:defRPr>
      </a:lvl6pPr>
      <a:lvl7pPr marL="3108960" marR="0" indent="-36576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2E2224"/>
          </a:solidFill>
          <a:uFillTx/>
          <a:latin typeface="+mj-lt"/>
          <a:ea typeface="+mj-ea"/>
          <a:cs typeface="+mj-cs"/>
          <a:sym typeface="Calibri" panose="020F0502020204030204"/>
        </a:defRPr>
      </a:lvl7pPr>
      <a:lvl8pPr marL="3566160" marR="0" indent="-36576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2E2224"/>
          </a:solidFill>
          <a:uFillTx/>
          <a:latin typeface="+mj-lt"/>
          <a:ea typeface="+mj-ea"/>
          <a:cs typeface="+mj-cs"/>
          <a:sym typeface="Calibri" panose="020F0502020204030204"/>
        </a:defRPr>
      </a:lvl8pPr>
      <a:lvl9pPr marL="4023360" marR="0" indent="-365760" algn="l" defTabSz="914400" rtl="0" latinLnBrk="0">
        <a:lnSpc>
          <a:spcPct val="100000"/>
        </a:lnSpc>
        <a:spcBef>
          <a:spcPts val="700"/>
        </a:spcBef>
        <a:spcAft>
          <a:spcPts val="0"/>
        </a:spcAft>
        <a:buClrTx/>
        <a:buSzPct val="100000"/>
        <a:buFont typeface="Arial" panose="020B0604020202020204"/>
        <a:buChar char="•"/>
        <a:defRPr sz="3200" b="0" i="0" u="none" strike="noStrike" cap="none" spc="0" baseline="0">
          <a:ln>
            <a:noFill/>
          </a:ln>
          <a:solidFill>
            <a:srgbClr val="2E2224"/>
          </a:solidFill>
          <a:uFillTx/>
          <a:latin typeface="+mj-lt"/>
          <a:ea typeface="+mj-ea"/>
          <a:cs typeface="+mj-cs"/>
          <a:sym typeface="Calibri" panose="020F0502020204030204"/>
        </a:defRPr>
      </a:lvl9pPr>
    </p:bodyStyle>
    <p:otherStyle>
      <a:lvl1pPr marL="0" marR="0" indent="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Calibri" panose="020F0502020204030204"/>
        </a:defRPr>
      </a:lvl1pPr>
      <a:lvl2pPr marL="0" marR="0" indent="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Calibri" panose="020F0502020204030204"/>
        </a:defRPr>
      </a:lvl2pPr>
      <a:lvl3pPr marL="0" marR="0" indent="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Calibri" panose="020F0502020204030204"/>
        </a:defRPr>
      </a:lvl3pPr>
      <a:lvl4pPr marL="0" marR="0" indent="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Calibri" panose="020F0502020204030204"/>
        </a:defRPr>
      </a:lvl4pPr>
      <a:lvl5pPr marL="0" marR="0" indent="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Calibri" panose="020F0502020204030204"/>
        </a:defRPr>
      </a:lvl5pPr>
      <a:lvl6pPr marL="0" marR="0" indent="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Calibri" panose="020F0502020204030204"/>
        </a:defRPr>
      </a:lvl6pPr>
      <a:lvl7pPr marL="0" marR="0" indent="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Calibri" panose="020F0502020204030204"/>
        </a:defRPr>
      </a:lvl7pPr>
      <a:lvl8pPr marL="0" marR="0" indent="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Calibri" panose="020F0502020204030204"/>
        </a:defRPr>
      </a:lvl8pPr>
      <a:lvl9pPr marL="0" marR="0" indent="0" algn="r" defTabSz="914400" rtl="0" latinLnBrk="0">
        <a:lnSpc>
          <a:spcPct val="100000"/>
        </a:lnSpc>
        <a:spcBef>
          <a:spcPts val="0"/>
        </a:spcBef>
        <a:spcAft>
          <a:spcPts val="0"/>
        </a:spcAft>
        <a:buClrTx/>
        <a:buSzTx/>
        <a:buFontTx/>
        <a:buNone/>
        <a:defRPr sz="1200" b="0" i="0" u="none" strike="noStrike" cap="none" spc="0" baseline="0">
          <a:ln>
            <a:noFill/>
          </a:ln>
          <a:solidFill>
            <a:schemeClr val="tx1"/>
          </a:solidFill>
          <a:uFillTx/>
          <a:latin typeface="+mn-lt"/>
          <a:ea typeface="+mn-ea"/>
          <a:cs typeface="+mn-cs"/>
          <a:sym typeface="Calibri" panose="020F0502020204030204"/>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9.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4.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6.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7.pn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8.png"/></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4"/>
          <p:cNvSpPr txBox="1"/>
          <p:nvPr/>
        </p:nvSpPr>
        <p:spPr>
          <a:xfrm>
            <a:off x="1259075" y="2087957"/>
            <a:ext cx="9001002" cy="2860040"/>
          </a:xfrm>
          <a:prstGeom prst="rect">
            <a:avLst/>
          </a:prstGeom>
          <a:ln w="12700">
            <a:miter lim="400000"/>
          </a:ln>
        </p:spPr>
        <p:txBody>
          <a:bodyPr lIns="45718" tIns="45718" rIns="45718" bIns="45718">
            <a:spAutoFit/>
          </a:bodyPr>
          <a:lstStyle/>
          <a:p>
            <a:pPr algn="ctr">
              <a:lnSpc>
                <a:spcPct val="150000"/>
              </a:lnSpc>
              <a:defRPr sz="3600" b="1">
                <a:solidFill>
                  <a:srgbClr val="FFFFFF"/>
                </a:solidFill>
                <a:latin typeface="Arial" panose="020B0604020202020204"/>
                <a:ea typeface="Arial" panose="020B0604020202020204"/>
                <a:cs typeface="Arial" panose="020B0604020202020204"/>
                <a:sym typeface="Arial" panose="020B0604020202020204"/>
              </a:defRPr>
            </a:pPr>
            <a:r>
              <a:rPr lang="zh-CN"/>
              <a:t>新</a:t>
            </a:r>
            <a:r>
              <a:t>G</a:t>
            </a:r>
            <a:r>
              <a:rPr lang="en-US"/>
              <a:t>RE</a:t>
            </a:r>
            <a:r>
              <a:rPr lang="zh-CN" altLang="en-US"/>
              <a:t>填空精讲精练</a:t>
            </a:r>
            <a:endParaRPr lang="zh-CN" altLang="en-US"/>
          </a:p>
          <a:p>
            <a:pPr algn="ctr">
              <a:lnSpc>
                <a:spcPct val="150000"/>
              </a:lnSpc>
              <a:defRPr sz="3600" b="1">
                <a:solidFill>
                  <a:srgbClr val="FFFFFF"/>
                </a:solidFill>
                <a:latin typeface="Arial" panose="020B0604020202020204"/>
                <a:ea typeface="Arial" panose="020B0604020202020204"/>
                <a:cs typeface="Arial" panose="020B0604020202020204"/>
                <a:sym typeface="Arial" panose="020B0604020202020204"/>
              </a:defRPr>
            </a:pPr>
            <a:r>
              <a:t> </a:t>
            </a:r>
          </a:p>
          <a:p>
            <a:pPr algn="ctr">
              <a:lnSpc>
                <a:spcPct val="150000"/>
              </a:lnSpc>
              <a:defRPr sz="2400" b="1">
                <a:solidFill>
                  <a:srgbClr val="FFFFFF"/>
                </a:solidFill>
                <a:latin typeface="Arial" panose="020B0604020202020204"/>
                <a:ea typeface="Arial" panose="020B0604020202020204"/>
                <a:cs typeface="Arial" panose="020B0604020202020204"/>
                <a:sym typeface="Arial" panose="020B0604020202020204"/>
              </a:defRPr>
            </a:pPr>
          </a:p>
          <a:p>
            <a:pPr algn="ctr">
              <a:lnSpc>
                <a:spcPct val="150000"/>
              </a:lnSpc>
              <a:defRPr sz="2400">
                <a:solidFill>
                  <a:srgbClr val="FFFF00"/>
                </a:solidFill>
                <a:latin typeface="Arial" panose="020B0604020202020204"/>
                <a:ea typeface="Arial" panose="020B0604020202020204"/>
                <a:cs typeface="Arial" panose="020B0604020202020204"/>
                <a:sym typeface="Arial" panose="020B0604020202020204"/>
              </a:defRPr>
            </a:pPr>
            <a:r>
              <a:t>主讲教师：</a:t>
            </a:r>
            <a:r>
              <a:rPr lang="zh-CN"/>
              <a:t>韩成宝</a:t>
            </a:r>
            <a:endParaRPr lang="zh-CN"/>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2428875"/>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sym typeface="+mn-ea"/>
              </a:rPr>
              <a:t>GRE</a:t>
            </a:r>
            <a:r>
              <a:rPr lang="zh-CN" altLang="en-US" sz="3200" b="1" dirty="0">
                <a:sym typeface="+mn-ea"/>
              </a:rPr>
              <a:t>填空</a:t>
            </a:r>
            <a:r>
              <a:rPr lang="zh-CN" altLang="en-US" sz="3200" dirty="0">
                <a:sym typeface="+mn-ea"/>
              </a:rPr>
              <a:t>：</a:t>
            </a:r>
            <a:endParaRPr lang="zh-CN" altLang="en-US" sz="3200" dirty="0">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en-US" altLang="zh-CN" sz="3200" dirty="0"/>
          </a:p>
          <a:p>
            <a:pPr>
              <a:defRPr sz="2000">
                <a:solidFill>
                  <a:srgbClr val="FFFFFF"/>
                </a:solidFill>
                <a:latin typeface="Arial" panose="020B0604020202020204"/>
                <a:ea typeface="Arial" panose="020B0604020202020204"/>
                <a:cs typeface="Arial" panose="020B0604020202020204"/>
                <a:sym typeface="Arial" panose="020B0604020202020204"/>
              </a:defRPr>
            </a:pPr>
            <a:r>
              <a:rPr lang="zh-CN" altLang="en-US" sz="2800" dirty="0">
                <a:sym typeface="+mn-ea"/>
              </a:rPr>
              <a:t>一</a:t>
            </a:r>
            <a:r>
              <a:rPr lang="en-US" altLang="zh-CN" sz="2800" dirty="0">
                <a:sym typeface="+mn-ea"/>
              </a:rPr>
              <a:t>/</a:t>
            </a:r>
            <a:r>
              <a:rPr lang="zh-CN" altLang="en-US" sz="2800" dirty="0">
                <a:sym typeface="+mn-ea"/>
              </a:rPr>
              <a:t>二句话之内（除三空题）</a:t>
            </a:r>
            <a:r>
              <a:rPr lang="zh-CN" altLang="en-US" sz="2800" dirty="0">
                <a:sym typeface="+mn-ea"/>
              </a:rPr>
              <a:t>，</a:t>
            </a:r>
            <a:endParaRPr lang="zh-CN" altLang="en-US" sz="2800" dirty="0">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zh-CN" altLang="en-US" sz="2800" dirty="0">
                <a:sym typeface="+mn-ea"/>
              </a:rPr>
              <a:t>通过句内</a:t>
            </a:r>
            <a:r>
              <a:rPr lang="zh-CN" altLang="en-US" sz="2800" dirty="0">
                <a:sym typeface="+mn-ea"/>
              </a:rPr>
              <a:t>已有的逻辑，找同反义词。</a:t>
            </a:r>
            <a:endParaRPr lang="en-US" altLang="zh-CN" sz="3200" dirty="0"/>
          </a:p>
          <a:p>
            <a:pPr>
              <a:defRPr sz="2000">
                <a:solidFill>
                  <a:srgbClr val="FFFFFF"/>
                </a:solidFill>
                <a:latin typeface="Arial" panose="020B0604020202020204"/>
                <a:ea typeface="Arial" panose="020B0604020202020204"/>
                <a:cs typeface="Arial" panose="020B0604020202020204"/>
                <a:sym typeface="Arial" panose="020B0604020202020204"/>
              </a:defRPr>
            </a:pPr>
            <a:endParaRPr sz="32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507238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rPr>
              <a:t>3. In contrast, some critics maintain that whatever authority judicial pronouncements have is exclusively institutional. Some of these critics go further, claiming that intellectual authority does not really exist—i.e., it reduces to institutional authority. But it can be (i)___ that these claims break down when a sufficiently broad historical perspective is taken: Not all arguments accepted by institutions withstand the test of time, and some well-reasoned arguments never receive institutional (ii)___. The reasonable argument that goes unrecognized in its own time because it (iii)___ institutional beliefs is common in intellectual history; intellectual authority and institutional consensus are not the same thing.</a:t>
            </a:r>
            <a:endParaRPr sz="18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sym typeface="+mn-ea"/>
              </a:rPr>
              <a:t>Blank (i)	                  Blank (ii)                          Blank (iii) </a:t>
            </a:r>
            <a:endParaRPr sz="18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sym typeface="+mn-ea"/>
              </a:rPr>
              <a:t>(A) </a:t>
            </a:r>
            <a:r>
              <a:rPr lang="en-US" sz="1800">
                <a:latin typeface="微软雅黑" panose="020B0503020204020204" charset="-122"/>
                <a:ea typeface="微软雅黑" panose="020B0503020204020204" charset="-122"/>
                <a:sym typeface="+mn-ea"/>
              </a:rPr>
              <a:t>countered</a:t>
            </a:r>
            <a:r>
              <a:rPr sz="1800">
                <a:latin typeface="微软雅黑" panose="020B0503020204020204" charset="-122"/>
                <a:ea typeface="微软雅黑" panose="020B0503020204020204" charset="-122"/>
                <a:sym typeface="+mn-ea"/>
              </a:rPr>
              <a:t>	   (D) predictability              (</a:t>
            </a:r>
            <a:r>
              <a:rPr lang="en-US" sz="1800">
                <a:latin typeface="微软雅黑" panose="020B0503020204020204" charset="-122"/>
                <a:ea typeface="微软雅黑" panose="020B0503020204020204" charset="-122"/>
                <a:sym typeface="+mn-ea"/>
              </a:rPr>
              <a:t>G</a:t>
            </a:r>
            <a:r>
              <a:rPr sz="1800">
                <a:latin typeface="微软雅黑" panose="020B0503020204020204" charset="-122"/>
                <a:ea typeface="微软雅黑" panose="020B0503020204020204" charset="-122"/>
                <a:sym typeface="+mn-ea"/>
              </a:rPr>
              <a:t>) </a:t>
            </a:r>
            <a:r>
              <a:rPr lang="en-US" sz="1800">
                <a:latin typeface="微软雅黑" panose="020B0503020204020204" charset="-122"/>
                <a:ea typeface="微软雅黑" panose="020B0503020204020204" charset="-122"/>
                <a:sym typeface="+mn-ea"/>
              </a:rPr>
              <a:t>revised</a:t>
            </a:r>
            <a:endParaRPr lang="en-US" sz="1800">
              <a:latin typeface="微软雅黑" panose="020B0503020204020204" charset="-122"/>
              <a:ea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sym typeface="+mn-ea"/>
              </a:rPr>
              <a:t>(B) </a:t>
            </a:r>
            <a:r>
              <a:rPr lang="en-US" sz="1800">
                <a:latin typeface="微软雅黑" panose="020B0503020204020204" charset="-122"/>
                <a:ea typeface="微软雅黑" panose="020B0503020204020204" charset="-122"/>
                <a:sym typeface="+mn-ea"/>
              </a:rPr>
              <a:t>emulated </a:t>
            </a:r>
            <a:r>
              <a:rPr sz="1800">
                <a:latin typeface="微软雅黑" panose="020B0503020204020204" charset="-122"/>
                <a:ea typeface="微软雅黑" panose="020B0503020204020204" charset="-122"/>
                <a:sym typeface="+mn-ea"/>
              </a:rPr>
              <a:t>	   (E) </a:t>
            </a:r>
            <a:r>
              <a:rPr lang="en-US" sz="1800">
                <a:latin typeface="微软雅黑" panose="020B0503020204020204" charset="-122"/>
                <a:ea typeface="微软雅黑" panose="020B0503020204020204" charset="-122"/>
                <a:sym typeface="+mn-ea"/>
              </a:rPr>
              <a:t>imprimatur </a:t>
            </a:r>
            <a:r>
              <a:rPr sz="1800">
                <a:latin typeface="微软雅黑" panose="020B0503020204020204" charset="-122"/>
                <a:ea typeface="微软雅黑" panose="020B0503020204020204" charset="-122"/>
                <a:sym typeface="+mn-ea"/>
              </a:rPr>
              <a:t>                (</a:t>
            </a:r>
            <a:r>
              <a:rPr lang="en-US" sz="1800">
                <a:latin typeface="微软雅黑" panose="020B0503020204020204" charset="-122"/>
                <a:ea typeface="微软雅黑" panose="020B0503020204020204" charset="-122"/>
                <a:sym typeface="+mn-ea"/>
              </a:rPr>
              <a:t>H</a:t>
            </a:r>
            <a:r>
              <a:rPr sz="1800">
                <a:latin typeface="微软雅黑" panose="020B0503020204020204" charset="-122"/>
                <a:ea typeface="微软雅黑" panose="020B0503020204020204" charset="-122"/>
                <a:sym typeface="+mn-ea"/>
              </a:rPr>
              <a:t>) </a:t>
            </a:r>
            <a:r>
              <a:rPr lang="en-US" sz="1800">
                <a:latin typeface="微软雅黑" panose="020B0503020204020204" charset="-122"/>
                <a:ea typeface="微软雅黑" panose="020B0503020204020204" charset="-122"/>
                <a:sym typeface="+mn-ea"/>
              </a:rPr>
              <a:t>challenges</a:t>
            </a:r>
            <a:endParaRPr lang="en-US" sz="1800">
              <a:latin typeface="微软雅黑" panose="020B0503020204020204" charset="-122"/>
              <a:ea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sym typeface="+mn-ea"/>
              </a:rPr>
              <a:t>(C) </a:t>
            </a:r>
            <a:r>
              <a:rPr lang="en-US" sz="1800">
                <a:latin typeface="微软雅黑" panose="020B0503020204020204" charset="-122"/>
                <a:ea typeface="微软雅黑" panose="020B0503020204020204" charset="-122"/>
                <a:sym typeface="+mn-ea"/>
              </a:rPr>
              <a:t>appreciated </a:t>
            </a:r>
            <a:r>
              <a:rPr sz="1800">
                <a:latin typeface="微软雅黑" panose="020B0503020204020204" charset="-122"/>
                <a:ea typeface="微软雅黑" panose="020B0503020204020204" charset="-122"/>
                <a:sym typeface="+mn-ea"/>
              </a:rPr>
              <a:t>	   (F) accumulation              (</a:t>
            </a:r>
            <a:r>
              <a:rPr lang="en-US" sz="1800">
                <a:latin typeface="微软雅黑" panose="020B0503020204020204" charset="-122"/>
                <a:ea typeface="微软雅黑" panose="020B0503020204020204" charset="-122"/>
                <a:sym typeface="+mn-ea"/>
              </a:rPr>
              <a:t>I</a:t>
            </a:r>
            <a:r>
              <a:rPr sz="1800">
                <a:latin typeface="微软雅黑" panose="020B0503020204020204" charset="-122"/>
                <a:ea typeface="微软雅黑" panose="020B0503020204020204" charset="-122"/>
                <a:sym typeface="+mn-ea"/>
              </a:rPr>
              <a:t>) </a:t>
            </a:r>
            <a:r>
              <a:rPr lang="en-US" sz="1800">
                <a:latin typeface="微软雅黑" panose="020B0503020204020204" charset="-122"/>
                <a:ea typeface="微软雅黑" panose="020B0503020204020204" charset="-122"/>
                <a:sym typeface="+mn-ea"/>
              </a:rPr>
              <a:t>delimited </a:t>
            </a:r>
            <a:endParaRPr lang="en-US" sz="1800">
              <a:latin typeface="微软雅黑" panose="020B0503020204020204" charset="-122"/>
              <a:ea typeface="微软雅黑" panose="020B0503020204020204" charset="-122"/>
              <a:sym typeface="+mn-ea"/>
            </a:endParaRPr>
          </a:p>
        </p:txBody>
      </p:sp>
    </p:spTree>
  </p:cSld>
  <p:clrMapOvr>
    <a:masterClrMapping/>
  </p:clrMapOvr>
  <p:transition spd="med"/>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341376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4. While right-to-work laws may not “destroy” unions by (i)___ the absolute number of unionized workers, they do (ii)___ the spread of unions and thereby (iii)___ wages within right-to-work states. </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Blank (i)	         Blank (ii)                          Blank (iii) </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(A) </a:t>
            </a:r>
            <a:r>
              <a:rPr lang="en-US">
                <a:latin typeface="微软雅黑" panose="020B0503020204020204" charset="-122"/>
                <a:ea typeface="微软雅黑" panose="020B0503020204020204" charset="-122"/>
                <a:sym typeface="+mn-ea"/>
              </a:rPr>
              <a:t>abating</a:t>
            </a:r>
            <a:r>
              <a:rPr>
                <a:latin typeface="微软雅黑" panose="020B0503020204020204" charset="-122"/>
                <a:ea typeface="微软雅黑" panose="020B0503020204020204" charset="-122"/>
                <a:sym typeface="+mn-ea"/>
              </a:rPr>
              <a:t>	         (D) precipitate                 (</a:t>
            </a:r>
            <a:r>
              <a:rPr lang="en-US">
                <a:latin typeface="微软雅黑" panose="020B0503020204020204" charset="-122"/>
                <a:ea typeface="微软雅黑" panose="020B0503020204020204" charset="-122"/>
                <a:sym typeface="+mn-ea"/>
              </a:rPr>
              <a:t>G</a:t>
            </a:r>
            <a:r>
              <a:rPr>
                <a:latin typeface="微软雅黑" panose="020B0503020204020204" charset="-122"/>
                <a:ea typeface="微软雅黑" panose="020B0503020204020204" charset="-122"/>
                <a:sym typeface="+mn-ea"/>
              </a:rPr>
              <a:t>) </a:t>
            </a:r>
            <a:r>
              <a:rPr lang="en-US">
                <a:latin typeface="微软雅黑" panose="020B0503020204020204" charset="-122"/>
                <a:ea typeface="微软雅黑" panose="020B0503020204020204" charset="-122"/>
                <a:sym typeface="+mn-ea"/>
              </a:rPr>
              <a:t>underprice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(B) </a:t>
            </a:r>
            <a:r>
              <a:rPr lang="en-US">
                <a:latin typeface="微软雅黑" panose="020B0503020204020204" charset="-122"/>
                <a:ea typeface="微软雅黑" panose="020B0503020204020204" charset="-122"/>
                <a:sym typeface="+mn-ea"/>
              </a:rPr>
              <a:t>inflating</a:t>
            </a:r>
            <a:r>
              <a:rPr>
                <a:latin typeface="微软雅黑" panose="020B0503020204020204" charset="-122"/>
                <a:ea typeface="微软雅黑" panose="020B0503020204020204" charset="-122"/>
                <a:sym typeface="+mn-ea"/>
              </a:rPr>
              <a:t>               (E) </a:t>
            </a:r>
            <a:r>
              <a:rPr lang="en-US">
                <a:latin typeface="微软雅黑" panose="020B0503020204020204" charset="-122"/>
                <a:ea typeface="微软雅黑" panose="020B0503020204020204" charset="-122"/>
                <a:sym typeface="+mn-ea"/>
              </a:rPr>
              <a:t>delay</a:t>
            </a:r>
            <a:r>
              <a:rPr>
                <a:latin typeface="微软雅黑" panose="020B0503020204020204" charset="-122"/>
                <a:ea typeface="微软雅黑" panose="020B0503020204020204" charset="-122"/>
                <a:sym typeface="+mn-ea"/>
              </a:rPr>
              <a:t>                          (</a:t>
            </a:r>
            <a:r>
              <a:rPr lang="en-US">
                <a:latin typeface="微软雅黑" panose="020B0503020204020204" charset="-122"/>
                <a:ea typeface="微软雅黑" panose="020B0503020204020204" charset="-122"/>
                <a:sym typeface="+mn-ea"/>
              </a:rPr>
              <a:t>H</a:t>
            </a:r>
            <a:r>
              <a:rPr>
                <a:latin typeface="微软雅黑" panose="020B0503020204020204" charset="-122"/>
                <a:ea typeface="微软雅黑" panose="020B0503020204020204" charset="-122"/>
                <a:sym typeface="+mn-ea"/>
              </a:rPr>
              <a:t>) </a:t>
            </a:r>
            <a:r>
              <a:rPr lang="en-US">
                <a:latin typeface="微软雅黑" panose="020B0503020204020204" charset="-122"/>
                <a:ea typeface="微软雅黑" panose="020B0503020204020204" charset="-122"/>
                <a:sym typeface="+mn-ea"/>
              </a:rPr>
              <a:t>reduce</a:t>
            </a:r>
            <a:endParaRPr lang="en-US">
              <a:latin typeface="微软雅黑" panose="020B0503020204020204" charset="-122"/>
              <a:ea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(C) </a:t>
            </a:r>
            <a:r>
              <a:rPr lang="en-US">
                <a:latin typeface="微软雅黑" panose="020B0503020204020204" charset="-122"/>
                <a:ea typeface="微软雅黑" panose="020B0503020204020204" charset="-122"/>
                <a:sym typeface="+mn-ea"/>
              </a:rPr>
              <a:t>downgrading      </a:t>
            </a:r>
            <a:r>
              <a:rPr>
                <a:latin typeface="微软雅黑" panose="020B0503020204020204" charset="-122"/>
                <a:ea typeface="微软雅黑" panose="020B0503020204020204" charset="-122"/>
                <a:sym typeface="+mn-ea"/>
              </a:rPr>
              <a:t>(F) </a:t>
            </a:r>
            <a:r>
              <a:rPr lang="en-US">
                <a:latin typeface="微软雅黑" panose="020B0503020204020204" charset="-122"/>
                <a:ea typeface="微软雅黑" panose="020B0503020204020204" charset="-122"/>
                <a:sym typeface="+mn-ea"/>
              </a:rPr>
              <a:t>impede</a:t>
            </a:r>
            <a:r>
              <a:rPr>
                <a:latin typeface="微软雅黑" panose="020B0503020204020204" charset="-122"/>
                <a:ea typeface="微软雅黑" panose="020B0503020204020204" charset="-122"/>
                <a:sym typeface="+mn-ea"/>
              </a:rPr>
              <a:t>                       (</a:t>
            </a:r>
            <a:r>
              <a:rPr lang="en-US">
                <a:latin typeface="微软雅黑" panose="020B0503020204020204" charset="-122"/>
                <a:ea typeface="微软雅黑" panose="020B0503020204020204" charset="-122"/>
                <a:sym typeface="+mn-ea"/>
              </a:rPr>
              <a:t>I</a:t>
            </a:r>
            <a:r>
              <a:rPr>
                <a:latin typeface="微软雅黑" panose="020B0503020204020204" charset="-122"/>
                <a:ea typeface="微软雅黑" panose="020B0503020204020204" charset="-122"/>
                <a:sym typeface="+mn-ea"/>
              </a:rPr>
              <a:t>) </a:t>
            </a:r>
            <a:r>
              <a:rPr lang="en-US">
                <a:latin typeface="微软雅黑" panose="020B0503020204020204" charset="-122"/>
                <a:ea typeface="微软雅黑" panose="020B0503020204020204" charset="-122"/>
                <a:sym typeface="+mn-ea"/>
              </a:rPr>
              <a:t>blow up</a:t>
            </a:r>
            <a:endParaRPr lang="en-US">
              <a:latin typeface="微软雅黑" panose="020B0503020204020204" charset="-122"/>
              <a:ea typeface="微软雅黑" panose="020B0503020204020204" charset="-122"/>
            </a:endParaRPr>
          </a:p>
        </p:txBody>
      </p:sp>
    </p:spTree>
  </p:cSld>
  <p:clrMapOvr>
    <a:masterClrMapping/>
  </p:clrMapOvr>
  <p:transition spd="med"/>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378333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5</a:t>
            </a:r>
            <a:r>
              <a:rPr>
                <a:latin typeface="微软雅黑" panose="020B0503020204020204" charset="-122"/>
                <a:ea typeface="微软雅黑" panose="020B0503020204020204" charset="-122"/>
              </a:rPr>
              <a:t>. Among the factors that (i)___ the competitiveness of integrated producers are excessive labor, energy, and capital costs, as well as manufacturing (ii)___: their equipment is old and less automated, and does not (iii)___ many of the latest refinement in steelmaking technology.</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Blank (i)	                Blank (ii)                    Blank (iii) </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(A) </a:t>
            </a:r>
            <a:r>
              <a:rPr lang="en-US">
                <a:latin typeface="微软雅黑" panose="020B0503020204020204" charset="-122"/>
                <a:ea typeface="微软雅黑" panose="020B0503020204020204" charset="-122"/>
                <a:sym typeface="+mn-ea"/>
              </a:rPr>
              <a:t>incorporate</a:t>
            </a:r>
            <a:r>
              <a:rPr>
                <a:latin typeface="微软雅黑" panose="020B0503020204020204" charset="-122"/>
                <a:ea typeface="微软雅黑" panose="020B0503020204020204" charset="-122"/>
                <a:sym typeface="+mn-ea"/>
              </a:rPr>
              <a:t>	   (D) </a:t>
            </a:r>
            <a:r>
              <a:rPr lang="en-US">
                <a:latin typeface="微软雅黑" panose="020B0503020204020204" charset="-122"/>
                <a:ea typeface="微软雅黑" panose="020B0503020204020204" charset="-122"/>
                <a:sym typeface="+mn-ea"/>
              </a:rPr>
              <a:t>inflexibility</a:t>
            </a:r>
            <a:r>
              <a:rPr>
                <a:latin typeface="微软雅黑" panose="020B0503020204020204" charset="-122"/>
                <a:ea typeface="微软雅黑" panose="020B0503020204020204" charset="-122"/>
                <a:sym typeface="+mn-ea"/>
              </a:rPr>
              <a:t>            (</a:t>
            </a:r>
            <a:r>
              <a:rPr lang="en-US">
                <a:latin typeface="微软雅黑" panose="020B0503020204020204" charset="-122"/>
                <a:ea typeface="微软雅黑" panose="020B0503020204020204" charset="-122"/>
                <a:sym typeface="+mn-ea"/>
              </a:rPr>
              <a:t>G</a:t>
            </a:r>
            <a:r>
              <a:rPr>
                <a:latin typeface="微软雅黑" panose="020B0503020204020204" charset="-122"/>
                <a:ea typeface="微软雅黑" panose="020B0503020204020204" charset="-122"/>
                <a:sym typeface="+mn-ea"/>
              </a:rPr>
              <a:t>) </a:t>
            </a:r>
            <a:r>
              <a:rPr lang="en-US">
                <a:latin typeface="微软雅黑" panose="020B0503020204020204" charset="-122"/>
                <a:ea typeface="微软雅黑" panose="020B0503020204020204" charset="-122"/>
                <a:sym typeface="+mn-ea"/>
              </a:rPr>
              <a:t>amalgamate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(B) </a:t>
            </a:r>
            <a:r>
              <a:rPr lang="en-US">
                <a:latin typeface="微软雅黑" panose="020B0503020204020204" charset="-122"/>
                <a:ea typeface="微软雅黑" panose="020B0503020204020204" charset="-122"/>
                <a:sym typeface="+mn-ea"/>
              </a:rPr>
              <a:t>constrain</a:t>
            </a:r>
            <a:r>
              <a:rPr>
                <a:latin typeface="微软雅黑" panose="020B0503020204020204" charset="-122"/>
                <a:ea typeface="微软雅黑" panose="020B0503020204020204" charset="-122"/>
                <a:sym typeface="+mn-ea"/>
              </a:rPr>
              <a:t>                   (E) </a:t>
            </a:r>
            <a:r>
              <a:rPr lang="en-US">
                <a:latin typeface="微软雅黑" panose="020B0503020204020204" charset="-122"/>
                <a:ea typeface="微软雅黑" panose="020B0503020204020204" charset="-122"/>
                <a:sym typeface="+mn-ea"/>
              </a:rPr>
              <a:t>stability</a:t>
            </a:r>
            <a:r>
              <a:rPr>
                <a:latin typeface="微软雅黑" panose="020B0503020204020204" charset="-122"/>
                <a:ea typeface="微软雅黑" panose="020B0503020204020204" charset="-122"/>
                <a:sym typeface="+mn-ea"/>
              </a:rPr>
              <a:t>                  </a:t>
            </a:r>
            <a:r>
              <a:rPr lang="en-US">
                <a:latin typeface="微软雅黑" panose="020B0503020204020204" charset="-122"/>
                <a:ea typeface="微软雅黑" panose="020B0503020204020204" charset="-122"/>
                <a:sym typeface="+mn-ea"/>
              </a:rPr>
              <a:t>(</a:t>
            </a:r>
            <a:r>
              <a:rPr lang="en-US">
                <a:latin typeface="微软雅黑" panose="020B0503020204020204" charset="-122"/>
                <a:ea typeface="微软雅黑" panose="020B0503020204020204" charset="-122"/>
                <a:sym typeface="+mn-ea"/>
              </a:rPr>
              <a:t>H</a:t>
            </a:r>
            <a:r>
              <a:rPr>
                <a:latin typeface="微软雅黑" panose="020B0503020204020204" charset="-122"/>
                <a:ea typeface="微软雅黑" panose="020B0503020204020204" charset="-122"/>
                <a:sym typeface="+mn-ea"/>
              </a:rPr>
              <a:t>) </a:t>
            </a:r>
            <a:r>
              <a:rPr lang="en-US">
                <a:latin typeface="微软雅黑" panose="020B0503020204020204" charset="-122"/>
                <a:ea typeface="微软雅黑" panose="020B0503020204020204" charset="-122"/>
                <a:sym typeface="+mn-ea"/>
              </a:rPr>
              <a:t>intertwine</a:t>
            </a:r>
            <a:endParaRPr lang="en-US">
              <a:latin typeface="微软雅黑" panose="020B0503020204020204" charset="-122"/>
              <a:ea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(C) </a:t>
            </a:r>
            <a:r>
              <a:rPr lang="en-US">
                <a:latin typeface="微软雅黑" panose="020B0503020204020204" charset="-122"/>
                <a:ea typeface="微软雅黑" panose="020B0503020204020204" charset="-122"/>
                <a:sym typeface="+mn-ea"/>
              </a:rPr>
              <a:t>are peripheral to</a:t>
            </a:r>
            <a:r>
              <a:rPr>
                <a:latin typeface="微软雅黑" panose="020B0503020204020204" charset="-122"/>
                <a:ea typeface="微软雅黑" panose="020B0503020204020204" charset="-122"/>
                <a:sym typeface="+mn-ea"/>
              </a:rPr>
              <a:t>	   (F) </a:t>
            </a:r>
            <a:r>
              <a:rPr lang="en-US">
                <a:latin typeface="微软雅黑" panose="020B0503020204020204" charset="-122"/>
                <a:ea typeface="微软雅黑" panose="020B0503020204020204" charset="-122"/>
                <a:sym typeface="+mn-ea"/>
              </a:rPr>
              <a:t>tradition</a:t>
            </a:r>
            <a:r>
              <a:rPr>
                <a:latin typeface="微软雅黑" panose="020B0503020204020204" charset="-122"/>
                <a:ea typeface="微软雅黑" panose="020B0503020204020204" charset="-122"/>
                <a:sym typeface="+mn-ea"/>
              </a:rPr>
              <a:t>                 (</a:t>
            </a:r>
            <a:r>
              <a:rPr lang="en-US">
                <a:latin typeface="微软雅黑" panose="020B0503020204020204" charset="-122"/>
                <a:ea typeface="微软雅黑" panose="020B0503020204020204" charset="-122"/>
                <a:sym typeface="+mn-ea"/>
              </a:rPr>
              <a:t>I</a:t>
            </a:r>
            <a:r>
              <a:rPr>
                <a:latin typeface="微软雅黑" panose="020B0503020204020204" charset="-122"/>
                <a:ea typeface="微软雅黑" panose="020B0503020204020204" charset="-122"/>
                <a:sym typeface="+mn-ea"/>
              </a:rPr>
              <a:t>) </a:t>
            </a:r>
            <a:r>
              <a:rPr lang="en-US">
                <a:latin typeface="微软雅黑" panose="020B0503020204020204" charset="-122"/>
                <a:ea typeface="微软雅黑" panose="020B0503020204020204" charset="-122"/>
                <a:sym typeface="+mn-ea"/>
              </a:rPr>
              <a:t>incorporate</a:t>
            </a:r>
            <a:endParaRPr lang="en-US">
              <a:latin typeface="微软雅黑" panose="020B0503020204020204" charset="-122"/>
              <a:ea typeface="微软雅黑" panose="020B0503020204020204" charset="-122"/>
            </a:endParaRPr>
          </a:p>
        </p:txBody>
      </p:sp>
    </p:spTree>
  </p:cSld>
  <p:clrMapOvr>
    <a:masterClrMapping/>
  </p:clrMapOvr>
  <p:transition spd="med"/>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18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6. Nonprofessional women are concentrated in secretarial work and department store sales, where their (i)___ can be covered easily by substitutes and where they can enter and leave the work force with (ii)___ loss, since the jobs offer so little personal gain: indeed, as long as family roles continue to be allocated on the basis of gender, women will be seriously (iii)___ in that labor market. </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Blank (i)	    Blank (ii)                            Blank (iii) </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(A) absences	   (D) consequential              (</a:t>
            </a:r>
            <a:r>
              <a:rPr lang="en-US">
                <a:latin typeface="微软雅黑" panose="020B0503020204020204" charset="-122"/>
                <a:ea typeface="微软雅黑" panose="020B0503020204020204" charset="-122"/>
                <a:sym typeface="+mn-ea"/>
              </a:rPr>
              <a:t>G</a:t>
            </a:r>
            <a:r>
              <a:rPr>
                <a:latin typeface="微软雅黑" panose="020B0503020204020204" charset="-122"/>
                <a:ea typeface="微软雅黑" panose="020B0503020204020204" charset="-122"/>
                <a:sym typeface="+mn-ea"/>
              </a:rPr>
              <a:t>) </a:t>
            </a:r>
            <a:r>
              <a:rPr lang="en-US">
                <a:latin typeface="微软雅黑" panose="020B0503020204020204" charset="-122"/>
                <a:ea typeface="微软雅黑" panose="020B0503020204020204" charset="-122"/>
                <a:sym typeface="+mn-ea"/>
              </a:rPr>
              <a:t>privileged</a:t>
            </a:r>
            <a:endParaRPr lang="en-US">
              <a:latin typeface="微软雅黑" panose="020B0503020204020204" charset="-122"/>
              <a:ea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(B) </a:t>
            </a:r>
            <a:r>
              <a:rPr lang="en-US">
                <a:latin typeface="微软雅黑" panose="020B0503020204020204" charset="-122"/>
                <a:ea typeface="微软雅黑" panose="020B0503020204020204" charset="-122"/>
                <a:sym typeface="+mn-ea"/>
              </a:rPr>
              <a:t>salaries</a:t>
            </a:r>
            <a:r>
              <a:rPr>
                <a:latin typeface="微软雅黑" panose="020B0503020204020204" charset="-122"/>
                <a:ea typeface="微软雅黑" panose="020B0503020204020204" charset="-122"/>
                <a:sym typeface="+mn-ea"/>
              </a:rPr>
              <a:t>	   (E) </a:t>
            </a:r>
            <a:r>
              <a:rPr lang="en-US">
                <a:latin typeface="微软雅黑" panose="020B0503020204020204" charset="-122"/>
                <a:ea typeface="微软雅黑" panose="020B0503020204020204" charset="-122"/>
                <a:sym typeface="+mn-ea"/>
              </a:rPr>
              <a:t>material </a:t>
            </a:r>
            <a:r>
              <a:rPr>
                <a:latin typeface="微软雅黑" panose="020B0503020204020204" charset="-122"/>
                <a:ea typeface="微软雅黑" panose="020B0503020204020204" charset="-122"/>
                <a:sym typeface="+mn-ea"/>
              </a:rPr>
              <a:t>                       (</a:t>
            </a:r>
            <a:r>
              <a:rPr lang="en-US">
                <a:latin typeface="微软雅黑" panose="020B0503020204020204" charset="-122"/>
                <a:ea typeface="微软雅黑" panose="020B0503020204020204" charset="-122"/>
                <a:sym typeface="+mn-ea"/>
              </a:rPr>
              <a:t>H</a:t>
            </a:r>
            <a:r>
              <a:rPr>
                <a:latin typeface="微软雅黑" panose="020B0503020204020204" charset="-122"/>
                <a:ea typeface="微软雅黑" panose="020B0503020204020204" charset="-122"/>
                <a:sym typeface="+mn-ea"/>
              </a:rPr>
              <a:t>) </a:t>
            </a:r>
            <a:r>
              <a:rPr lang="en-US">
                <a:latin typeface="微软雅黑" panose="020B0503020204020204" charset="-122"/>
                <a:ea typeface="微软雅黑" panose="020B0503020204020204" charset="-122"/>
                <a:sym typeface="+mn-ea"/>
              </a:rPr>
              <a:t>insolvent </a:t>
            </a:r>
            <a:endParaRPr lang="en-US">
              <a:latin typeface="微软雅黑" panose="020B0503020204020204" charset="-122"/>
              <a:ea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(C) </a:t>
            </a:r>
            <a:r>
              <a:rPr lang="en-US">
                <a:latin typeface="微软雅黑" panose="020B0503020204020204" charset="-122"/>
                <a:ea typeface="微软雅黑" panose="020B0503020204020204" charset="-122"/>
                <a:sym typeface="+mn-ea"/>
              </a:rPr>
              <a:t>sufferings</a:t>
            </a:r>
            <a:r>
              <a:rPr>
                <a:latin typeface="微软雅黑" panose="020B0503020204020204" charset="-122"/>
                <a:ea typeface="微软雅黑" panose="020B0503020204020204" charset="-122"/>
                <a:sym typeface="+mn-ea"/>
              </a:rPr>
              <a:t>	   (F) </a:t>
            </a:r>
            <a:r>
              <a:rPr lang="en-US">
                <a:latin typeface="微软雅黑" panose="020B0503020204020204" charset="-122"/>
                <a:ea typeface="微软雅黑" panose="020B0503020204020204" charset="-122"/>
                <a:sym typeface="+mn-ea"/>
              </a:rPr>
              <a:t>minute</a:t>
            </a:r>
            <a:r>
              <a:rPr>
                <a:latin typeface="微软雅黑" panose="020B0503020204020204" charset="-122"/>
                <a:ea typeface="微软雅黑" panose="020B0503020204020204" charset="-122"/>
                <a:sym typeface="+mn-ea"/>
              </a:rPr>
              <a:t>                          (</a:t>
            </a:r>
            <a:r>
              <a:rPr lang="en-US">
                <a:latin typeface="微软雅黑" panose="020B0503020204020204" charset="-122"/>
                <a:ea typeface="微软雅黑" panose="020B0503020204020204" charset="-122"/>
                <a:sym typeface="+mn-ea"/>
              </a:rPr>
              <a:t>I</a:t>
            </a:r>
            <a:r>
              <a:rPr>
                <a:latin typeface="微软雅黑" panose="020B0503020204020204" charset="-122"/>
                <a:ea typeface="微软雅黑" panose="020B0503020204020204" charset="-122"/>
                <a:sym typeface="+mn-ea"/>
              </a:rPr>
              <a:t>) </a:t>
            </a:r>
            <a:r>
              <a:rPr lang="en-US">
                <a:latin typeface="微软雅黑" panose="020B0503020204020204" charset="-122"/>
                <a:ea typeface="微软雅黑" panose="020B0503020204020204" charset="-122"/>
                <a:sym typeface="+mn-ea"/>
              </a:rPr>
              <a:t> disadvantaged</a:t>
            </a:r>
            <a:endParaRPr lang="en-US">
              <a:latin typeface="微软雅黑" panose="020B0503020204020204" charset="-122"/>
              <a:ea typeface="微软雅黑" panose="020B0503020204020204" charset="-122"/>
              <a:sym typeface="+mn-ea"/>
            </a:endParaRPr>
          </a:p>
        </p:txBody>
      </p:sp>
    </p:spTree>
  </p:cSld>
  <p:clrMapOvr>
    <a:masterClrMapping/>
  </p:clrMapOvr>
  <p:transition spd="med"/>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119761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sz="6000"/>
              <a:t>           </a:t>
            </a:r>
            <a:r>
              <a:rPr sz="6000"/>
              <a:t>综合</a:t>
            </a:r>
            <a:r>
              <a:rPr lang="zh-CN" sz="6000"/>
              <a:t>演练</a:t>
            </a:r>
            <a:endParaRPr lang="zh-CN" sz="6000"/>
          </a:p>
        </p:txBody>
      </p:sp>
    </p:spTree>
  </p:cSld>
  <p:clrMapOvr>
    <a:masterClrMapping/>
  </p:clrMapOvr>
  <p:transition spd="med"/>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18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(OG Verbal Practice Set 1 Q7, Easy)</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The judge’s standing in the legal community, though shaken by phony allegations of wrongdoing, emerged, at long last, _______.</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    unqualified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    undiminished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    undecided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    undamaged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    unresolved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(F)    unprincipled </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89140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(OG Verbal Practice Set 1 Q8, Easy)</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Modern agricultural practices have been extremely successful in increasing the productivity of major food crops, yet despite heavy use of pesticides, ______ losses to diseases and pests are sustained each year.</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   incongruous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   reasonable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   significant</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   considerable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   equitable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(F)   fortuitous</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15290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(OG Verbal Practice Set 3 Q1, Medium)</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It comes as no surprise that societies have codes of behavior; the character of the codes, on the other hand, can often be _______.</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    predictable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    unexpected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    admirable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    explicit</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     confusing</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562991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(OG Verbal Practice Set 3 Q2, Medium)</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Like Béla Bartók, Ruth Crawford not only brought a composer’s acumen to the notation of folk music, she also had a marked (i) _______ the task. This was clear in her agonizing over how far to try to represent the minute details of a performance in a written text, and this (ii) ______ makes her work a landmark in ethnomusicology.</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Blank (i)	                     Blank (ii)</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  reverence for	          (D) fastidiousness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  detachment from	          (E) didacticism</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 curiosity about	          (F)  iconoclasm</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p:txBody>
      </p:sp>
    </p:spTree>
  </p:cSld>
  <p:clrMapOvr>
    <a:masterClrMapping/>
  </p:clrMapOvr>
  <p:transition spd="med"/>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65346" y="1305395"/>
            <a:ext cx="7904244" cy="518604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(OG Verbal Practice Set 3 Q3, Medium)</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Political advertising may well be the most (i) ______ kind of advertising: political candidates are usually quite (ii)______, yet their campaign advertisements often hide important differences behind smoke screens of smiles and empty slogans.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Blank (i)	            Blank (ii)</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(A)  polemical              (D) interchangeable</a:t>
            </a:r>
            <a:endParaRPr>
              <a:latin typeface="微软雅黑" panose="020B0503020204020204" charset="-122"/>
              <a:ea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(B)  effective	            (E) dissimilar</a:t>
            </a:r>
            <a:endParaRPr>
              <a:latin typeface="微软雅黑" panose="020B0503020204020204" charset="-122"/>
              <a:ea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(C) deceptive	            (F)  vocal</a:t>
            </a:r>
            <a:endParaRPr sz="1800">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329057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b="1" dirty="0">
                <a:latin typeface="微软雅黑" panose="020B0503020204020204" charset="-122"/>
                <a:ea typeface="微软雅黑" panose="020B0503020204020204" charset="-122"/>
                <a:cs typeface="微软雅黑" panose="020B0503020204020204" charset="-122"/>
                <a:sym typeface="+mn-ea"/>
              </a:rPr>
              <a:t>GRE</a:t>
            </a:r>
            <a:r>
              <a:rPr lang="zh-CN" altLang="en-US" sz="3200" b="1" dirty="0">
                <a:latin typeface="微软雅黑" panose="020B0503020204020204" charset="-122"/>
                <a:ea typeface="微软雅黑" panose="020B0503020204020204" charset="-122"/>
                <a:cs typeface="微软雅黑" panose="020B0503020204020204" charset="-122"/>
                <a:sym typeface="+mn-ea"/>
              </a:rPr>
              <a:t>填空</a:t>
            </a:r>
            <a:r>
              <a:rPr lang="zh-CN" altLang="en-US" sz="3200" b="1" dirty="0">
                <a:latin typeface="微软雅黑" panose="020B0503020204020204" charset="-122"/>
                <a:ea typeface="微软雅黑" panose="020B0503020204020204" charset="-122"/>
                <a:cs typeface="微软雅黑" panose="020B0503020204020204" charset="-122"/>
                <a:sym typeface="+mn-ea"/>
              </a:rPr>
              <a:t>考点：</a:t>
            </a:r>
            <a:endParaRPr lang="zh-CN" altLang="en-US" sz="3200" b="1"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en-US" altLang="zh-CN" sz="3200" b="1"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1.</a:t>
            </a:r>
            <a:r>
              <a:rPr lang="zh-CN" altLang="en-US" sz="3200" dirty="0">
                <a:latin typeface="微软雅黑" panose="020B0503020204020204" charset="-122"/>
                <a:ea typeface="微软雅黑" panose="020B0503020204020204" charset="-122"/>
                <a:cs typeface="微软雅黑" panose="020B0503020204020204" charset="-122"/>
                <a:sym typeface="+mn-ea"/>
              </a:rPr>
              <a:t>单词</a:t>
            </a:r>
            <a:r>
              <a:rPr lang="en-US" altLang="zh-CN" sz="3200" dirty="0">
                <a:latin typeface="微软雅黑" panose="020B0503020204020204" charset="-122"/>
                <a:ea typeface="微软雅黑" panose="020B0503020204020204" charset="-122"/>
                <a:cs typeface="微软雅黑" panose="020B0503020204020204" charset="-122"/>
                <a:sym typeface="+mn-ea"/>
              </a:rPr>
              <a:t>:</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zh-CN" altLang="en-US" sz="2400" dirty="0">
                <a:latin typeface="微软雅黑" panose="020B0503020204020204" charset="-122"/>
                <a:ea typeface="微软雅黑" panose="020B0503020204020204" charset="-122"/>
                <a:cs typeface="微软雅黑" panose="020B0503020204020204" charset="-122"/>
                <a:sym typeface="+mn-ea"/>
              </a:rPr>
              <a:t> </a:t>
            </a:r>
            <a:endParaRPr lang="en-US" altLang="zh-CN" sz="24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2.</a:t>
            </a:r>
            <a:r>
              <a:rPr lang="zh-CN" altLang="en-US" sz="3200" dirty="0">
                <a:latin typeface="微软雅黑" panose="020B0503020204020204" charset="-122"/>
                <a:ea typeface="微软雅黑" panose="020B0503020204020204" charset="-122"/>
                <a:cs typeface="微软雅黑" panose="020B0503020204020204" charset="-122"/>
                <a:sym typeface="+mn-ea"/>
              </a:rPr>
              <a:t>逻辑：</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18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(OG Verbal Practice Set 3 Q7, Medium)</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Her ______ should not be confused with miserliness; as long as I have known her, she has always been willing to assist those who are in need.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    stinginess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    diffidence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    frugality</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    illiberality</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    intolerance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(F)    thrift</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15290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(OG Verbal Practice Set 5 Q1, Hard)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For some time now, ______ has been presumed not to exist: the cynical conviction that everybody has an angle is considered wisdom.</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  rationality</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  flexibility</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  diffidence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  disinterestedness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   insincerity</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89140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(OG Verbal Practice Set 5 Q7, Hard)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The government’s implementation of a new code of ethics appeared intended to shore up the ruling party’s standing with an increasingly ______ electorate at a time when the party is besieged by charges that it trades favors for campaign money.</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    aloof</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    placid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    restive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    skittish</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    tranquil</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(F)     vociferous</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18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(OG Authentic GRE Practice Test Section 3, Q6)</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The reception given to Kimura’s radical theory of molecular evolution shows that when ______ fights orthodoxy to a draw, then novelty has seized a good chunk of space from convention.</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   imitation</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   reaction</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   dogmatism</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   invention</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    caution</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540702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t> </a:t>
            </a:r>
            <a:r>
              <a:rPr sz="2400"/>
              <a:t>(OG Authentic GRE Practice Test Section 3, Q7)</a:t>
            </a:r>
            <a:endParaRPr sz="24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The (i) ______ of Vladimir Nabokov as one of North America’s literary giants has thrown the spotlight on his peripheral activities and has thus served to (ii) ______ his efforts as an amateur entomologist.</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sym typeface="+mn-ea"/>
              </a:rPr>
              <a:t>Blank (i)	                  Blank (ii)</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sym typeface="+mn-ea"/>
              </a:rPr>
              <a:t>(A)  stigmatization        (D)  foregrounded</a:t>
            </a:r>
            <a:endParaRPr sz="2400">
              <a:latin typeface="微软雅黑" panose="020B0503020204020204" charset="-122"/>
              <a:ea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sym typeface="+mn-ea"/>
              </a:rPr>
              <a:t>(B)  lionization	        (E) transcend</a:t>
            </a:r>
            <a:endParaRPr sz="2400">
              <a:latin typeface="微软雅黑" panose="020B0503020204020204" charset="-122"/>
              <a:ea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sym typeface="+mn-ea"/>
              </a:rPr>
              <a:t>(C)  marginalizatio</a:t>
            </a:r>
            <a:r>
              <a:rPr lang="en-US" sz="2400">
                <a:latin typeface="微软雅黑" panose="020B0503020204020204" charset="-122"/>
                <a:ea typeface="微软雅黑" panose="020B0503020204020204" charset="-122"/>
                <a:sym typeface="+mn-ea"/>
              </a:rPr>
              <a:t>n       </a:t>
            </a:r>
            <a:r>
              <a:rPr sz="2400">
                <a:latin typeface="微软雅黑" panose="020B0503020204020204" charset="-122"/>
                <a:ea typeface="微软雅黑" panose="020B0503020204020204" charset="-122"/>
                <a:sym typeface="+mn-ea"/>
              </a:rPr>
              <a:t>(F)  obscure</a:t>
            </a:r>
            <a:endParaRPr sz="2400">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p>
        </p:txBody>
      </p:sp>
    </p:spTree>
  </p:cSld>
  <p:clrMapOvr>
    <a:masterClrMapping/>
  </p:clrMapOvr>
  <p:transition spd="med"/>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15290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 (OG Authentic GRE Practice Test Section 3, Q8)</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Mathematicians have a distinctive sense of beauty: they strive to present their ideas and results in a clear and compelling fashion, dictated by ______ as well as by logic.</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   caprice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   aesthetics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   obligation</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   methodologies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    intellect</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89140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(OG Authentic GRE Practice Test Section 3, Q21)</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The plan, which the engineers said would save the aquifer by reducing pumping to ______ levels, has passed a governmental environmental review but faces opposition from outdoor and environmental groups.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    innocuous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    feasible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    practicable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    minimal</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    remedial</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(F)     benign</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96379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(OG Authentic GRE Practice Test Section 3, Q22)</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Though feminist in its implication, Yvonne Rainer’s 1974 film ______ the filmmaker’s active involvement in feminist politics.</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(A)  antedated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(B)  cloaked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(C)  portrayed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(D)  preceded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(E)   renewed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(F)   represented</a:t>
            </a:r>
            <a:endParaRPr sz="2400">
              <a:latin typeface="微软雅黑" panose="020B0503020204020204" charset="-122"/>
              <a:ea typeface="微软雅黑" panose="020B0503020204020204" charset="-122"/>
            </a:endParaRPr>
          </a:p>
        </p:txBody>
      </p:sp>
    </p:spTree>
  </p:cSld>
  <p:clrMapOvr>
    <a:masterClrMapping/>
  </p:clrMapOvr>
  <p:transition spd="med"/>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96379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(OG Authentic GRE Practice Test Section 3, Q23)</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Congress is having great difficulty developing a consensus on energy policy, primarily because the policy objectives of various members of Congress rest on such ______ assumptions.</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(A)  commonplace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(B)  disparate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(C)  divergent</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(D)  fundamental</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(E)   trite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(F)   trivial</a:t>
            </a:r>
            <a:endParaRPr sz="2400">
              <a:latin typeface="微软雅黑" panose="020B0503020204020204" charset="-122"/>
              <a:ea typeface="微软雅黑" panose="020B0503020204020204" charset="-122"/>
            </a:endParaRPr>
          </a:p>
        </p:txBody>
      </p:sp>
    </p:spTree>
  </p:cSld>
  <p:clrMapOvr>
    <a:masterClrMapping/>
  </p:clrMapOvr>
  <p:transition spd="med"/>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05021" y="1086320"/>
            <a:ext cx="7904244" cy="540702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 (OG Authentic GRE Practice Test Section 4, Q2)</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Some scientists argue that carbon compounds play such a central role in life on Earth because of the possibility of ______ resulting from the carbon atom’s ability to form an unending series of different molecules.</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(A)    diversity</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(B)    deviation</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(C)    variety</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(D)    reproduction</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(E)    stability</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(F)     invigoration</a:t>
            </a:r>
            <a:endParaRPr sz="2400">
              <a:latin typeface="微软雅黑" panose="020B0503020204020204" charset="-122"/>
              <a:ea typeface="微软雅黑" panose="020B0503020204020204" charset="-122"/>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402971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lang="zh-CN" altLang="en-US" sz="3200" dirty="0">
                <a:latin typeface="微软雅黑" panose="020B0503020204020204" charset="-122"/>
                <a:ea typeface="微软雅黑" panose="020B0503020204020204" charset="-122"/>
                <a:cs typeface="微软雅黑" panose="020B0503020204020204" charset="-122"/>
                <a:sym typeface="+mn-ea"/>
              </a:rPr>
              <a:t>汉语</a:t>
            </a:r>
            <a:r>
              <a:rPr lang="en-US" altLang="zh-CN" sz="3200" dirty="0">
                <a:latin typeface="微软雅黑" panose="020B0503020204020204" charset="-122"/>
                <a:ea typeface="微软雅黑" panose="020B0503020204020204" charset="-122"/>
                <a:cs typeface="微软雅黑" panose="020B0503020204020204" charset="-122"/>
                <a:sym typeface="+mn-ea"/>
              </a:rPr>
              <a:t>GRE</a:t>
            </a:r>
            <a:r>
              <a:rPr lang="zh-CN" altLang="en-US" sz="3200" dirty="0">
                <a:latin typeface="微软雅黑" panose="020B0503020204020204" charset="-122"/>
                <a:ea typeface="微软雅黑" panose="020B0503020204020204" charset="-122"/>
                <a:cs typeface="微软雅黑" panose="020B0503020204020204" charset="-122"/>
                <a:sym typeface="+mn-ea"/>
              </a:rPr>
              <a:t>填空：</a:t>
            </a:r>
            <a:endParaRPr lang="en-US" altLang="zh-CN" sz="32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en-US" altLang="zh-CN" sz="32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zh-CN" altLang="en-US" sz="3200" dirty="0">
                <a:latin typeface="微软雅黑" panose="020B0503020204020204" charset="-122"/>
                <a:ea typeface="微软雅黑" panose="020B0503020204020204" charset="-122"/>
                <a:cs typeface="微软雅黑" panose="020B0503020204020204" charset="-122"/>
                <a:sym typeface="+mn-ea"/>
              </a:rPr>
              <a:t>他大舅，他二舅，都是</a:t>
            </a:r>
            <a:r>
              <a:rPr lang="en-US" altLang="zh-CN" sz="3200" dirty="0">
                <a:latin typeface="微软雅黑" panose="020B0503020204020204" charset="-122"/>
                <a:ea typeface="微软雅黑" panose="020B0503020204020204" charset="-122"/>
                <a:cs typeface="微软雅黑" panose="020B0503020204020204" charset="-122"/>
                <a:sym typeface="+mn-ea"/>
              </a:rPr>
              <a:t>_______</a:t>
            </a:r>
            <a:r>
              <a:rPr lang="zh-CN" altLang="en-US" sz="3200" dirty="0">
                <a:latin typeface="微软雅黑" panose="020B0503020204020204" charset="-122"/>
                <a:ea typeface="微软雅黑" panose="020B0503020204020204" charset="-122"/>
                <a:cs typeface="微软雅黑" panose="020B0503020204020204" charset="-122"/>
                <a:sym typeface="+mn-ea"/>
              </a:rPr>
              <a:t>。</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A.</a:t>
            </a:r>
            <a:r>
              <a:rPr lang="zh-CN" altLang="en-US" sz="3200" dirty="0">
                <a:latin typeface="微软雅黑" panose="020B0503020204020204" charset="-122"/>
                <a:ea typeface="微软雅黑" panose="020B0503020204020204" charset="-122"/>
                <a:cs typeface="微软雅黑" panose="020B0503020204020204" charset="-122"/>
                <a:sym typeface="+mn-ea"/>
              </a:rPr>
              <a:t>他大爷</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B.</a:t>
            </a:r>
            <a:r>
              <a:rPr lang="zh-CN" altLang="en-US" sz="3200" dirty="0">
                <a:latin typeface="微软雅黑" panose="020B0503020204020204" charset="-122"/>
                <a:ea typeface="微软雅黑" panose="020B0503020204020204" charset="-122"/>
                <a:cs typeface="微软雅黑" panose="020B0503020204020204" charset="-122"/>
                <a:sym typeface="+mn-ea"/>
              </a:rPr>
              <a:t>他大姨妈</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C.</a:t>
            </a:r>
            <a:r>
              <a:rPr lang="zh-CN" altLang="en-US" sz="3200" dirty="0">
                <a:latin typeface="微软雅黑" panose="020B0503020204020204" charset="-122"/>
                <a:ea typeface="微软雅黑" panose="020B0503020204020204" charset="-122"/>
                <a:cs typeface="微软雅黑" panose="020B0503020204020204" charset="-122"/>
                <a:sym typeface="+mn-ea"/>
              </a:rPr>
              <a:t>他大姨夫</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D.</a:t>
            </a:r>
            <a:r>
              <a:rPr lang="zh-CN" altLang="en-US" sz="3200" dirty="0">
                <a:latin typeface="微软雅黑" panose="020B0503020204020204" charset="-122"/>
                <a:ea typeface="微软雅黑" panose="020B0503020204020204" charset="-122"/>
                <a:cs typeface="微软雅黑" panose="020B0503020204020204" charset="-122"/>
                <a:sym typeface="+mn-ea"/>
              </a:rPr>
              <a:t>他大大</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E.</a:t>
            </a:r>
            <a:r>
              <a:rPr lang="zh-CN" altLang="en-US" sz="3200" dirty="0">
                <a:latin typeface="微软雅黑" panose="020B0503020204020204" charset="-122"/>
                <a:ea typeface="微软雅黑" panose="020B0503020204020204" charset="-122"/>
                <a:cs typeface="微软雅黑" panose="020B0503020204020204" charset="-122"/>
                <a:sym typeface="+mn-ea"/>
              </a:rPr>
              <a:t>他妈的哥哥</a:t>
            </a:r>
            <a:endParaRPr sz="320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05021" y="1086320"/>
            <a:ext cx="7904244" cy="245237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 </a:t>
            </a:r>
            <a:r>
              <a:rPr lang="zh-CN" sz="3200">
                <a:latin typeface="微软雅黑" panose="020B0503020204020204" charset="-122"/>
                <a:ea typeface="微软雅黑" panose="020B0503020204020204" charset="-122"/>
              </a:rPr>
              <a:t>其他题型</a:t>
            </a:r>
            <a:endParaRPr sz="32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3200">
                <a:latin typeface="微软雅黑" panose="020B0503020204020204" charset="-122"/>
                <a:ea typeface="微软雅黑" panose="020B0503020204020204" charset="-122"/>
              </a:rPr>
              <a:t> </a:t>
            </a:r>
            <a:endParaRPr sz="32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32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sz="3200">
                <a:latin typeface="微软雅黑" panose="020B0503020204020204" charset="-122"/>
                <a:ea typeface="微软雅黑" panose="020B0503020204020204" charset="-122"/>
              </a:rPr>
              <a:t>do  A  by  doing B</a:t>
            </a:r>
            <a:endParaRPr lang="en-US" sz="3200">
              <a:latin typeface="微软雅黑" panose="020B0503020204020204" charset="-122"/>
              <a:ea typeface="微软雅黑" panose="020B0503020204020204" charset="-122"/>
            </a:endParaRPr>
          </a:p>
        </p:txBody>
      </p:sp>
    </p:spTree>
  </p:cSld>
  <p:clrMapOvr>
    <a:masterClrMapping/>
  </p:clrMapOvr>
  <p:transition spd="med"/>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05021" y="1086320"/>
            <a:ext cx="7904244" cy="452056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 Roman historians who study the period 30 B.C. to A.D. 180 can _____ the “Augustan peace” only by failing to recognize that this peace in many respects resembled that of death.</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(A) decry</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(B) applaud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(C) ridicule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(D) demand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(E) disprove</a:t>
            </a:r>
            <a:endParaRPr sz="2400">
              <a:latin typeface="微软雅黑" panose="020B0503020204020204" charset="-122"/>
              <a:ea typeface="微软雅黑" panose="020B0503020204020204" charset="-122"/>
            </a:endParaRPr>
          </a:p>
        </p:txBody>
      </p:sp>
    </p:spTree>
  </p:cSld>
  <p:clrMapOvr>
    <a:masterClrMapping/>
  </p:clrMapOvr>
  <p:transition spd="med"/>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05021" y="1086320"/>
            <a:ext cx="7904244" cy="40773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In an age without radio or recordings, an age______ by print, fiction gained its greatest ascendancy.</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(A) decimated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(B) denigrated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(C) dominated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(D) punctuated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(E) resurrected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p:txBody>
      </p:sp>
    </p:spTree>
  </p:cSld>
  <p:clrMapOvr>
    <a:masterClrMapping/>
  </p:clrMapOvr>
  <p:transition spd="med"/>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05021" y="1086320"/>
            <a:ext cx="7904244" cy="496379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Edith Wharton sought in her memoir to present herself as having achieved a harmonious wholeness by having______the conflicting elements of her life.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(A) affirmed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(B) reconciled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(C) highlighted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(D) resolved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(E) identified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(F) confined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p:txBody>
      </p:sp>
    </p:spTree>
  </p:cSld>
  <p:clrMapOvr>
    <a:masterClrMapping/>
  </p:clrMapOvr>
  <p:transition spd="med"/>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05021" y="1086320"/>
            <a:ext cx="7904244" cy="496316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zh-CN" sz="2800">
                <a:latin typeface="微软雅黑" panose="020B0503020204020204" charset="-122"/>
                <a:ea typeface="微软雅黑" panose="020B0503020204020204" charset="-122"/>
              </a:rPr>
              <a:t>双 </a:t>
            </a:r>
            <a:r>
              <a:rPr lang="en-US" altLang="zh-CN" sz="2800">
                <a:latin typeface="微软雅黑" panose="020B0503020204020204" charset="-122"/>
                <a:ea typeface="微软雅黑" panose="020B0503020204020204" charset="-122"/>
              </a:rPr>
              <a:t>of </a:t>
            </a:r>
            <a:r>
              <a:rPr lang="zh-CN" altLang="en-US" sz="2800">
                <a:latin typeface="微软雅黑" panose="020B0503020204020204" charset="-122"/>
                <a:ea typeface="微软雅黑" panose="020B0503020204020204" charset="-122"/>
              </a:rPr>
              <a:t>结构</a:t>
            </a:r>
            <a:endParaRPr lang="zh-CN" altLang="en-US" sz="28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zh-CN" altLang="en-US" sz="28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sz="2800">
                <a:latin typeface="微软雅黑" panose="020B0503020204020204" charset="-122"/>
                <a:ea typeface="微软雅黑" panose="020B0503020204020204" charset="-122"/>
              </a:rPr>
              <a:t>xxxx N1 of N2 xxxx N1'of N2' xxxx</a:t>
            </a:r>
            <a:endParaRPr lang="en-US" sz="28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en-US" sz="28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zh-CN" altLang="en-US" sz="2800">
                <a:latin typeface="微软雅黑" panose="020B0503020204020204" charset="-122"/>
                <a:ea typeface="微软雅黑" panose="020B0503020204020204" charset="-122"/>
              </a:rPr>
              <a:t>结论：</a:t>
            </a:r>
            <a:r>
              <a:rPr lang="en-US" altLang="zh-CN" sz="2800">
                <a:latin typeface="微软雅黑" panose="020B0503020204020204" charset="-122"/>
                <a:ea typeface="微软雅黑" panose="020B0503020204020204" charset="-122"/>
              </a:rPr>
              <a:t>N1=N1'  </a:t>
            </a:r>
            <a:endParaRPr lang="en-US" altLang="zh-CN" sz="28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2800">
                <a:latin typeface="微软雅黑" panose="020B0503020204020204" charset="-122"/>
                <a:ea typeface="微软雅黑" panose="020B0503020204020204" charset="-122"/>
              </a:rPr>
              <a:t>          N2=N2'</a:t>
            </a:r>
            <a:endParaRPr lang="en-US" sz="28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en-US"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p:txBody>
      </p:sp>
    </p:spTree>
  </p:cSld>
  <p:clrMapOvr>
    <a:masterClrMapping/>
  </p:clrMapOvr>
  <p:transition spd="med"/>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05021" y="1086320"/>
            <a:ext cx="7904244" cy="673608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Some scientists argue that carbon compounds play such a central role in life on Earth because of the possibility of______resulting from the carbon atom’s ability to form an unending series of different molecules.</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(A) diversity</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(B) deviation </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(C) variety </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(D) reproduction</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(E) stability</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(F) invigoration</a:t>
            </a:r>
            <a:endParaRPr lang="en-US" sz="28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en-US"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p:txBody>
      </p:sp>
    </p:spTree>
  </p:cSld>
  <p:clrMapOvr>
    <a:masterClrMapping/>
  </p:clrMapOvr>
  <p:transition spd="med"/>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05021" y="1086320"/>
            <a:ext cx="7904244" cy="540702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The sheer diversity of tropical plants represents a seemingly______source of raw materials, of which only a few have been utilized.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(A) exploited</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(B) quantifiable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(C) controversial</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(D) inexhaustible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(E) remarkable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(F) infinite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p:txBody>
      </p:sp>
    </p:spTree>
  </p:cSld>
  <p:clrMapOvr>
    <a:masterClrMapping/>
  </p:clrMapOvr>
  <p:transition spd="med"/>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05021" y="1086320"/>
            <a:ext cx="7904244" cy="585025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Scholars’ sense of the uniqueness of the central concept of “the state” at the time when political science became an academic field quite naturally led to striving for a correspondingly______mode of study.</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(A) thorough</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(B) distinctive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(C) dependable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(D) scientific</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(E) mundane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p:txBody>
      </p:sp>
    </p:spTree>
  </p:cSld>
  <p:clrMapOvr>
    <a:masterClrMapping/>
  </p:clrMapOvr>
  <p:transition spd="med"/>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05021" y="1086320"/>
            <a:ext cx="7904244" cy="629285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It is his dubious distinction to have proved what nobody would think of denying, that Romero at the age of sixty-four writes with all the characteristics of______.</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(A) maturity</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(B) fiction</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(C) inventiveness</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(D) art</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(E) brilliance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(F) ripeness </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(E) mundane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353695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lang="zh-CN" altLang="en-US" sz="3200" dirty="0">
                <a:latin typeface="微软雅黑" panose="020B0503020204020204" charset="-122"/>
                <a:ea typeface="微软雅黑" panose="020B0503020204020204" charset="-122"/>
                <a:cs typeface="微软雅黑" panose="020B0503020204020204" charset="-122"/>
                <a:sym typeface="+mn-ea"/>
              </a:rPr>
              <a:t>溥仪，中国历史上最后一个封建社会皇帝，是一个</a:t>
            </a:r>
            <a:r>
              <a:rPr lang="en-US" altLang="zh-CN" sz="3200" dirty="0">
                <a:latin typeface="微软雅黑" panose="020B0503020204020204" charset="-122"/>
                <a:ea typeface="微软雅黑" panose="020B0503020204020204" charset="-122"/>
                <a:cs typeface="微软雅黑" panose="020B0503020204020204" charset="-122"/>
                <a:sym typeface="+mn-ea"/>
              </a:rPr>
              <a:t>________ </a:t>
            </a:r>
            <a:r>
              <a:rPr lang="zh-CN" altLang="en-US" sz="3200" dirty="0">
                <a:latin typeface="微软雅黑" panose="020B0503020204020204" charset="-122"/>
                <a:ea typeface="微软雅黑" panose="020B0503020204020204" charset="-122"/>
                <a:cs typeface="微软雅黑" panose="020B0503020204020204" charset="-122"/>
                <a:sym typeface="+mn-ea"/>
              </a:rPr>
              <a:t>皇帝。</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A.</a:t>
            </a:r>
            <a:r>
              <a:rPr lang="zh-CN" altLang="en-US" sz="3200" dirty="0">
                <a:latin typeface="微软雅黑" panose="020B0503020204020204" charset="-122"/>
                <a:ea typeface="微软雅黑" panose="020B0503020204020204" charset="-122"/>
                <a:cs typeface="微软雅黑" panose="020B0503020204020204" charset="-122"/>
                <a:sym typeface="+mn-ea"/>
              </a:rPr>
              <a:t>残暴的</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B.</a:t>
            </a:r>
            <a:r>
              <a:rPr lang="zh-CN" altLang="en-US" sz="3200" dirty="0">
                <a:latin typeface="微软雅黑" panose="020B0503020204020204" charset="-122"/>
                <a:ea typeface="微软雅黑" panose="020B0503020204020204" charset="-122"/>
                <a:cs typeface="微软雅黑" panose="020B0503020204020204" charset="-122"/>
                <a:sym typeface="+mn-ea"/>
              </a:rPr>
              <a:t>好色的</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C.</a:t>
            </a:r>
            <a:r>
              <a:rPr lang="zh-CN" altLang="en-US" sz="3200" dirty="0">
                <a:latin typeface="微软雅黑" panose="020B0503020204020204" charset="-122"/>
                <a:ea typeface="微软雅黑" panose="020B0503020204020204" charset="-122"/>
                <a:cs typeface="微软雅黑" panose="020B0503020204020204" charset="-122"/>
                <a:sym typeface="+mn-ea"/>
              </a:rPr>
              <a:t>勤政的</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D.</a:t>
            </a:r>
            <a:r>
              <a:rPr lang="zh-CN" altLang="en-US" sz="3200" dirty="0">
                <a:latin typeface="微软雅黑" panose="020B0503020204020204" charset="-122"/>
                <a:ea typeface="微软雅黑" panose="020B0503020204020204" charset="-122"/>
                <a:cs typeface="微软雅黑" panose="020B0503020204020204" charset="-122"/>
                <a:sym typeface="+mn-ea"/>
              </a:rPr>
              <a:t>完蛋的</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E.</a:t>
            </a:r>
            <a:r>
              <a:rPr lang="zh-CN" altLang="en-US" sz="3200" dirty="0">
                <a:latin typeface="微软雅黑" panose="020B0503020204020204" charset="-122"/>
                <a:ea typeface="微软雅黑" panose="020B0503020204020204" charset="-122"/>
                <a:cs typeface="微软雅黑" panose="020B0503020204020204" charset="-122"/>
                <a:sym typeface="+mn-ea"/>
              </a:rPr>
              <a:t>很怂的</a:t>
            </a:r>
            <a:endParaRPr sz="320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4521835"/>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lang="zh-CN" altLang="en-US" sz="3200" dirty="0">
                <a:latin typeface="微软雅黑" panose="020B0503020204020204" charset="-122"/>
                <a:ea typeface="微软雅黑" panose="020B0503020204020204" charset="-122"/>
                <a:cs typeface="微软雅黑" panose="020B0503020204020204" charset="-122"/>
                <a:sym typeface="+mn-ea"/>
              </a:rPr>
              <a:t>溥仪，中国历史上最后一个封建社会皇帝，是一个</a:t>
            </a:r>
            <a:r>
              <a:rPr lang="en-US" altLang="zh-CN" sz="3200" dirty="0">
                <a:latin typeface="微软雅黑" panose="020B0503020204020204" charset="-122"/>
                <a:ea typeface="微软雅黑" panose="020B0503020204020204" charset="-122"/>
                <a:cs typeface="微软雅黑" panose="020B0503020204020204" charset="-122"/>
                <a:sym typeface="+mn-ea"/>
              </a:rPr>
              <a:t>______ </a:t>
            </a:r>
            <a:r>
              <a:rPr lang="zh-CN" altLang="en-US" sz="3200" dirty="0">
                <a:latin typeface="微软雅黑" panose="020B0503020204020204" charset="-122"/>
                <a:ea typeface="微软雅黑" panose="020B0503020204020204" charset="-122"/>
                <a:cs typeface="微软雅黑" panose="020B0503020204020204" charset="-122"/>
                <a:sym typeface="+mn-ea"/>
              </a:rPr>
              <a:t>皇帝，他宵衣旰食，每天批阅大臣们上奏的文件达数百斤。</a:t>
            </a:r>
            <a:endParaRPr lang="zh-CN" altLang="en-US" sz="32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A.</a:t>
            </a:r>
            <a:r>
              <a:rPr lang="zh-CN" altLang="en-US" sz="3200" dirty="0">
                <a:latin typeface="微软雅黑" panose="020B0503020204020204" charset="-122"/>
                <a:ea typeface="微软雅黑" panose="020B0503020204020204" charset="-122"/>
                <a:cs typeface="微软雅黑" panose="020B0503020204020204" charset="-122"/>
                <a:sym typeface="+mn-ea"/>
              </a:rPr>
              <a:t>残暴的</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B.</a:t>
            </a:r>
            <a:r>
              <a:rPr lang="zh-CN" altLang="en-US" sz="3200" dirty="0">
                <a:latin typeface="微软雅黑" panose="020B0503020204020204" charset="-122"/>
                <a:ea typeface="微软雅黑" panose="020B0503020204020204" charset="-122"/>
                <a:cs typeface="微软雅黑" panose="020B0503020204020204" charset="-122"/>
                <a:sym typeface="+mn-ea"/>
              </a:rPr>
              <a:t>好色的</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C.</a:t>
            </a:r>
            <a:r>
              <a:rPr lang="zh-CN" altLang="en-US" sz="3200" dirty="0">
                <a:latin typeface="微软雅黑" panose="020B0503020204020204" charset="-122"/>
                <a:ea typeface="微软雅黑" panose="020B0503020204020204" charset="-122"/>
                <a:cs typeface="微软雅黑" panose="020B0503020204020204" charset="-122"/>
                <a:sym typeface="+mn-ea"/>
              </a:rPr>
              <a:t>勤政的</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D.</a:t>
            </a:r>
            <a:r>
              <a:rPr lang="zh-CN" altLang="en-US" sz="3200" dirty="0">
                <a:latin typeface="微软雅黑" panose="020B0503020204020204" charset="-122"/>
                <a:ea typeface="微软雅黑" panose="020B0503020204020204" charset="-122"/>
                <a:cs typeface="微软雅黑" panose="020B0503020204020204" charset="-122"/>
                <a:sym typeface="+mn-ea"/>
              </a:rPr>
              <a:t>完蛋的</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E.</a:t>
            </a:r>
            <a:r>
              <a:rPr lang="zh-CN" altLang="en-US" sz="3200" dirty="0">
                <a:latin typeface="微软雅黑" panose="020B0503020204020204" charset="-122"/>
                <a:ea typeface="微软雅黑" panose="020B0503020204020204" charset="-122"/>
                <a:cs typeface="微软雅黑" panose="020B0503020204020204" charset="-122"/>
                <a:sym typeface="+mn-ea"/>
              </a:rPr>
              <a:t>很怂的</a:t>
            </a:r>
            <a:endParaRPr sz="320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402971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lang="zh-CN" altLang="en-US" sz="3200" dirty="0">
                <a:latin typeface="微软雅黑" panose="020B0503020204020204" charset="-122"/>
                <a:ea typeface="微软雅黑" panose="020B0503020204020204" charset="-122"/>
                <a:cs typeface="微软雅黑" panose="020B0503020204020204" charset="-122"/>
                <a:sym typeface="+mn-ea"/>
              </a:rPr>
              <a:t>游吟着“采菊东篱下，悠然见南山”的南北朝诗人陶渊明是一个</a:t>
            </a:r>
            <a:r>
              <a:rPr lang="en-US" altLang="zh-CN" sz="3200" dirty="0">
                <a:latin typeface="微软雅黑" panose="020B0503020204020204" charset="-122"/>
                <a:ea typeface="微软雅黑" panose="020B0503020204020204" charset="-122"/>
                <a:cs typeface="微软雅黑" panose="020B0503020204020204" charset="-122"/>
                <a:sym typeface="+mn-ea"/>
              </a:rPr>
              <a:t>______ </a:t>
            </a:r>
            <a:r>
              <a:rPr lang="zh-CN" altLang="en-US" sz="3200" dirty="0">
                <a:latin typeface="微软雅黑" panose="020B0503020204020204" charset="-122"/>
                <a:ea typeface="微软雅黑" panose="020B0503020204020204" charset="-122"/>
                <a:cs typeface="微软雅黑" panose="020B0503020204020204" charset="-122"/>
                <a:sym typeface="+mn-ea"/>
              </a:rPr>
              <a:t>人</a:t>
            </a:r>
            <a:r>
              <a:rPr lang="en-US" altLang="zh-CN" sz="3200" dirty="0">
                <a:latin typeface="微软雅黑" panose="020B0503020204020204" charset="-122"/>
                <a:ea typeface="微软雅黑" panose="020B0503020204020204" charset="-122"/>
                <a:cs typeface="微软雅黑" panose="020B0503020204020204" charset="-122"/>
                <a:sym typeface="+mn-ea"/>
              </a:rPr>
              <a:t>.</a:t>
            </a:r>
            <a:endParaRPr lang="en-US" altLang="zh-CN" sz="32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A.</a:t>
            </a:r>
            <a:r>
              <a:rPr lang="zh-CN" altLang="en-US" sz="3200" dirty="0">
                <a:latin typeface="微软雅黑" panose="020B0503020204020204" charset="-122"/>
                <a:ea typeface="微软雅黑" panose="020B0503020204020204" charset="-122"/>
                <a:cs typeface="微软雅黑" panose="020B0503020204020204" charset="-122"/>
                <a:sym typeface="+mn-ea"/>
              </a:rPr>
              <a:t>官场失意的</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B.</a:t>
            </a:r>
            <a:r>
              <a:rPr lang="zh-CN" altLang="en-US" sz="3200" dirty="0">
                <a:latin typeface="微软雅黑" panose="020B0503020204020204" charset="-122"/>
                <a:ea typeface="微软雅黑" panose="020B0503020204020204" charset="-122"/>
                <a:cs typeface="微软雅黑" panose="020B0503020204020204" charset="-122"/>
                <a:sym typeface="+mn-ea"/>
              </a:rPr>
              <a:t>斜眼儿的</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C.</a:t>
            </a:r>
            <a:r>
              <a:rPr lang="zh-CN" altLang="en-US" sz="3200" dirty="0">
                <a:latin typeface="微软雅黑" panose="020B0503020204020204" charset="-122"/>
                <a:ea typeface="微软雅黑" panose="020B0503020204020204" charset="-122"/>
                <a:cs typeface="微软雅黑" panose="020B0503020204020204" charset="-122"/>
                <a:sym typeface="+mn-ea"/>
              </a:rPr>
              <a:t>出身很苦的</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D.</a:t>
            </a:r>
            <a:r>
              <a:rPr lang="zh-CN" altLang="en-US" sz="3200" dirty="0">
                <a:latin typeface="微软雅黑" panose="020B0503020204020204" charset="-122"/>
                <a:ea typeface="微软雅黑" panose="020B0503020204020204" charset="-122"/>
                <a:cs typeface="微软雅黑" panose="020B0503020204020204" charset="-122"/>
                <a:sym typeface="+mn-ea"/>
              </a:rPr>
              <a:t>方向感很好的</a:t>
            </a:r>
            <a:endParaRPr lang="en-US" altLang="zh-CN" sz="3200" dirty="0">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E.</a:t>
            </a:r>
            <a:r>
              <a:rPr lang="zh-CN" altLang="en-US" sz="3200" dirty="0">
                <a:latin typeface="微软雅黑" panose="020B0503020204020204" charset="-122"/>
                <a:ea typeface="微软雅黑" panose="020B0503020204020204" charset="-122"/>
                <a:cs typeface="微软雅黑" panose="020B0503020204020204" charset="-122"/>
                <a:sym typeface="+mn-ea"/>
              </a:rPr>
              <a:t>铁骨铮铮的男</a:t>
            </a:r>
            <a:endParaRPr sz="320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677108" y="1286978"/>
            <a:ext cx="7775789" cy="193675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lang="en-US" sz="3200" dirty="0">
                <a:latin typeface="微软雅黑" panose="020B0503020204020204" charset="-122"/>
                <a:ea typeface="微软雅黑" panose="020B0503020204020204" charset="-122"/>
                <a:cs typeface="微软雅黑" panose="020B0503020204020204" charset="-122"/>
                <a:sym typeface="+mn-ea"/>
              </a:rPr>
              <a:t>GRE</a:t>
            </a:r>
            <a:r>
              <a:rPr lang="zh-CN" altLang="en-US" sz="3200" dirty="0">
                <a:latin typeface="微软雅黑" panose="020B0503020204020204" charset="-122"/>
                <a:ea typeface="微软雅黑" panose="020B0503020204020204" charset="-122"/>
                <a:cs typeface="微软雅黑" panose="020B0503020204020204" charset="-122"/>
                <a:sym typeface="+mn-ea"/>
              </a:rPr>
              <a:t>考试到底需要多少词汇量？</a:t>
            </a:r>
            <a:endParaRPr lang="zh-CN" altLang="en-US" sz="28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zh-CN" altLang="en-US" sz="28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zh-CN" altLang="en-US" sz="28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zh-CN" altLang="en-US" sz="3200" dirty="0">
                <a:latin typeface="微软雅黑" panose="020B0503020204020204" charset="-122"/>
                <a:ea typeface="微软雅黑" panose="020B0503020204020204" charset="-122"/>
                <a:cs typeface="微软雅黑" panose="020B0503020204020204" charset="-122"/>
                <a:sym typeface="+mn-ea"/>
              </a:rPr>
              <a:t>有没有真相？</a:t>
            </a:r>
            <a:endParaRPr lang="zh-CN" altLang="en-US" sz="3200" dirty="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658693" y="1250148"/>
            <a:ext cx="7775789" cy="205994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sz="3200">
                <a:latin typeface="微软雅黑" panose="020B0503020204020204" charset="-122"/>
                <a:ea typeface="微软雅黑" panose="020B0503020204020204" charset="-122"/>
                <a:sym typeface="+mn-ea"/>
              </a:rPr>
              <a:t>如何计算词汇量？</a:t>
            </a:r>
            <a:endParaRPr sz="3200">
              <a:latin typeface="微软雅黑" panose="020B0503020204020204" charset="-122"/>
              <a:ea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sz="3200">
              <a:latin typeface="微软雅黑" panose="020B0503020204020204" charset="-122"/>
              <a:ea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sz="3200">
              <a:latin typeface="微软雅黑" panose="020B0503020204020204" charset="-122"/>
              <a:ea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sz="3200">
                <a:latin typeface="微软雅黑" panose="020B0503020204020204" charset="-122"/>
                <a:ea typeface="微软雅黑" panose="020B0503020204020204" charset="-122"/>
                <a:sym typeface="+mn-ea"/>
              </a:rPr>
              <a:t>词目</a:t>
            </a:r>
            <a:endParaRPr lang="zh-CN" altLang="en-US" sz="3200" dirty="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677108" y="1286978"/>
            <a:ext cx="7775789" cy="156718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do  doing  done </a:t>
            </a:r>
            <a:endParaRPr lang="en-US" altLang="zh-CN" sz="32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en-US" altLang="zh-CN" sz="32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sz="3200">
                <a:sym typeface="+mn-ea"/>
              </a:rPr>
              <a:t>只是单词的变形，算1个词目</a:t>
            </a:r>
            <a:endParaRPr lang="en-US" altLang="zh-CN" sz="3200" dirty="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677108" y="1286978"/>
            <a:ext cx="7775789" cy="156718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lang="en-US" sz="3200" dirty="0">
                <a:latin typeface="微软雅黑" panose="020B0503020204020204" charset="-122"/>
                <a:ea typeface="微软雅黑" panose="020B0503020204020204" charset="-122"/>
                <a:cs typeface="微软雅黑" panose="020B0503020204020204" charset="-122"/>
                <a:sym typeface="+mn-ea"/>
              </a:rPr>
              <a:t>interest   uninterested  disinterested</a:t>
            </a:r>
            <a:endParaRPr lang="en-US" sz="32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zh-CN" altLang="en-US" sz="32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sz="3200" dirty="0">
                <a:sym typeface="+mn-ea"/>
              </a:rPr>
              <a:t>含义不同，算3个词目</a:t>
            </a:r>
            <a:endParaRPr lang="zh-CN" altLang="en-US" sz="3200" dirty="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4"/>
          <p:cNvSpPr txBox="1"/>
          <p:nvPr/>
        </p:nvSpPr>
        <p:spPr>
          <a:xfrm>
            <a:off x="1259075" y="2087957"/>
            <a:ext cx="9001002" cy="3413760"/>
          </a:xfrm>
          <a:prstGeom prst="rect">
            <a:avLst/>
          </a:prstGeom>
          <a:ln w="12700">
            <a:miter lim="400000"/>
          </a:ln>
        </p:spPr>
        <p:txBody>
          <a:bodyPr lIns="45718" tIns="45718" rIns="45718" bIns="45718">
            <a:spAutoFit/>
          </a:bodyPr>
          <a:lstStyle/>
          <a:p>
            <a:pPr algn="ctr">
              <a:lnSpc>
                <a:spcPct val="150000"/>
              </a:lnSpc>
              <a:defRPr sz="3600" b="1">
                <a:solidFill>
                  <a:srgbClr val="FFFFFF"/>
                </a:solidFill>
                <a:latin typeface="Arial" panose="020B0604020202020204"/>
                <a:ea typeface="Arial" panose="020B0604020202020204"/>
                <a:cs typeface="Arial" panose="020B0604020202020204"/>
                <a:sym typeface="Arial" panose="020B0604020202020204"/>
              </a:defRPr>
            </a:pPr>
            <a:r>
              <a:rPr lang="zh-CN" sz="4000">
                <a:latin typeface="微软雅黑" panose="020B0503020204020204" charset="-122"/>
                <a:ea typeface="微软雅黑" panose="020B0503020204020204" charset="-122"/>
                <a:cs typeface="微软雅黑" panose="020B0503020204020204" charset="-122"/>
              </a:rPr>
              <a:t>新</a:t>
            </a:r>
            <a:r>
              <a:rPr sz="4000">
                <a:latin typeface="微软雅黑" panose="020B0503020204020204" charset="-122"/>
                <a:ea typeface="微软雅黑" panose="020B0503020204020204" charset="-122"/>
                <a:cs typeface="微软雅黑" panose="020B0503020204020204" charset="-122"/>
              </a:rPr>
              <a:t>G</a:t>
            </a:r>
            <a:r>
              <a:rPr lang="en-US" sz="4000">
                <a:latin typeface="微软雅黑" panose="020B0503020204020204" charset="-122"/>
                <a:ea typeface="微软雅黑" panose="020B0503020204020204" charset="-122"/>
                <a:cs typeface="微软雅黑" panose="020B0503020204020204" charset="-122"/>
              </a:rPr>
              <a:t>RE</a:t>
            </a:r>
            <a:r>
              <a:rPr lang="zh-CN" altLang="en-US" sz="4000">
                <a:latin typeface="微软雅黑" panose="020B0503020204020204" charset="-122"/>
                <a:ea typeface="微软雅黑" panose="020B0503020204020204" charset="-122"/>
                <a:cs typeface="微软雅黑" panose="020B0503020204020204" charset="-122"/>
              </a:rPr>
              <a:t>填空</a:t>
            </a:r>
            <a:endParaRPr lang="zh-CN" altLang="en-US" sz="4000">
              <a:latin typeface="微软雅黑" panose="020B0503020204020204" charset="-122"/>
              <a:ea typeface="微软雅黑" panose="020B0503020204020204" charset="-122"/>
              <a:cs typeface="微软雅黑" panose="020B0503020204020204" charset="-122"/>
            </a:endParaRPr>
          </a:p>
          <a:p>
            <a:pPr algn="ctr">
              <a:lnSpc>
                <a:spcPct val="150000"/>
              </a:lnSpc>
              <a:defRPr sz="3600" b="1">
                <a:solidFill>
                  <a:srgbClr val="FFFFFF"/>
                </a:solidFill>
                <a:latin typeface="Arial" panose="020B0604020202020204"/>
                <a:ea typeface="Arial" panose="020B0604020202020204"/>
                <a:cs typeface="Arial" panose="020B0604020202020204"/>
                <a:sym typeface="Arial" panose="020B0604020202020204"/>
              </a:defRPr>
            </a:pPr>
            <a:r>
              <a:rPr sz="4000">
                <a:latin typeface="微软雅黑" panose="020B0503020204020204" charset="-122"/>
                <a:ea typeface="微软雅黑" panose="020B0503020204020204" charset="-122"/>
                <a:cs typeface="微软雅黑" panose="020B0503020204020204" charset="-122"/>
              </a:rPr>
              <a:t> </a:t>
            </a:r>
            <a:endParaRPr sz="4000">
              <a:latin typeface="微软雅黑" panose="020B0503020204020204" charset="-122"/>
              <a:ea typeface="微软雅黑" panose="020B0503020204020204" charset="-122"/>
              <a:cs typeface="微软雅黑" panose="020B0503020204020204" charset="-122"/>
            </a:endParaRPr>
          </a:p>
          <a:p>
            <a:pPr algn="ctr">
              <a:lnSpc>
                <a:spcPct val="150000"/>
              </a:lnSpc>
              <a:defRPr sz="2400" b="1">
                <a:solidFill>
                  <a:srgbClr val="FFFFFF"/>
                </a:solidFill>
                <a:latin typeface="Arial" panose="020B0604020202020204"/>
                <a:ea typeface="Arial" panose="020B0604020202020204"/>
                <a:cs typeface="Arial" panose="020B0604020202020204"/>
                <a:sym typeface="Arial" panose="020B0604020202020204"/>
              </a:defRPr>
            </a:pPr>
            <a:endParaRPr sz="4000">
              <a:latin typeface="微软雅黑" panose="020B0503020204020204" charset="-122"/>
              <a:ea typeface="微软雅黑" panose="020B0503020204020204" charset="-122"/>
              <a:cs typeface="微软雅黑" panose="020B0503020204020204" charset="-122"/>
            </a:endParaRPr>
          </a:p>
          <a:p>
            <a:pPr algn="ctr">
              <a:lnSpc>
                <a:spcPct val="150000"/>
              </a:lnSpc>
              <a:defRPr sz="2400">
                <a:solidFill>
                  <a:srgbClr val="FFFF00"/>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主讲教师：</a:t>
            </a:r>
            <a:r>
              <a:rPr lang="zh-CN">
                <a:latin typeface="微软雅黑" panose="020B0503020204020204" charset="-122"/>
                <a:ea typeface="微软雅黑" panose="020B0503020204020204" charset="-122"/>
                <a:cs typeface="微软雅黑" panose="020B0503020204020204" charset="-122"/>
              </a:rPr>
              <a:t>韩成宝</a:t>
            </a:r>
            <a:endParaRPr lang="zh-CN">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677108" y="1286978"/>
            <a:ext cx="7775789" cy="341376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2400" dirty="0">
                <a:latin typeface="微软雅黑" panose="020B0503020204020204" charset="-122"/>
                <a:ea typeface="微软雅黑" panose="020B0503020204020204" charset="-122"/>
                <a:cs typeface="微软雅黑" panose="020B0503020204020204" charset="-122"/>
                <a:sym typeface="+mn-ea"/>
              </a:rPr>
              <a:t>do  doing  done </a:t>
            </a:r>
            <a:endParaRPr lang="en-US" altLang="zh-CN" sz="24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sz="2400">
                <a:sym typeface="+mn-ea"/>
              </a:rPr>
              <a:t>只是单词的变形，算1个词目</a:t>
            </a:r>
            <a:endParaRPr sz="2400">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en-US" altLang="zh-CN" sz="24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sz="2400" dirty="0">
                <a:latin typeface="微软雅黑" panose="020B0503020204020204" charset="-122"/>
                <a:ea typeface="微软雅黑" panose="020B0503020204020204" charset="-122"/>
                <a:cs typeface="微软雅黑" panose="020B0503020204020204" charset="-122"/>
                <a:sym typeface="+mn-ea"/>
              </a:rPr>
              <a:t>interest   uninterested  disinterested</a:t>
            </a:r>
            <a:endParaRPr lang="zh-CN" altLang="en-US" sz="24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sz="2400" dirty="0">
                <a:sym typeface="+mn-ea"/>
              </a:rPr>
              <a:t>含义不同，算3个词目</a:t>
            </a:r>
            <a:endParaRPr lang="zh-CN" altLang="en-US" sz="32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sz="3200">
              <a:solidFill>
                <a:schemeClr val="tx2">
                  <a:lumMod val="20000"/>
                  <a:lumOff val="80000"/>
                </a:schemeClr>
              </a:solidFill>
              <a:sym typeface="+mn-ea"/>
            </a:endParaRPr>
          </a:p>
          <a:p>
            <a:pPr>
              <a:defRPr sz="3000"/>
            </a:pPr>
            <a:r>
              <a:rPr sz="3200">
                <a:solidFill>
                  <a:schemeClr val="tx2">
                    <a:lumMod val="20000"/>
                    <a:lumOff val="80000"/>
                  </a:schemeClr>
                </a:solidFill>
                <a:sym typeface="+mn-ea"/>
              </a:rPr>
              <a:t>根据词目的“纯统计”</a:t>
            </a:r>
            <a:endParaRPr sz="3200">
              <a:solidFill>
                <a:schemeClr val="tx2">
                  <a:lumMod val="20000"/>
                  <a:lumOff val="80000"/>
                </a:schemeClr>
              </a:solidFill>
              <a:sym typeface="+mn-ea"/>
            </a:endParaRPr>
          </a:p>
          <a:p>
            <a:pPr>
              <a:defRPr sz="3000"/>
            </a:pPr>
            <a:r>
              <a:rPr sz="3200">
                <a:solidFill>
                  <a:schemeClr val="tx2">
                    <a:lumMod val="20000"/>
                    <a:lumOff val="80000"/>
                  </a:schemeClr>
                </a:solidFill>
                <a:sym typeface="+mn-ea"/>
              </a:rPr>
              <a:t>－GRE考题约有</a:t>
            </a:r>
            <a:r>
              <a:rPr sz="3200" b="1">
                <a:solidFill>
                  <a:schemeClr val="tx2">
                    <a:lumMod val="20000"/>
                    <a:lumOff val="80000"/>
                  </a:schemeClr>
                </a:solidFill>
                <a:sym typeface="+mn-ea"/>
              </a:rPr>
              <a:t>9208</a:t>
            </a:r>
            <a:r>
              <a:rPr sz="3200">
                <a:solidFill>
                  <a:schemeClr val="tx2">
                    <a:lumMod val="20000"/>
                    <a:lumOff val="80000"/>
                  </a:schemeClr>
                </a:solidFill>
                <a:sym typeface="+mn-ea"/>
              </a:rPr>
              <a:t>个词目</a:t>
            </a:r>
            <a:endParaRPr lang="zh-CN" altLang="en-US" sz="32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677108" y="1286978"/>
            <a:ext cx="7775789" cy="4152900"/>
          </a:xfrm>
          <a:prstGeom prst="rect">
            <a:avLst/>
          </a:prstGeom>
          <a:ln w="12700">
            <a:miter lim="400000"/>
          </a:ln>
        </p:spPr>
        <p:txBody>
          <a:bodyPr lIns="45718" tIns="45718" rIns="45718" bIns="45718">
            <a:spAutoFit/>
          </a:bodyPr>
          <a:lstStyle/>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r>
              <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In parts of the Arctic, the land grades into the </a:t>
            </a:r>
            <a:r>
              <a:rPr sz="2400" dirty="0" err="1">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landfast</a:t>
            </a:r>
            <a:r>
              <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 ice so ______ that you can walk off the coast and not know you are over the hidden sea.</a:t>
            </a:r>
            <a:endPar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endPar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endParaRPr>
          </a:p>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r>
              <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(A) </a:t>
            </a:r>
            <a:r>
              <a:rPr lang="en-US" sz="2400" dirty="0" err="1">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resurrected</a:t>
            </a:r>
            <a:r>
              <a:rPr sz="2400" dirty="0" err="1">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ly</a:t>
            </a:r>
            <a:endPar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endParaRPr>
          </a:p>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r>
              <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(B) imperceptibly</a:t>
            </a:r>
            <a:endPar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endParaRPr>
          </a:p>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r>
              <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(C) irregularly</a:t>
            </a:r>
            <a:endPar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endParaRPr>
          </a:p>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r>
              <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(D) precariously</a:t>
            </a:r>
            <a:endPar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endParaRPr>
          </a:p>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r>
              <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(E) relentlessly</a:t>
            </a:r>
            <a:endPar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endPar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endParaRPr>
          </a:p>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r>
              <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a:t>
            </a:r>
            <a:r>
              <a:rPr sz="2400" dirty="0" err="1">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答案：B，出自GRE官网例题</a:t>
            </a:r>
            <a:r>
              <a:rPr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a:t>
            </a:r>
            <a:endParaRPr lang="zh-CN" altLang="en-US" sz="24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224409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sz="2800">
                <a:sym typeface="+mn-ea"/>
              </a:rPr>
              <a:t>上题中词目共计29个</a:t>
            </a:r>
            <a:endParaRPr sz="2800">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sz="2800">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sz="2800">
                <a:sym typeface="+mn-ea"/>
              </a:rPr>
              <a:t>但显然词汇量29的人不可能会做这道题</a:t>
            </a:r>
            <a:endParaRPr sz="2800">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sz="2800" b="1">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zh-CN" sz="2800" b="1">
                <a:latin typeface="微软雅黑" panose="020B0503020204020204" charset="-122"/>
                <a:ea typeface="微软雅黑" panose="020B0503020204020204" charset="-122"/>
                <a:cs typeface="微软雅黑" panose="020B0503020204020204" charset="-122"/>
              </a:rPr>
              <a:t>为什么？</a:t>
            </a:r>
            <a:endParaRPr lang="zh-CN" sz="28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4829810"/>
          </a:xfrm>
          <a:prstGeom prst="rect">
            <a:avLst/>
          </a:prstGeom>
          <a:ln w="12700">
            <a:miter lim="400000"/>
          </a:ln>
        </p:spPr>
        <p:txBody>
          <a:bodyPr lIns="45718" tIns="45718" rIns="45718" bIns="45718">
            <a:spAutoFit/>
          </a:bodyPr>
          <a:lstStyle/>
          <a:p>
            <a:pPr>
              <a:defRPr sz="2600"/>
            </a:pPr>
            <a:r>
              <a:rPr lang="zh-CN" altLang="en-US" sz="3200" b="1">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单词难度</a:t>
            </a:r>
            <a:r>
              <a:rPr lang="en-US" altLang="zh-CN" sz="3200" b="1">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a:t>
            </a:r>
            <a:r>
              <a:rPr lang="zh-CN" sz="2800" b="1">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生僻度</a:t>
            </a:r>
            <a:endParaRPr lang="zh-CN" altLang="en-US" sz="2800">
              <a:solidFill>
                <a:schemeClr val="tx2">
                  <a:lumMod val="20000"/>
                  <a:lumOff val="80000"/>
                </a:schemeClr>
              </a:solidFill>
              <a:sym typeface="+mn-ea"/>
            </a:endParaRPr>
          </a:p>
          <a:p>
            <a:pPr>
              <a:defRPr sz="2600"/>
            </a:pPr>
            <a:endParaRPr lang="zh-CN" altLang="en-US" sz="2800">
              <a:solidFill>
                <a:schemeClr val="tx2">
                  <a:lumMod val="20000"/>
                  <a:lumOff val="80000"/>
                </a:schemeClr>
              </a:solidFill>
              <a:sym typeface="+mn-ea"/>
            </a:endParaRPr>
          </a:p>
          <a:p>
            <a:pPr>
              <a:defRPr sz="2600"/>
            </a:pPr>
            <a:r>
              <a:rPr sz="24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当代美语语料《Corpus of Contemporary American English》</a:t>
            </a:r>
            <a:endParaRPr sz="24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a:p>
            <a:pPr>
              <a:defRPr sz="2600"/>
            </a:pPr>
            <a:endParaRPr sz="24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a:p>
            <a:pPr>
              <a:defRPr sz="2600"/>
            </a:pPr>
            <a:r>
              <a:rPr sz="24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根据其发布的单词词频数据，计算单词生僻度</a:t>
            </a:r>
            <a:endParaRPr sz="24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a:p>
            <a:pPr>
              <a:defRPr sz="2600"/>
            </a:pPr>
            <a:r>
              <a:rPr sz="24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数字越大越生僻</a:t>
            </a:r>
            <a:endParaRPr sz="24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a:p>
            <a:pPr>
              <a:defRPr sz="2600"/>
            </a:pPr>
            <a:endParaRPr sz="24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a:p>
            <a:pPr>
              <a:defRPr sz="2600"/>
            </a:pPr>
            <a:endParaRPr sz="24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a:p>
            <a:pPr>
              <a:defRPr sz="2600"/>
            </a:pPr>
            <a:r>
              <a:rPr lang="zh-CN" sz="24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如下：</a:t>
            </a:r>
            <a:endParaRPr sz="24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a:p>
            <a:pPr>
              <a:defRPr sz="2600"/>
            </a:pPr>
            <a:endParaRPr lang="zh-CN" altLang="zh-CN" sz="28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a:p>
            <a:pPr>
              <a:defRPr sz="2600"/>
            </a:pPr>
            <a:endParaRPr sz="28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3106420"/>
          </a:xfrm>
          <a:prstGeom prst="rect">
            <a:avLst/>
          </a:prstGeom>
          <a:ln w="12700">
            <a:miter lim="400000"/>
          </a:ln>
        </p:spPr>
        <p:txBody>
          <a:bodyPr lIns="45718" tIns="45718" rIns="45718" bIns="45718">
            <a:spAutoFit/>
          </a:bodyPr>
          <a:lstStyle/>
          <a:p>
            <a:pPr>
              <a:defRPr sz="2600"/>
            </a:pPr>
            <a:r>
              <a:rPr lang="en-US" sz="2800">
                <a:solidFill>
                  <a:schemeClr val="tx2">
                    <a:lumMod val="20000"/>
                    <a:lumOff val="80000"/>
                  </a:schemeClr>
                </a:solidFill>
                <a:sym typeface="+mn-ea"/>
              </a:rPr>
              <a:t>do</a:t>
            </a:r>
            <a:r>
              <a:rPr sz="2800">
                <a:solidFill>
                  <a:schemeClr val="tx2">
                    <a:lumMod val="20000"/>
                    <a:lumOff val="80000"/>
                  </a:schemeClr>
                </a:solidFill>
                <a:sym typeface="+mn-ea"/>
              </a:rPr>
              <a:t>＝</a:t>
            </a:r>
            <a:r>
              <a:rPr lang="en-US" sz="2800">
                <a:solidFill>
                  <a:schemeClr val="tx2">
                    <a:lumMod val="20000"/>
                    <a:lumOff val="80000"/>
                  </a:schemeClr>
                </a:solidFill>
                <a:sym typeface="+mn-ea"/>
              </a:rPr>
              <a:t>32</a:t>
            </a:r>
            <a:endParaRPr lang="en-US" sz="2800">
              <a:solidFill>
                <a:schemeClr val="tx2">
                  <a:lumMod val="20000"/>
                  <a:lumOff val="80000"/>
                </a:schemeClr>
              </a:solidFill>
              <a:sym typeface="+mn-ea"/>
            </a:endParaRPr>
          </a:p>
          <a:p>
            <a:pPr>
              <a:defRPr sz="2600"/>
            </a:pPr>
            <a:r>
              <a:rPr sz="2800">
                <a:solidFill>
                  <a:schemeClr val="tx2">
                    <a:lumMod val="20000"/>
                    <a:lumOff val="80000"/>
                  </a:schemeClr>
                </a:solidFill>
                <a:sym typeface="+mn-ea"/>
              </a:rPr>
              <a:t>abandon＝2203</a:t>
            </a:r>
            <a:endParaRPr sz="2800">
              <a:solidFill>
                <a:schemeClr val="tx2">
                  <a:lumMod val="20000"/>
                  <a:lumOff val="80000"/>
                </a:schemeClr>
              </a:solidFill>
              <a:sym typeface="+mn-ea"/>
            </a:endParaRPr>
          </a:p>
          <a:p>
            <a:pPr>
              <a:defRPr sz="2600"/>
            </a:pPr>
            <a:r>
              <a:rPr sz="2800">
                <a:solidFill>
                  <a:schemeClr val="tx2">
                    <a:lumMod val="20000"/>
                    <a:lumOff val="80000"/>
                  </a:schemeClr>
                </a:solidFill>
                <a:sym typeface="+mn-ea"/>
              </a:rPr>
              <a:t>relentlessly＝10098</a:t>
            </a:r>
            <a:endParaRPr sz="2800">
              <a:solidFill>
                <a:schemeClr val="tx2">
                  <a:lumMod val="20000"/>
                  <a:lumOff val="80000"/>
                </a:schemeClr>
              </a:solidFill>
              <a:sym typeface="+mn-ea"/>
            </a:endParaRPr>
          </a:p>
          <a:p>
            <a:pPr>
              <a:defRPr sz="2600"/>
            </a:pPr>
            <a:endParaRPr lang="zh-CN" altLang="zh-CN" sz="28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a:p>
            <a:pPr>
              <a:defRPr sz="2600"/>
            </a:pPr>
            <a:endParaRPr lang="zh-CN" altLang="zh-CN" sz="28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a:p>
            <a:pPr>
              <a:defRPr sz="2600"/>
            </a:pPr>
            <a:r>
              <a:rPr sz="2800">
                <a:solidFill>
                  <a:schemeClr val="tx2">
                    <a:lumMod val="20000"/>
                    <a:lumOff val="80000"/>
                  </a:schemeClr>
                </a:solidFill>
                <a:sym typeface="+mn-ea"/>
              </a:rPr>
              <a:t>我们统计GRE填空中的每个单词难度可以发现：</a:t>
            </a:r>
            <a:endParaRPr sz="2800">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sz="28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微信图片_20190502203450"/>
          <p:cNvPicPr>
            <a:picLocks noChangeAspect="1"/>
          </p:cNvPicPr>
          <p:nvPr/>
        </p:nvPicPr>
        <p:blipFill>
          <a:blip r:embed="rId1"/>
          <a:stretch>
            <a:fillRect/>
          </a:stretch>
        </p:blipFill>
        <p:spPr>
          <a:xfrm>
            <a:off x="643255" y="1306830"/>
            <a:ext cx="5942965" cy="3566160"/>
          </a:xfrm>
          <a:prstGeom prst="rect">
            <a:avLst/>
          </a:prstGeom>
        </p:spPr>
      </p:pic>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353695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sz="2800" b="1">
                <a:latin typeface="微软雅黑" panose="020B0503020204020204" charset="-122"/>
                <a:ea typeface="微软雅黑" panose="020B0503020204020204" charset="-122"/>
                <a:cs typeface="微软雅黑" panose="020B0503020204020204" charset="-122"/>
                <a:sym typeface="+mn-ea"/>
              </a:rPr>
              <a:t>GRE填空中最难的词汇</a:t>
            </a:r>
            <a:r>
              <a:rPr lang="zh-CN" sz="2800" b="1">
                <a:latin typeface="微软雅黑" panose="020B0503020204020204" charset="-122"/>
                <a:ea typeface="微软雅黑" panose="020B0503020204020204" charset="-122"/>
                <a:cs typeface="微软雅黑" panose="020B0503020204020204" charset="-122"/>
                <a:sym typeface="+mn-ea"/>
              </a:rPr>
              <a:t>：</a:t>
            </a:r>
            <a:endParaRPr sz="2800">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sz="2800">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生僻度为“63145”</a:t>
            </a:r>
            <a:endParaRPr sz="280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sz="280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平均难度为“8963”</a:t>
            </a:r>
            <a:endParaRPr sz="280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sz="2800" b="1">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sz="2800" b="1">
              <a:latin typeface="微软雅黑" panose="020B0503020204020204" charset="-122"/>
              <a:ea typeface="微软雅黑" panose="020B0503020204020204" charset="-122"/>
              <a:cs typeface="微软雅黑" panose="020B0503020204020204" charset="-122"/>
            </a:endParaRPr>
          </a:p>
          <a:p>
            <a:pPr>
              <a:defRPr sz="2600"/>
            </a:pPr>
            <a:endParaRPr sz="2800" b="1">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83763" y="1295868"/>
            <a:ext cx="7775789" cy="3721735"/>
          </a:xfrm>
          <a:prstGeom prst="rect">
            <a:avLst/>
          </a:prstGeom>
          <a:ln w="12700">
            <a:miter lim="400000"/>
          </a:ln>
        </p:spPr>
        <p:txBody>
          <a:bodyPr lIns="45718" tIns="45718" rIns="45718" bIns="45718">
            <a:spAutoFit/>
          </a:bodyPr>
          <a:lstStyle/>
          <a:p>
            <a:pPr>
              <a:defRPr sz="2600"/>
            </a:pPr>
            <a:r>
              <a:rPr sz="3200" b="1">
                <a:solidFill>
                  <a:schemeClr val="tx2">
                    <a:lumMod val="20000"/>
                    <a:lumOff val="80000"/>
                  </a:schemeClr>
                </a:solidFill>
                <a:latin typeface="微软雅黑" panose="020B0503020204020204" charset="-122"/>
                <a:ea typeface="微软雅黑" panose="020B0503020204020204" charset="-122"/>
                <a:sym typeface="+mn-ea"/>
              </a:rPr>
              <a:t>以此数据统计池为标准计算：</a:t>
            </a:r>
            <a:endParaRPr sz="2800">
              <a:solidFill>
                <a:schemeClr val="tx2">
                  <a:lumMod val="20000"/>
                  <a:lumOff val="80000"/>
                </a:schemeClr>
              </a:solidFill>
              <a:latin typeface="微软雅黑" panose="020B0503020204020204" charset="-122"/>
              <a:ea typeface="微软雅黑" panose="020B0503020204020204" charset="-122"/>
              <a:sym typeface="+mn-ea"/>
            </a:endParaRPr>
          </a:p>
          <a:p>
            <a:pPr>
              <a:defRPr sz="2600"/>
            </a:pPr>
            <a:endParaRPr sz="2800">
              <a:solidFill>
                <a:schemeClr val="tx2">
                  <a:lumMod val="20000"/>
                  <a:lumOff val="80000"/>
                </a:schemeClr>
              </a:solidFill>
              <a:latin typeface="微软雅黑" panose="020B0503020204020204" charset="-122"/>
              <a:ea typeface="微软雅黑" panose="020B0503020204020204" charset="-122"/>
              <a:sym typeface="+mn-ea"/>
            </a:endParaRPr>
          </a:p>
          <a:p>
            <a:pPr>
              <a:defRPr sz="2600"/>
            </a:pPr>
            <a:r>
              <a:rPr sz="2000">
                <a:solidFill>
                  <a:schemeClr val="tx2">
                    <a:lumMod val="20000"/>
                    <a:lumOff val="80000"/>
                  </a:schemeClr>
                </a:solidFill>
                <a:latin typeface="微软雅黑" panose="020B0503020204020204" charset="-122"/>
                <a:ea typeface="微软雅黑" panose="020B0503020204020204" charset="-122"/>
                <a:sym typeface="+mn-ea"/>
              </a:rPr>
              <a:t>排位在</a:t>
            </a:r>
            <a:endParaRPr sz="2000">
              <a:solidFill>
                <a:schemeClr val="tx2">
                  <a:lumMod val="20000"/>
                  <a:lumOff val="80000"/>
                </a:schemeClr>
              </a:solidFill>
              <a:sym typeface="+mn-ea"/>
            </a:endParaRPr>
          </a:p>
          <a:p>
            <a:pPr>
              <a:defRPr sz="2600"/>
            </a:pPr>
            <a:r>
              <a:rPr sz="20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80%的GRE词汇生僻度为“15541”</a:t>
            </a:r>
            <a:endParaRPr sz="20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a:p>
            <a:pPr>
              <a:defRPr sz="2600"/>
            </a:pPr>
            <a:r>
              <a:rPr sz="20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98%的GRE词汇生僻度为“40406”</a:t>
            </a:r>
            <a:endParaRPr sz="28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a:p>
            <a:pPr>
              <a:defRPr sz="2600"/>
            </a:pPr>
            <a:endParaRPr sz="2800" b="1">
              <a:solidFill>
                <a:schemeClr val="tx2">
                  <a:lumMod val="20000"/>
                  <a:lumOff val="80000"/>
                </a:schemeClr>
              </a:solidFill>
              <a:latin typeface="微软雅黑" panose="020B0503020204020204" charset="-122"/>
              <a:ea typeface="微软雅黑" panose="020B0503020204020204" charset="-122"/>
              <a:cs typeface="微软雅黑" panose="020B0503020204020204" charset="-122"/>
            </a:endParaRPr>
          </a:p>
          <a:p>
            <a:pPr>
              <a:defRPr sz="2600"/>
            </a:pPr>
            <a:r>
              <a:rPr sz="3200" b="1">
                <a:solidFill>
                  <a:schemeClr val="tx2">
                    <a:lumMod val="20000"/>
                    <a:lumOff val="80000"/>
                  </a:schemeClr>
                </a:solidFill>
                <a:latin typeface="微软雅黑" panose="020B0503020204020204" charset="-122"/>
                <a:ea typeface="微软雅黑" panose="020B0503020204020204" charset="-122"/>
                <a:sym typeface="+mn-ea"/>
              </a:rPr>
              <a:t>结论：</a:t>
            </a:r>
            <a:endParaRPr sz="2800">
              <a:solidFill>
                <a:schemeClr val="tx2">
                  <a:lumMod val="20000"/>
                  <a:lumOff val="80000"/>
                </a:schemeClr>
              </a:solidFill>
              <a:sym typeface="+mn-ea"/>
            </a:endParaRPr>
          </a:p>
          <a:p>
            <a:pPr>
              <a:defRPr sz="2600"/>
            </a:pPr>
            <a:r>
              <a:rPr sz="24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准备GRE考试， 需要</a:t>
            </a:r>
            <a:r>
              <a:rPr sz="2800" b="1" u="sng">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15541</a:t>
            </a:r>
            <a:r>
              <a:rPr sz="24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的词汇量</a:t>
            </a:r>
            <a:r>
              <a:rPr sz="28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 </a:t>
            </a:r>
            <a:endParaRPr sz="28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a:p>
            <a:pPr>
              <a:defRPr sz="2600"/>
            </a:pPr>
            <a:r>
              <a:rPr sz="24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对于GRE考神</a:t>
            </a:r>
            <a:r>
              <a:rPr sz="28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 </a:t>
            </a:r>
            <a:r>
              <a:rPr sz="24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需要</a:t>
            </a:r>
            <a:r>
              <a:rPr sz="2800" b="1" u="sng">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40406</a:t>
            </a:r>
            <a:r>
              <a:rPr sz="240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rPr>
              <a:t>的词汇量</a:t>
            </a:r>
            <a:endParaRPr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2552065"/>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200" dirty="0">
                <a:latin typeface="微软雅黑" panose="020B0503020204020204" charset="-122"/>
                <a:ea typeface="微软雅黑" panose="020B0503020204020204" charset="-122"/>
                <a:cs typeface="微软雅黑" panose="020B0503020204020204" charset="-122"/>
                <a:sym typeface="+mn-ea"/>
              </a:rPr>
              <a:t>20000</a:t>
            </a:r>
            <a:r>
              <a:rPr lang="zh-CN" altLang="en-US" sz="3200" dirty="0">
                <a:latin typeface="微软雅黑" panose="020B0503020204020204" charset="-122"/>
                <a:ea typeface="微软雅黑" panose="020B0503020204020204" charset="-122"/>
                <a:cs typeface="微软雅黑" panose="020B0503020204020204" charset="-122"/>
                <a:sym typeface="+mn-ea"/>
              </a:rPr>
              <a:t>左右的</a:t>
            </a:r>
            <a:r>
              <a:rPr lang="en-US" altLang="zh-CN" sz="3200" dirty="0">
                <a:latin typeface="微软雅黑" panose="020B0503020204020204" charset="-122"/>
                <a:ea typeface="微软雅黑" panose="020B0503020204020204" charset="-122"/>
                <a:cs typeface="微软雅黑" panose="020B0503020204020204" charset="-122"/>
                <a:sym typeface="+mn-ea"/>
              </a:rPr>
              <a:t>GRE</a:t>
            </a:r>
            <a:r>
              <a:rPr lang="zh-CN" altLang="en-US" sz="3200" dirty="0">
                <a:latin typeface="微软雅黑" panose="020B0503020204020204" charset="-122"/>
                <a:ea typeface="微软雅黑" panose="020B0503020204020204" charset="-122"/>
                <a:cs typeface="微软雅黑" panose="020B0503020204020204" charset="-122"/>
                <a:sym typeface="+mn-ea"/>
              </a:rPr>
              <a:t>单词怎么搞？</a:t>
            </a:r>
            <a:endParaRPr lang="zh-CN" altLang="en-US" sz="32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zh-CN" altLang="en-US" sz="32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zh-CN" altLang="en-US" sz="32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zh-CN" altLang="en-US" sz="32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zh-CN" altLang="en-US" sz="3200" dirty="0">
                <a:latin typeface="微软雅黑" panose="020B0503020204020204" charset="-122"/>
                <a:ea typeface="微软雅黑" panose="020B0503020204020204" charset="-122"/>
                <a:cs typeface="微软雅黑" panose="020B0503020204020204" charset="-122"/>
                <a:sym typeface="+mn-ea"/>
              </a:rPr>
              <a:t>背单词</a:t>
            </a:r>
            <a:r>
              <a:rPr lang="en-US" altLang="zh-CN" sz="3200" dirty="0">
                <a:latin typeface="微软雅黑" panose="020B0503020204020204" charset="-122"/>
                <a:ea typeface="微软雅黑" panose="020B0503020204020204" charset="-122"/>
                <a:cs typeface="微软雅黑" panose="020B0503020204020204" charset="-122"/>
                <a:sym typeface="+mn-ea"/>
              </a:rPr>
              <a:t>---</a:t>
            </a:r>
            <a:r>
              <a:rPr lang="zh-CN" altLang="en-US" sz="3200" dirty="0">
                <a:latin typeface="微软雅黑" panose="020B0503020204020204" charset="-122"/>
                <a:ea typeface="微软雅黑" panose="020B0503020204020204" charset="-122"/>
                <a:cs typeface="微软雅黑" panose="020B0503020204020204" charset="-122"/>
                <a:sym typeface="+mn-ea"/>
              </a:rPr>
              <a:t>认单词</a:t>
            </a:r>
            <a:endParaRPr lang="zh-CN" altLang="en-US" sz="3200" dirty="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677108" y="1286978"/>
            <a:ext cx="7775789" cy="4275455"/>
          </a:xfrm>
          <a:prstGeom prst="rect">
            <a:avLst/>
          </a:prstGeom>
          <a:ln w="12700">
            <a:miter lim="400000"/>
          </a:ln>
        </p:spPr>
        <p:txBody>
          <a:bodyPr lIns="45718" tIns="45718" rIns="45718" bIns="45718">
            <a:spAutoFit/>
          </a:bodyPr>
          <a:lstStyle/>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r>
              <a:rPr sz="2400" dirty="0">
                <a:solidFill>
                  <a:schemeClr val="tx2">
                    <a:lumMod val="20000"/>
                    <a:lumOff val="80000"/>
                  </a:schemeClr>
                </a:solidFill>
                <a:latin typeface="微软雅黑" panose="020B0503020204020204" charset="-122"/>
                <a:ea typeface="微软雅黑" panose="020B0503020204020204" charset="-122"/>
                <a:sym typeface="+mn-ea"/>
              </a:rPr>
              <a:t>In parts of the Arctic, the land grades into the </a:t>
            </a:r>
            <a:r>
              <a:rPr sz="2400" dirty="0" err="1">
                <a:solidFill>
                  <a:schemeClr val="tx2">
                    <a:lumMod val="20000"/>
                    <a:lumOff val="80000"/>
                  </a:schemeClr>
                </a:solidFill>
                <a:latin typeface="微软雅黑" panose="020B0503020204020204" charset="-122"/>
                <a:ea typeface="微软雅黑" panose="020B0503020204020204" charset="-122"/>
                <a:sym typeface="+mn-ea"/>
              </a:rPr>
              <a:t>landfast</a:t>
            </a:r>
            <a:r>
              <a:rPr sz="2400" dirty="0">
                <a:solidFill>
                  <a:schemeClr val="tx2">
                    <a:lumMod val="20000"/>
                    <a:lumOff val="80000"/>
                  </a:schemeClr>
                </a:solidFill>
                <a:latin typeface="微软雅黑" panose="020B0503020204020204" charset="-122"/>
                <a:ea typeface="微软雅黑" panose="020B0503020204020204" charset="-122"/>
                <a:sym typeface="+mn-ea"/>
              </a:rPr>
              <a:t> ice so ______ that you can walk off the coast and not know you are over the hidden sea.</a:t>
            </a:r>
            <a:endParaRPr sz="2400" dirty="0">
              <a:solidFill>
                <a:schemeClr val="tx2">
                  <a:lumMod val="20000"/>
                  <a:lumOff val="80000"/>
                </a:schemeClr>
              </a:solidFill>
              <a:latin typeface="微软雅黑" panose="020B0503020204020204" charset="-122"/>
              <a:ea typeface="微软雅黑" panose="020B0503020204020204" charset="-122"/>
              <a:sym typeface="+mn-ea"/>
            </a:endParaRPr>
          </a:p>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endParaRPr sz="2800" dirty="0">
              <a:solidFill>
                <a:schemeClr val="tx2">
                  <a:lumMod val="20000"/>
                  <a:lumOff val="80000"/>
                </a:schemeClr>
              </a:solidFill>
              <a:latin typeface="微软雅黑" panose="020B0503020204020204" charset="-122"/>
              <a:ea typeface="微软雅黑" panose="020B0503020204020204" charset="-122"/>
            </a:endParaRPr>
          </a:p>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r>
              <a:rPr sz="2800" dirty="0">
                <a:solidFill>
                  <a:schemeClr val="tx2">
                    <a:lumMod val="20000"/>
                    <a:lumOff val="80000"/>
                  </a:schemeClr>
                </a:solidFill>
                <a:latin typeface="微软雅黑" panose="020B0503020204020204" charset="-122"/>
                <a:ea typeface="微软雅黑" panose="020B0503020204020204" charset="-122"/>
                <a:sym typeface="+mn-ea"/>
              </a:rPr>
              <a:t>(A) </a:t>
            </a:r>
            <a:r>
              <a:rPr lang="en-US" sz="2800" dirty="0" err="1">
                <a:solidFill>
                  <a:schemeClr val="tx2">
                    <a:lumMod val="20000"/>
                    <a:lumOff val="80000"/>
                  </a:schemeClr>
                </a:solidFill>
                <a:latin typeface="微软雅黑" panose="020B0503020204020204" charset="-122"/>
                <a:ea typeface="微软雅黑" panose="020B0503020204020204" charset="-122"/>
                <a:sym typeface="+mn-ea"/>
              </a:rPr>
              <a:t>resurrected</a:t>
            </a:r>
            <a:r>
              <a:rPr sz="2800" dirty="0" err="1">
                <a:solidFill>
                  <a:schemeClr val="tx2">
                    <a:lumMod val="20000"/>
                    <a:lumOff val="80000"/>
                  </a:schemeClr>
                </a:solidFill>
                <a:latin typeface="微软雅黑" panose="020B0503020204020204" charset="-122"/>
                <a:ea typeface="微软雅黑" panose="020B0503020204020204" charset="-122"/>
                <a:sym typeface="+mn-ea"/>
              </a:rPr>
              <a:t>ly</a:t>
            </a:r>
            <a:endParaRPr sz="2800" dirty="0">
              <a:solidFill>
                <a:schemeClr val="tx2">
                  <a:lumMod val="20000"/>
                  <a:lumOff val="80000"/>
                </a:schemeClr>
              </a:solidFill>
              <a:latin typeface="微软雅黑" panose="020B0503020204020204" charset="-122"/>
              <a:ea typeface="微软雅黑" panose="020B0503020204020204" charset="-122"/>
            </a:endParaRPr>
          </a:p>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r>
              <a:rPr sz="2800" dirty="0">
                <a:solidFill>
                  <a:schemeClr val="tx2">
                    <a:lumMod val="20000"/>
                    <a:lumOff val="80000"/>
                  </a:schemeClr>
                </a:solidFill>
                <a:latin typeface="微软雅黑" panose="020B0503020204020204" charset="-122"/>
                <a:ea typeface="微软雅黑" panose="020B0503020204020204" charset="-122"/>
                <a:sym typeface="+mn-ea"/>
              </a:rPr>
              <a:t>(B) imperceptibly</a:t>
            </a:r>
            <a:endParaRPr sz="2800" dirty="0">
              <a:solidFill>
                <a:schemeClr val="tx2">
                  <a:lumMod val="20000"/>
                  <a:lumOff val="80000"/>
                </a:schemeClr>
              </a:solidFill>
              <a:latin typeface="微软雅黑" panose="020B0503020204020204" charset="-122"/>
              <a:ea typeface="微软雅黑" panose="020B0503020204020204" charset="-122"/>
            </a:endParaRPr>
          </a:p>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r>
              <a:rPr sz="2800" dirty="0">
                <a:solidFill>
                  <a:schemeClr val="tx2">
                    <a:lumMod val="20000"/>
                    <a:lumOff val="80000"/>
                  </a:schemeClr>
                </a:solidFill>
                <a:latin typeface="微软雅黑" panose="020B0503020204020204" charset="-122"/>
                <a:ea typeface="微软雅黑" panose="020B0503020204020204" charset="-122"/>
                <a:sym typeface="+mn-ea"/>
              </a:rPr>
              <a:t>(C) irregularly</a:t>
            </a:r>
            <a:endParaRPr sz="2800" dirty="0">
              <a:solidFill>
                <a:schemeClr val="tx2">
                  <a:lumMod val="20000"/>
                  <a:lumOff val="80000"/>
                </a:schemeClr>
              </a:solidFill>
              <a:latin typeface="微软雅黑" panose="020B0503020204020204" charset="-122"/>
              <a:ea typeface="微软雅黑" panose="020B0503020204020204" charset="-122"/>
            </a:endParaRPr>
          </a:p>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r>
              <a:rPr sz="2800" dirty="0">
                <a:solidFill>
                  <a:schemeClr val="tx2">
                    <a:lumMod val="20000"/>
                    <a:lumOff val="80000"/>
                  </a:schemeClr>
                </a:solidFill>
                <a:latin typeface="微软雅黑" panose="020B0503020204020204" charset="-122"/>
                <a:ea typeface="微软雅黑" panose="020B0503020204020204" charset="-122"/>
                <a:sym typeface="+mn-ea"/>
              </a:rPr>
              <a:t>(D) precariously</a:t>
            </a:r>
            <a:endParaRPr sz="2800" dirty="0">
              <a:solidFill>
                <a:schemeClr val="tx2">
                  <a:lumMod val="20000"/>
                  <a:lumOff val="80000"/>
                </a:schemeClr>
              </a:solidFill>
              <a:latin typeface="微软雅黑" panose="020B0503020204020204" charset="-122"/>
              <a:ea typeface="微软雅黑" panose="020B0503020204020204" charset="-122"/>
            </a:endParaRPr>
          </a:p>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r>
              <a:rPr sz="2800" dirty="0">
                <a:solidFill>
                  <a:schemeClr val="tx2">
                    <a:lumMod val="20000"/>
                    <a:lumOff val="80000"/>
                  </a:schemeClr>
                </a:solidFill>
                <a:latin typeface="微软雅黑" panose="020B0503020204020204" charset="-122"/>
                <a:ea typeface="微软雅黑" panose="020B0503020204020204" charset="-122"/>
                <a:sym typeface="+mn-ea"/>
              </a:rPr>
              <a:t>(E) relentlessly</a:t>
            </a:r>
            <a:endParaRPr sz="3200" dirty="0">
              <a:solidFill>
                <a:schemeClr val="tx2">
                  <a:lumMod val="20000"/>
                  <a:lumOff val="80000"/>
                </a:schemeClr>
              </a:solidFill>
            </a:endParaRPr>
          </a:p>
          <a:p>
            <a:pPr marR="457200" defTabSz="457200">
              <a:defRPr sz="2600">
                <a:latin typeface="华文楷体" panose="02010600040101010101" charset="-122"/>
                <a:ea typeface="华文楷体" panose="02010600040101010101" charset="-122"/>
                <a:cs typeface="华文楷体" panose="02010600040101010101" charset="-122"/>
                <a:sym typeface="华文楷体" panose="02010600040101010101" charset="-122"/>
              </a:defRPr>
            </a:pPr>
            <a:endParaRPr lang="zh-CN" altLang="en-US" sz="3200" dirty="0">
              <a:solidFill>
                <a:schemeClr val="tx2">
                  <a:lumMod val="20000"/>
                  <a:lumOff val="80000"/>
                </a:schemeClr>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95193" y="1056473"/>
            <a:ext cx="7775789" cy="507619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sz="2400" dirty="0">
                <a:latin typeface="微软雅黑" panose="020B0503020204020204" charset="-122"/>
                <a:ea typeface="微软雅黑" panose="020B0503020204020204" charset="-122"/>
                <a:cs typeface="微软雅黑" panose="020B0503020204020204" charset="-122"/>
                <a:sym typeface="+mn-ea"/>
              </a:rPr>
              <a:t>韩成宝</a:t>
            </a:r>
            <a:r>
              <a:rPr lang="zh-CN" sz="2400" dirty="0">
                <a:latin typeface="微软雅黑" panose="020B0503020204020204" charset="-122"/>
                <a:ea typeface="微软雅黑" panose="020B0503020204020204" charset="-122"/>
                <a:cs typeface="微软雅黑" panose="020B0503020204020204" charset="-122"/>
                <a:sym typeface="+mn-ea"/>
              </a:rPr>
              <a:t>（宝爷）</a:t>
            </a:r>
            <a:endParaRPr lang="zh-CN" sz="24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sz="2400" dirty="0">
                <a:latin typeface="微软雅黑" panose="020B0503020204020204" charset="-122"/>
                <a:ea typeface="微软雅黑" panose="020B0503020204020204" charset="-122"/>
                <a:cs typeface="微软雅黑" panose="020B0503020204020204" charset="-122"/>
                <a:sym typeface="+mn-ea"/>
              </a:rPr>
              <a:t>——————</a:t>
            </a:r>
            <a:endParaRPr sz="24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dirty="0">
                <a:latin typeface="微软雅黑" panose="020B0503020204020204" charset="-122"/>
                <a:ea typeface="微软雅黑" panose="020B0503020204020204" charset="-122"/>
                <a:cs typeface="微软雅黑" panose="020B0503020204020204" charset="-122"/>
                <a:sym typeface="+mn-ea"/>
              </a:rPr>
              <a:t>锡伯族（拓跋.鲜卑后裔）</a:t>
            </a:r>
            <a:endParaRPr sz="24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sz="2400" dirty="0">
                <a:latin typeface="微软雅黑" panose="020B0503020204020204" charset="-122"/>
                <a:ea typeface="微软雅黑" panose="020B0503020204020204" charset="-122"/>
                <a:cs typeface="微软雅黑" panose="020B0503020204020204" charset="-122"/>
                <a:sym typeface="+mn-ea"/>
              </a:rPr>
              <a:t>新东方</a:t>
            </a:r>
            <a:r>
              <a:rPr lang="zh-CN" sz="2400" dirty="0">
                <a:latin typeface="微软雅黑" panose="020B0503020204020204" charset="-122"/>
                <a:ea typeface="微软雅黑" panose="020B0503020204020204" charset="-122"/>
                <a:cs typeface="微软雅黑" panose="020B0503020204020204" charset="-122"/>
                <a:sym typeface="+mn-ea"/>
              </a:rPr>
              <a:t>集团优秀教师</a:t>
            </a:r>
            <a:endParaRPr sz="24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sz="2400" dirty="0">
                <a:latin typeface="微软雅黑" panose="020B0503020204020204" charset="-122"/>
                <a:ea typeface="微软雅黑" panose="020B0503020204020204" charset="-122"/>
                <a:cs typeface="微软雅黑" panose="020B0503020204020204" charset="-122"/>
                <a:sym typeface="+mn-ea"/>
              </a:rPr>
              <a:t>————————</a:t>
            </a:r>
            <a:endParaRPr sz="24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sz="1800" dirty="0">
                <a:latin typeface="微软雅黑" panose="020B0503020204020204" charset="-122"/>
                <a:ea typeface="微软雅黑" panose="020B0503020204020204" charset="-122"/>
                <a:cs typeface="微软雅黑" panose="020B0503020204020204" charset="-122"/>
                <a:sym typeface="+mn-ea"/>
              </a:rPr>
              <a:t>中国大陆首位TEDx催眠讲师</a:t>
            </a:r>
            <a:endParaRPr sz="18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sz="1800" dirty="0">
                <a:latin typeface="微软雅黑" panose="020B0503020204020204" charset="-122"/>
                <a:ea typeface="微软雅黑" panose="020B0503020204020204" charset="-122"/>
                <a:cs typeface="微软雅黑" panose="020B0503020204020204" charset="-122"/>
                <a:sym typeface="+mn-ea"/>
              </a:rPr>
              <a:t>美国NGH&amp;HMI催眠动机学院注册催眠师</a:t>
            </a:r>
            <a:endParaRPr sz="18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zh-CN" sz="1800" dirty="0">
                <a:latin typeface="微软雅黑" panose="020B0503020204020204" charset="-122"/>
                <a:ea typeface="微软雅黑" panose="020B0503020204020204" charset="-122"/>
                <a:cs typeface="微软雅黑" panose="020B0503020204020204" charset="-122"/>
                <a:sym typeface="+mn-ea"/>
              </a:rPr>
              <a:t>读心师</a:t>
            </a:r>
            <a:endParaRPr sz="18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sz="1800" dirty="0">
                <a:latin typeface="微软雅黑" panose="020B0503020204020204" charset="-122"/>
                <a:ea typeface="微软雅黑" panose="020B0503020204020204" charset="-122"/>
                <a:cs typeface="微软雅黑" panose="020B0503020204020204" charset="-122"/>
                <a:sym typeface="+mn-ea"/>
              </a:rPr>
              <a:t>心理咨询师</a:t>
            </a:r>
            <a:endParaRPr sz="18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sz="1800" dirty="0">
                <a:latin typeface="微软雅黑" panose="020B0503020204020204" charset="-122"/>
                <a:ea typeface="微软雅黑" panose="020B0503020204020204" charset="-122"/>
                <a:cs typeface="微软雅黑" panose="020B0503020204020204" charset="-122"/>
                <a:sym typeface="+mn-ea"/>
              </a:rPr>
              <a:t>IMS国际魔术师协会魔术师</a:t>
            </a:r>
            <a:endParaRPr sz="18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sz="1800" dirty="0">
                <a:latin typeface="微软雅黑" panose="020B0503020204020204" charset="-122"/>
                <a:ea typeface="微软雅黑" panose="020B0503020204020204" charset="-122"/>
                <a:cs typeface="微软雅黑" panose="020B0503020204020204" charset="-122"/>
                <a:sym typeface="+mn-ea"/>
              </a:rPr>
              <a:t>————————————</a:t>
            </a:r>
            <a:endParaRPr sz="18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dirty="0">
                <a:latin typeface="微软雅黑" panose="020B0503020204020204" charset="-122"/>
                <a:ea typeface="微软雅黑" panose="020B0503020204020204" charset="-122"/>
                <a:cs typeface="微软雅黑" panose="020B0503020204020204" charset="-122"/>
                <a:sym typeface="+mn-ea"/>
              </a:rPr>
              <a:t>口才演讲培训师</a:t>
            </a:r>
            <a:endParaRPr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sz="2400" dirty="0">
                <a:latin typeface="微软雅黑" panose="020B0503020204020204" charset="-122"/>
                <a:ea typeface="微软雅黑" panose="020B0503020204020204" charset="-122"/>
                <a:cs typeface="微软雅黑" panose="020B0503020204020204" charset="-122"/>
                <a:sym typeface="+mn-ea"/>
              </a:rPr>
              <a:t>脱口秀演员</a:t>
            </a:r>
            <a:endParaRPr lang="en-US" sz="24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sz="1800" dirty="0">
                <a:latin typeface="微软雅黑" panose="020B0503020204020204" charset="-122"/>
                <a:ea typeface="微软雅黑" panose="020B0503020204020204" charset="-122"/>
                <a:cs typeface="微软雅黑" panose="020B0503020204020204" charset="-122"/>
                <a:sym typeface="+mn-ea"/>
              </a:rPr>
              <a:t>微信：xindongfangbaoye</a:t>
            </a:r>
            <a:endParaRPr sz="18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zh-CN" sz="1800" dirty="0">
                <a:latin typeface="微软雅黑" panose="020B0503020204020204" charset="-122"/>
                <a:ea typeface="微软雅黑" panose="020B0503020204020204" charset="-122"/>
                <a:cs typeface="微软雅黑" panose="020B0503020204020204" charset="-122"/>
                <a:sym typeface="+mn-ea"/>
              </a:rPr>
              <a:t>公众号：催眠先生</a:t>
            </a:r>
            <a:endParaRPr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dirty="0">
                <a:latin typeface="微软雅黑" panose="020B0503020204020204" charset="-122"/>
                <a:ea typeface="微软雅黑" panose="020B0503020204020204" charset="-122"/>
                <a:cs typeface="微软雅黑" panose="020B0503020204020204" charset="-122"/>
                <a:sym typeface="+mn-ea"/>
              </a:rPr>
              <a:t>微博：@考研大师宝爷</a:t>
            </a:r>
            <a:endParaRPr dirty="0">
              <a:latin typeface="微软雅黑" panose="020B0503020204020204" charset="-122"/>
              <a:ea typeface="微软雅黑" panose="020B0503020204020204" charset="-122"/>
              <a:cs typeface="微软雅黑" panose="020B0503020204020204" charset="-122"/>
              <a:sym typeface="+mn-ea"/>
            </a:endParaRPr>
          </a:p>
        </p:txBody>
      </p:sp>
      <p:pic>
        <p:nvPicPr>
          <p:cNvPr id="2" name="图片 1" descr="微信图片_20190420195855"/>
          <p:cNvPicPr>
            <a:picLocks noChangeAspect="1"/>
          </p:cNvPicPr>
          <p:nvPr/>
        </p:nvPicPr>
        <p:blipFill>
          <a:blip r:embed="rId1"/>
          <a:stretch>
            <a:fillRect/>
          </a:stretch>
        </p:blipFill>
        <p:spPr>
          <a:xfrm>
            <a:off x="4983480" y="1056640"/>
            <a:ext cx="3387090" cy="2259965"/>
          </a:xfrm>
          <a:prstGeom prst="rect">
            <a:avLst/>
          </a:prstGeom>
        </p:spPr>
      </p:pic>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74027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cs typeface="微软雅黑" panose="020B0503020204020204" charset="-122"/>
              </a:rPr>
              <a:t>The current (i) ______ of format in electronic scholarly publication will not last beyond the point when amateur burnout occurs and amateurs are replaced by traditional publishing companies: in an effort to reduce costs through economies of scale, publishing firms tend toward (ii) _____ in the format of their electronic publication projects.</a:t>
            </a:r>
            <a:endParaRPr sz="1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cs typeface="微软雅黑" panose="020B0503020204020204" charset="-122"/>
                <a:sym typeface="+mn-ea"/>
              </a:rPr>
              <a:t>Blank (i)               	 Blank (ii)</a:t>
            </a:r>
            <a:endParaRPr sz="1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cs typeface="微软雅黑" panose="020B0503020204020204" charset="-122"/>
                <a:sym typeface="+mn-ea"/>
              </a:rPr>
              <a:t>(A) </a:t>
            </a:r>
            <a:r>
              <a:rPr lang="en-US" sz="1800">
                <a:latin typeface="微软雅黑" panose="020B0503020204020204" charset="-122"/>
                <a:ea typeface="微软雅黑" panose="020B0503020204020204" charset="-122"/>
                <a:cs typeface="微软雅黑" panose="020B0503020204020204" charset="-122"/>
                <a:sym typeface="+mn-ea"/>
              </a:rPr>
              <a:t>diversity</a:t>
            </a:r>
            <a:r>
              <a:rPr sz="1800">
                <a:latin typeface="微软雅黑" panose="020B0503020204020204" charset="-122"/>
                <a:ea typeface="微软雅黑" panose="020B0503020204020204" charset="-122"/>
                <a:cs typeface="微软雅黑" panose="020B0503020204020204" charset="-122"/>
                <a:sym typeface="+mn-ea"/>
              </a:rPr>
              <a:t>	             (D) </a:t>
            </a:r>
            <a:r>
              <a:rPr lang="en-US" sz="1800">
                <a:latin typeface="微软雅黑" panose="020B0503020204020204" charset="-122"/>
                <a:ea typeface="微软雅黑" panose="020B0503020204020204" charset="-122"/>
                <a:cs typeface="微软雅黑" panose="020B0503020204020204" charset="-122"/>
                <a:sym typeface="+mn-ea"/>
              </a:rPr>
              <a:t>homogeneity</a:t>
            </a:r>
            <a:endParaRPr lang="en-US" sz="1800">
              <a:latin typeface="微软雅黑" panose="020B0503020204020204" charset="-122"/>
              <a:ea typeface="微软雅黑" panose="020B0503020204020204" charset="-122"/>
              <a:cs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cs typeface="微软雅黑" panose="020B0503020204020204" charset="-122"/>
                <a:sym typeface="+mn-ea"/>
              </a:rPr>
              <a:t>(B) </a:t>
            </a:r>
            <a:r>
              <a:rPr lang="en-US" sz="1800">
                <a:latin typeface="微软雅黑" panose="020B0503020204020204" charset="-122"/>
                <a:ea typeface="微软雅黑" panose="020B0503020204020204" charset="-122"/>
                <a:cs typeface="微软雅黑" panose="020B0503020204020204" charset="-122"/>
                <a:sym typeface="+mn-ea"/>
              </a:rPr>
              <a:t>monotony</a:t>
            </a:r>
            <a:r>
              <a:rPr sz="1800">
                <a:latin typeface="微软雅黑" panose="020B0503020204020204" charset="-122"/>
                <a:ea typeface="微软雅黑" panose="020B0503020204020204" charset="-122"/>
                <a:cs typeface="微软雅黑" panose="020B0503020204020204" charset="-122"/>
                <a:sym typeface="+mn-ea"/>
              </a:rPr>
              <a:t>	             (E) commonplace</a:t>
            </a:r>
            <a:endParaRPr sz="1800">
              <a:latin typeface="微软雅黑" panose="020B0503020204020204" charset="-122"/>
              <a:ea typeface="微软雅黑" panose="020B0503020204020204" charset="-122"/>
              <a:cs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cs typeface="微软雅黑" panose="020B0503020204020204" charset="-122"/>
                <a:sym typeface="+mn-ea"/>
              </a:rPr>
              <a:t>(C) </a:t>
            </a:r>
            <a:r>
              <a:rPr lang="en-US" sz="1800">
                <a:latin typeface="微软雅黑" panose="020B0503020204020204" charset="-122"/>
                <a:ea typeface="微软雅黑" panose="020B0503020204020204" charset="-122"/>
                <a:cs typeface="微软雅黑" panose="020B0503020204020204" charset="-122"/>
                <a:sym typeface="+mn-ea"/>
              </a:rPr>
              <a:t>refinement</a:t>
            </a:r>
            <a:r>
              <a:rPr sz="1800">
                <a:latin typeface="微软雅黑" panose="020B0503020204020204" charset="-122"/>
                <a:ea typeface="微软雅黑" panose="020B0503020204020204" charset="-122"/>
                <a:cs typeface="微软雅黑" panose="020B0503020204020204" charset="-122"/>
                <a:sym typeface="+mn-ea"/>
              </a:rPr>
              <a:t>	             (F) complex</a:t>
            </a:r>
            <a:endParaRPr sz="1800">
              <a:latin typeface="微软雅黑" panose="020B0503020204020204" charset="-122"/>
              <a:ea typeface="微软雅黑" panose="020B0503020204020204" charset="-122"/>
              <a:cs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cs typeface="微软雅黑" panose="020B0503020204020204" charset="-122"/>
                <a:sym typeface="+mn-ea"/>
              </a:rPr>
              <a:t>（PPII, Practice Test 2, V1, Medium, #3）</a:t>
            </a:r>
            <a:endParaRPr sz="1800">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482981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lang="zh-CN" altLang="en-US" sz="2800" dirty="0">
                <a:latin typeface="微软雅黑" panose="020B0503020204020204" charset="-122"/>
                <a:ea typeface="微软雅黑" panose="020B0503020204020204" charset="-122"/>
                <a:cs typeface="微软雅黑" panose="020B0503020204020204" charset="-122"/>
                <a:sym typeface="+mn-ea"/>
              </a:rPr>
              <a:t>做题错误逻辑：</a:t>
            </a:r>
            <a:r>
              <a:rPr lang="en-US" sz="2800" dirty="0">
                <a:latin typeface="微软雅黑" panose="020B0503020204020204" charset="-122"/>
                <a:ea typeface="微软雅黑" panose="020B0503020204020204" charset="-122"/>
                <a:cs typeface="微软雅黑" panose="020B0503020204020204" charset="-122"/>
                <a:sym typeface="+mn-ea"/>
              </a:rPr>
              <a:t>1.xxxxxxxxxxxxx_____xxxxxxxxx_______xxxxx.</a:t>
            </a:r>
            <a:endParaRPr lang="en-US" sz="2800" dirty="0">
              <a:latin typeface="微软雅黑" panose="020B0503020204020204" charset="-122"/>
              <a:ea typeface="微软雅黑" panose="020B0503020204020204" charset="-122"/>
              <a:cs typeface="微软雅黑" panose="020B0503020204020204" charset="-122"/>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sz="2800" b="1">
                <a:latin typeface="微软雅黑" panose="020B0503020204020204" charset="-122"/>
                <a:ea typeface="微软雅黑" panose="020B0503020204020204" charset="-122"/>
                <a:cs typeface="微软雅黑" panose="020B0503020204020204" charset="-122"/>
              </a:rPr>
              <a:t>A.</a:t>
            </a:r>
            <a:endParaRPr lang="en-US" sz="2800" b="1">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sz="2800" b="1">
                <a:latin typeface="微软雅黑" panose="020B0503020204020204" charset="-122"/>
                <a:ea typeface="微软雅黑" panose="020B0503020204020204" charset="-122"/>
                <a:cs typeface="微软雅黑" panose="020B0503020204020204" charset="-122"/>
              </a:rPr>
              <a:t>B.</a:t>
            </a:r>
            <a:endParaRPr lang="en-US" sz="2800" b="1">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sz="2800" b="1">
                <a:latin typeface="微软雅黑" panose="020B0503020204020204" charset="-122"/>
                <a:ea typeface="微软雅黑" panose="020B0503020204020204" charset="-122"/>
                <a:cs typeface="微软雅黑" panose="020B0503020204020204" charset="-122"/>
              </a:rPr>
              <a:t>C.</a:t>
            </a:r>
            <a:endParaRPr lang="en-US" sz="2800" b="1">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sz="2800" b="1">
                <a:latin typeface="微软雅黑" panose="020B0503020204020204" charset="-122"/>
                <a:ea typeface="微软雅黑" panose="020B0503020204020204" charset="-122"/>
                <a:cs typeface="微软雅黑" panose="020B0503020204020204" charset="-122"/>
              </a:rPr>
              <a:t>D.</a:t>
            </a:r>
            <a:endParaRPr lang="en-US" sz="2800" b="1">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sz="2800" b="1">
                <a:latin typeface="微软雅黑" panose="020B0503020204020204" charset="-122"/>
                <a:ea typeface="微软雅黑" panose="020B0503020204020204" charset="-122"/>
                <a:cs typeface="微软雅黑" panose="020B0503020204020204" charset="-122"/>
              </a:rPr>
              <a:t>E.</a:t>
            </a:r>
            <a:endParaRPr lang="en-US" sz="2800" b="1">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en-US" sz="2800" b="1">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zh-CN" altLang="en-US" sz="2800">
                <a:latin typeface="微软雅黑" panose="020B0503020204020204" charset="-122"/>
                <a:ea typeface="微软雅黑" panose="020B0503020204020204" charset="-122"/>
                <a:cs typeface="微软雅黑" panose="020B0503020204020204" charset="-122"/>
              </a:rPr>
              <a:t>信息分类：</a:t>
            </a:r>
            <a:endParaRPr lang="en-US" sz="2800" b="1">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en-US" sz="2800" b="1">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zh-CN" altLang="en-US" sz="28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65348" y="1286343"/>
            <a:ext cx="7775789" cy="144399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lang="zh-CN" altLang="en-US" sz="3200" dirty="0">
                <a:latin typeface="微软雅黑" panose="020B0503020204020204" charset="-122"/>
                <a:ea typeface="微软雅黑" panose="020B0503020204020204" charset="-122"/>
                <a:cs typeface="微软雅黑" panose="020B0503020204020204" charset="-122"/>
                <a:sym typeface="+mn-ea"/>
              </a:rPr>
              <a:t>冒号题：</a:t>
            </a:r>
            <a:endParaRPr lang="en-US" sz="2800" b="1">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en-US" sz="2800" b="1">
              <a:latin typeface="微软雅黑" panose="020B0503020204020204" charset="-122"/>
              <a:ea typeface="微软雅黑" panose="020B0503020204020204" charset="-122"/>
              <a:cs typeface="微软雅黑" panose="020B0503020204020204" charset="-122"/>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zh-CN" altLang="en-US" sz="28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378333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1.In the 1950s, the country’s inhabitants were ______: most of them knew very little about foreign countries.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(A)partisan</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(B)erudite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(C)insular</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(D)cosmopolitan</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(E)imperturbable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（PPII, Practice Test 1, V2, Easy, #1）</a:t>
            </a:r>
            <a:endParaRPr>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89140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2</a:t>
            </a:r>
            <a:r>
              <a:rPr>
                <a:latin typeface="微软雅黑" panose="020B0503020204020204" charset="-122"/>
                <a:ea typeface="微软雅黑" panose="020B0503020204020204" charset="-122"/>
                <a:cs typeface="微软雅黑" panose="020B0503020204020204" charset="-122"/>
              </a:rPr>
              <a:t>.Economic competition among nations may lead to new forms of economic protectionism that hearken back to the mercantilism of an earlier age: there are signs today that such protectionism is indeed ______.</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(A)evanescent</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(B)resurgent</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(C)recrudescent</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(D)transitory</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(E)controversial</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(F)inimical</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（PPII, Practice Test 1, V2, Hard, #15）</a:t>
            </a:r>
            <a:endParaRPr>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18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3</a:t>
            </a:r>
            <a:r>
              <a:rPr>
                <a:latin typeface="微软雅黑" panose="020B0503020204020204" charset="-122"/>
                <a:ea typeface="微软雅黑" panose="020B0503020204020204" charset="-122"/>
                <a:cs typeface="微软雅黑" panose="020B0503020204020204" charset="-122"/>
              </a:rPr>
              <a:t>.That the book’s argument was ______ became clear as soon as reviews appeared: there were holes, and reviewers delighted in pointing them out.</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(A)wanting</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(B)convoluted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(C)unintelligible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(D)penetrating</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(E)flawed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(F)complex</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（PPII, Practice Test 2, V2, Hard, #12）</a:t>
            </a:r>
            <a:endParaRPr>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18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4.</a:t>
            </a:r>
            <a:r>
              <a:rPr>
                <a:latin typeface="微软雅黑" panose="020B0503020204020204" charset="-122"/>
                <a:ea typeface="微软雅黑" panose="020B0503020204020204" charset="-122"/>
                <a:cs typeface="微软雅黑" panose="020B0503020204020204" charset="-122"/>
              </a:rPr>
              <a:t>The (i) _____ nature of classical tragedy in Athens belies the modern image of tragedy: in the modern view tragedy is austere and stripped down, its representations of ideological and emotional conflicts so superbly compressed that there’s nothing (ii) ______ for time to erode.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 Blank (i)                          Blank (ii)</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 </a:t>
            </a:r>
            <a:r>
              <a:rPr lang="en-US">
                <a:latin typeface="微软雅黑" panose="020B0503020204020204" charset="-122"/>
                <a:ea typeface="微软雅黑" panose="020B0503020204020204" charset="-122"/>
                <a:cs typeface="微软雅黑" panose="020B0503020204020204" charset="-122"/>
              </a:rPr>
              <a:t>unadorned </a:t>
            </a:r>
            <a:r>
              <a:rPr>
                <a:latin typeface="微软雅黑" panose="020B0503020204020204" charset="-122"/>
                <a:ea typeface="微软雅黑" panose="020B0503020204020204" charset="-122"/>
                <a:cs typeface="微软雅黑" panose="020B0503020204020204" charset="-122"/>
              </a:rPr>
              <a:t>	   (D) </a:t>
            </a:r>
            <a:r>
              <a:rPr lang="en-US">
                <a:latin typeface="微软雅黑" panose="020B0503020204020204" charset="-122"/>
                <a:ea typeface="微软雅黑" panose="020B0503020204020204" charset="-122"/>
                <a:cs typeface="微软雅黑" panose="020B0503020204020204" charset="-122"/>
              </a:rPr>
              <a:t>inalienable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 </a:t>
            </a:r>
            <a:r>
              <a:rPr lang="en-US">
                <a:latin typeface="微软雅黑" panose="020B0503020204020204" charset="-122"/>
                <a:ea typeface="微软雅黑" panose="020B0503020204020204" charset="-122"/>
                <a:cs typeface="微软雅黑" panose="020B0503020204020204" charset="-122"/>
              </a:rPr>
              <a:t>harmonious</a:t>
            </a:r>
            <a:r>
              <a:rPr>
                <a:latin typeface="微软雅黑" panose="020B0503020204020204" charset="-122"/>
                <a:ea typeface="微软雅黑" panose="020B0503020204020204" charset="-122"/>
                <a:cs typeface="微软雅黑" panose="020B0503020204020204" charset="-122"/>
              </a:rPr>
              <a:t>	   (E) </a:t>
            </a:r>
            <a:r>
              <a:rPr lang="en-US">
                <a:latin typeface="微软雅黑" panose="020B0503020204020204" charset="-122"/>
                <a:ea typeface="微软雅黑" panose="020B0503020204020204" charset="-122"/>
                <a:cs typeface="微软雅黑" panose="020B0503020204020204" charset="-122"/>
              </a:rPr>
              <a:t>exigent</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 </a:t>
            </a:r>
            <a:r>
              <a:rPr lang="en-US">
                <a:latin typeface="微软雅黑" panose="020B0503020204020204" charset="-122"/>
                <a:ea typeface="微软雅黑" panose="020B0503020204020204" charset="-122"/>
                <a:cs typeface="微软雅黑" panose="020B0503020204020204" charset="-122"/>
              </a:rPr>
              <a:t>multifaceted</a:t>
            </a:r>
            <a:r>
              <a:rPr>
                <a:latin typeface="微软雅黑" panose="020B0503020204020204" charset="-122"/>
                <a:ea typeface="微软雅黑" panose="020B0503020204020204" charset="-122"/>
                <a:cs typeface="微软雅黑" panose="020B0503020204020204" charset="-122"/>
              </a:rPr>
              <a:t>	   (F) </a:t>
            </a:r>
            <a:r>
              <a:rPr lang="en-US">
                <a:latin typeface="微软雅黑" panose="020B0503020204020204" charset="-122"/>
                <a:ea typeface="微软雅黑" panose="020B0503020204020204" charset="-122"/>
                <a:cs typeface="微软雅黑" panose="020B0503020204020204" charset="-122"/>
              </a:rPr>
              <a:t>extraneous</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（PPII, Practice Test </a:t>
            </a:r>
            <a:r>
              <a:rPr lang="en-US">
                <a:latin typeface="微软雅黑" panose="020B0503020204020204" charset="-122"/>
                <a:ea typeface="微软雅黑" panose="020B0503020204020204" charset="-122"/>
                <a:cs typeface="微软雅黑" panose="020B0503020204020204" charset="-122"/>
              </a:rPr>
              <a:t>1</a:t>
            </a:r>
            <a:r>
              <a:rPr>
                <a:latin typeface="微软雅黑" panose="020B0503020204020204" charset="-122"/>
                <a:ea typeface="微软雅黑" panose="020B0503020204020204" charset="-122"/>
                <a:cs typeface="微软雅黑" panose="020B0503020204020204" charset="-122"/>
              </a:rPr>
              <a:t>, V</a:t>
            </a:r>
            <a:r>
              <a:rPr lang="en-US">
                <a:latin typeface="微软雅黑" panose="020B0503020204020204" charset="-122"/>
                <a:ea typeface="微软雅黑" panose="020B0503020204020204" charset="-122"/>
                <a:cs typeface="微软雅黑" panose="020B0503020204020204" charset="-122"/>
              </a:rPr>
              <a:t>2</a:t>
            </a:r>
            <a:r>
              <a:rPr>
                <a:latin typeface="微软雅黑" panose="020B0503020204020204" charset="-122"/>
                <a:ea typeface="微软雅黑" panose="020B0503020204020204" charset="-122"/>
                <a:cs typeface="微软雅黑" panose="020B0503020204020204" charset="-122"/>
              </a:rPr>
              <a:t>, </a:t>
            </a:r>
            <a:r>
              <a:rPr lang="en-US">
                <a:latin typeface="微软雅黑" panose="020B0503020204020204" charset="-122"/>
                <a:ea typeface="微软雅黑" panose="020B0503020204020204" charset="-122"/>
                <a:cs typeface="微软雅黑" panose="020B0503020204020204" charset="-122"/>
              </a:rPr>
              <a:t>hard</a:t>
            </a:r>
            <a:r>
              <a:rPr>
                <a:latin typeface="微软雅黑" panose="020B0503020204020204" charset="-122"/>
                <a:ea typeface="微软雅黑" panose="020B0503020204020204" charset="-122"/>
                <a:cs typeface="微软雅黑" panose="020B0503020204020204" charset="-122"/>
              </a:rPr>
              <a:t>, #3）</a:t>
            </a:r>
            <a:endParaRPr>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526097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5</a:t>
            </a:r>
            <a:r>
              <a:rPr>
                <a:latin typeface="微软雅黑" panose="020B0503020204020204" charset="-122"/>
                <a:ea typeface="微软雅黑" panose="020B0503020204020204" charset="-122"/>
                <a:cs typeface="微软雅黑" panose="020B0503020204020204" charset="-122"/>
              </a:rPr>
              <a:t>.The current (i) ______ of format in electronic scholarly publication will not last beyond the point when amateur burnout occurs and amateurs are replaced by traditional publishing companies: in an effort to reduce costs through economies of scale, publishing firms tend toward (ii) _____ in the format of their electronic publication projects.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sym typeface="+mn-ea"/>
              </a:rPr>
              <a:t>Blank (i)               	 Blank (ii)</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sym typeface="+mn-ea"/>
              </a:rPr>
              <a:t>(A) </a:t>
            </a:r>
            <a:r>
              <a:rPr lang="en-US">
                <a:latin typeface="微软雅黑" panose="020B0503020204020204" charset="-122"/>
                <a:ea typeface="微软雅黑" panose="020B0503020204020204" charset="-122"/>
                <a:cs typeface="微软雅黑" panose="020B0503020204020204" charset="-122"/>
                <a:sym typeface="+mn-ea"/>
              </a:rPr>
              <a:t>diversity</a:t>
            </a:r>
            <a:r>
              <a:rPr>
                <a:latin typeface="微软雅黑" panose="020B0503020204020204" charset="-122"/>
                <a:ea typeface="微软雅黑" panose="020B0503020204020204" charset="-122"/>
                <a:cs typeface="微软雅黑" panose="020B0503020204020204" charset="-122"/>
                <a:sym typeface="+mn-ea"/>
              </a:rPr>
              <a:t>	             (D) </a:t>
            </a:r>
            <a:r>
              <a:rPr lang="en-US">
                <a:latin typeface="微软雅黑" panose="020B0503020204020204" charset="-122"/>
                <a:ea typeface="微软雅黑" panose="020B0503020204020204" charset="-122"/>
                <a:cs typeface="微软雅黑" panose="020B0503020204020204" charset="-122"/>
                <a:sym typeface="+mn-ea"/>
              </a:rPr>
              <a:t>homogeneity</a:t>
            </a:r>
            <a:endParaRPr lang="en-US">
              <a:latin typeface="微软雅黑" panose="020B0503020204020204" charset="-122"/>
              <a:ea typeface="微软雅黑" panose="020B0503020204020204" charset="-122"/>
              <a:cs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sym typeface="+mn-ea"/>
              </a:rPr>
              <a:t>(B) </a:t>
            </a:r>
            <a:r>
              <a:rPr lang="en-US">
                <a:latin typeface="微软雅黑" panose="020B0503020204020204" charset="-122"/>
                <a:ea typeface="微软雅黑" panose="020B0503020204020204" charset="-122"/>
                <a:cs typeface="微软雅黑" panose="020B0503020204020204" charset="-122"/>
                <a:sym typeface="+mn-ea"/>
              </a:rPr>
              <a:t>monotony</a:t>
            </a:r>
            <a:r>
              <a:rPr>
                <a:latin typeface="微软雅黑" panose="020B0503020204020204" charset="-122"/>
                <a:ea typeface="微软雅黑" panose="020B0503020204020204" charset="-122"/>
                <a:cs typeface="微软雅黑" panose="020B0503020204020204" charset="-122"/>
                <a:sym typeface="+mn-ea"/>
              </a:rPr>
              <a:t>	             (E) commonplace</a:t>
            </a:r>
            <a:endParaRPr>
              <a:latin typeface="微软雅黑" panose="020B0503020204020204" charset="-122"/>
              <a:ea typeface="微软雅黑" panose="020B0503020204020204" charset="-122"/>
              <a:cs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sym typeface="+mn-ea"/>
              </a:rPr>
              <a:t>(C) </a:t>
            </a:r>
            <a:r>
              <a:rPr lang="en-US">
                <a:latin typeface="微软雅黑" panose="020B0503020204020204" charset="-122"/>
                <a:ea typeface="微软雅黑" panose="020B0503020204020204" charset="-122"/>
                <a:cs typeface="微软雅黑" panose="020B0503020204020204" charset="-122"/>
                <a:sym typeface="+mn-ea"/>
              </a:rPr>
              <a:t>refinement</a:t>
            </a:r>
            <a:r>
              <a:rPr>
                <a:latin typeface="微软雅黑" panose="020B0503020204020204" charset="-122"/>
                <a:ea typeface="微软雅黑" panose="020B0503020204020204" charset="-122"/>
                <a:cs typeface="微软雅黑" panose="020B0503020204020204" charset="-122"/>
                <a:sym typeface="+mn-ea"/>
              </a:rPr>
              <a:t>	             (F) complex</a:t>
            </a:r>
            <a:endParaRPr>
              <a:latin typeface="微软雅黑" panose="020B0503020204020204" charset="-122"/>
              <a:ea typeface="微软雅黑" panose="020B0503020204020204" charset="-122"/>
              <a:cs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sym typeface="+mn-ea"/>
              </a:rPr>
              <a:t>（PPII, Practice Test 2, V1, Medium, #3）</a:t>
            </a:r>
            <a:endParaRPr>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319087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二：分号题</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分号表示 “并列”逻辑关系，就是冒号题的变型，前后两句取同。</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但要注意是否跟着 although, however 等 “转折” 词，若有，则前后是 “转折” 关系</a:t>
            </a:r>
            <a:r>
              <a:rPr sz="1800"/>
              <a:t> </a:t>
            </a:r>
            <a:endParaRPr sz="1800"/>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374586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1.There are no solitary, free-living creatures; every form of life is______other forms.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 segregated from</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 parallel to</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 dependent on</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 overshadowed by</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 mimicked by</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sym typeface="+mn-ea"/>
              </a:rPr>
              <a:t>PPII, Practice Test </a:t>
            </a:r>
            <a:r>
              <a:rPr lang="en-US">
                <a:latin typeface="微软雅黑" panose="020B0503020204020204" charset="-122"/>
                <a:ea typeface="微软雅黑" panose="020B0503020204020204" charset="-122"/>
                <a:cs typeface="微软雅黑" panose="020B0503020204020204" charset="-122"/>
                <a:sym typeface="+mn-ea"/>
              </a:rPr>
              <a:t>1</a:t>
            </a:r>
            <a:r>
              <a:rPr>
                <a:latin typeface="微软雅黑" panose="020B0503020204020204" charset="-122"/>
                <a:ea typeface="微软雅黑" panose="020B0503020204020204" charset="-122"/>
                <a:cs typeface="微软雅黑" panose="020B0503020204020204" charset="-122"/>
                <a:sym typeface="+mn-ea"/>
              </a:rPr>
              <a:t>, V2, </a:t>
            </a:r>
            <a:r>
              <a:rPr lang="en-US">
                <a:latin typeface="微软雅黑" panose="020B0503020204020204" charset="-122"/>
                <a:ea typeface="微软雅黑" panose="020B0503020204020204" charset="-122"/>
                <a:cs typeface="微软雅黑" panose="020B0503020204020204" charset="-122"/>
                <a:sym typeface="+mn-ea"/>
              </a:rPr>
              <a:t>Easy</a:t>
            </a:r>
            <a:r>
              <a:rPr>
                <a:latin typeface="微软雅黑" panose="020B0503020204020204" charset="-122"/>
                <a:ea typeface="微软雅黑" panose="020B0503020204020204" charset="-122"/>
                <a:cs typeface="微软雅黑" panose="020B0503020204020204" charset="-122"/>
                <a:sym typeface="+mn-ea"/>
              </a:rPr>
              <a:t>, #</a:t>
            </a:r>
            <a:r>
              <a:rPr lang="en-US">
                <a:latin typeface="微软雅黑" panose="020B0503020204020204" charset="-122"/>
                <a:ea typeface="微软雅黑" panose="020B0503020204020204" charset="-122"/>
                <a:cs typeface="微软雅黑" panose="020B0503020204020204" charset="-122"/>
                <a:sym typeface="+mn-ea"/>
              </a:rPr>
              <a:t>3</a:t>
            </a:r>
            <a:r>
              <a:rPr>
                <a:latin typeface="微软雅黑" panose="020B0503020204020204" charset="-122"/>
                <a:ea typeface="微软雅黑" panose="020B0503020204020204" charset="-122"/>
                <a:cs typeface="微软雅黑" panose="020B0503020204020204" charset="-122"/>
                <a:sym typeface="+mn-ea"/>
              </a:rPr>
              <a:t>）</a:t>
            </a: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4091305"/>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3600" u="sng" dirty="0">
                <a:sym typeface="+mn-ea"/>
              </a:rPr>
              <a:t>GRE</a:t>
            </a:r>
            <a:r>
              <a:rPr lang="zh-CN" altLang="en-US" sz="3600" u="sng" dirty="0">
                <a:sym typeface="+mn-ea"/>
              </a:rPr>
              <a:t>扫盲</a:t>
            </a:r>
            <a:endParaRPr lang="zh-CN" altLang="en-US" sz="3600" dirty="0">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endParaRPr lang="zh-CN" altLang="en-US" sz="3200" dirty="0">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2400" dirty="0">
                <a:sym typeface="+mn-ea"/>
              </a:rPr>
              <a:t>AWA + QV  10</a:t>
            </a:r>
            <a:r>
              <a:rPr lang="zh-CN" altLang="en-US" sz="2400" dirty="0">
                <a:sym typeface="+mn-ea"/>
              </a:rPr>
              <a:t>分钟  </a:t>
            </a:r>
            <a:r>
              <a:rPr lang="en-US" altLang="zh-CN" sz="2400" dirty="0">
                <a:sym typeface="+mn-ea"/>
              </a:rPr>
              <a:t>QVQ</a:t>
            </a:r>
            <a:endParaRPr lang="en-US" altLang="zh-CN" sz="2400" dirty="0"/>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2400" dirty="0">
                <a:sym typeface="+mn-ea"/>
              </a:rPr>
              <a:t>AWA + VQ  10</a:t>
            </a:r>
            <a:r>
              <a:rPr lang="zh-CN" altLang="en-US" sz="2400" dirty="0">
                <a:sym typeface="+mn-ea"/>
              </a:rPr>
              <a:t>分钟  </a:t>
            </a:r>
            <a:r>
              <a:rPr lang="en-US" altLang="zh-CN" sz="2400" dirty="0">
                <a:sym typeface="+mn-ea"/>
              </a:rPr>
              <a:t>VQV</a:t>
            </a:r>
            <a:endParaRPr lang="en-US" altLang="zh-CN" sz="2400" dirty="0"/>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2400" dirty="0">
                <a:sym typeface="+mn-ea"/>
              </a:rPr>
              <a:t>A </a:t>
            </a:r>
            <a:r>
              <a:rPr lang="zh-CN" altLang="en-US" sz="2400" dirty="0">
                <a:sym typeface="+mn-ea"/>
              </a:rPr>
              <a:t>：</a:t>
            </a:r>
            <a:r>
              <a:rPr lang="en-US" altLang="zh-CN" sz="2400" dirty="0">
                <a:sym typeface="+mn-ea"/>
              </a:rPr>
              <a:t>30 + 30</a:t>
            </a:r>
            <a:endParaRPr lang="en-US" altLang="zh-CN" sz="2400" dirty="0"/>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2400" dirty="0">
                <a:sym typeface="+mn-ea"/>
              </a:rPr>
              <a:t>V</a:t>
            </a:r>
            <a:r>
              <a:rPr lang="zh-CN" altLang="en-US" sz="2400" dirty="0">
                <a:sym typeface="+mn-ea"/>
              </a:rPr>
              <a:t>：</a:t>
            </a:r>
            <a:r>
              <a:rPr lang="en-US" altLang="zh-CN" sz="2400" dirty="0">
                <a:sym typeface="+mn-ea"/>
              </a:rPr>
              <a:t>30</a:t>
            </a:r>
            <a:endParaRPr lang="en-US" altLang="zh-CN" sz="2400" dirty="0"/>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2400" dirty="0">
                <a:sym typeface="+mn-ea"/>
              </a:rPr>
              <a:t>Q</a:t>
            </a:r>
            <a:r>
              <a:rPr lang="zh-CN" altLang="en-US" sz="2400" dirty="0">
                <a:sym typeface="+mn-ea"/>
              </a:rPr>
              <a:t>：</a:t>
            </a:r>
            <a:r>
              <a:rPr lang="en-US" altLang="zh-CN" sz="2400" dirty="0">
                <a:sym typeface="+mn-ea"/>
              </a:rPr>
              <a:t>35</a:t>
            </a:r>
            <a:endParaRPr lang="en-US" altLang="zh-CN" sz="2400" dirty="0"/>
          </a:p>
          <a:p>
            <a:pPr>
              <a:defRPr sz="2000">
                <a:solidFill>
                  <a:srgbClr val="FFFFFF"/>
                </a:solidFill>
                <a:latin typeface="Arial" panose="020B0604020202020204"/>
                <a:ea typeface="Arial" panose="020B0604020202020204"/>
                <a:cs typeface="Arial" panose="020B0604020202020204"/>
                <a:sym typeface="Arial" panose="020B0604020202020204"/>
              </a:defRPr>
            </a:pPr>
            <a:r>
              <a:rPr lang="zh-CN" altLang="en-US" sz="2400" dirty="0"/>
              <a:t>即时出分</a:t>
            </a:r>
            <a:endParaRPr lang="en-US" altLang="zh-CN" sz="2400" dirty="0"/>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2400" dirty="0">
                <a:sym typeface="+mn-ea"/>
              </a:rPr>
              <a:t>130—170</a:t>
            </a:r>
            <a:r>
              <a:rPr lang="zh-CN" altLang="en-US" sz="2400" dirty="0">
                <a:sym typeface="+mn-ea"/>
              </a:rPr>
              <a:t>分</a:t>
            </a:r>
            <a:endParaRPr lang="zh-CN" altLang="en-US" sz="2400" dirty="0">
              <a:sym typeface="+mn-ea"/>
            </a:endParaRPr>
          </a:p>
          <a:p>
            <a:pPr>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2400" dirty="0">
                <a:sym typeface="+mn-ea"/>
              </a:rPr>
              <a:t>CAT</a:t>
            </a:r>
            <a:endParaRPr sz="2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378333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2</a:t>
            </a:r>
            <a:r>
              <a:rPr>
                <a:latin typeface="微软雅黑" panose="020B0503020204020204" charset="-122"/>
                <a:ea typeface="微软雅黑" panose="020B0503020204020204" charset="-122"/>
                <a:cs typeface="微软雅黑" panose="020B0503020204020204" charset="-122"/>
              </a:rPr>
              <a:t>. In some cultures the essence of magic is its traditional integrity; it can be efficient only if it has been _____ without loss from primeval times to the present practitioner.</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 conventionalized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 transgressed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 transmitted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 manipulated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 aggrandized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（PPII, Practice Test 2, V2, Hard, #14）</a:t>
            </a:r>
            <a:endParaRPr>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252666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6600"/>
              <a:t>      </a:t>
            </a:r>
            <a:endParaRPr lang="en-US" altLang="zh-CN" sz="66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6600"/>
              <a:t>      </a:t>
            </a:r>
            <a:r>
              <a:rPr lang="zh-CN" altLang="en-US" sz="6600"/>
              <a:t>转折对比关系</a:t>
            </a:r>
            <a:endParaRPr lang="zh-CN" altLang="en-US" sz="6600"/>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47370" y="998220"/>
            <a:ext cx="7503795" cy="4741545"/>
          </a:xfrm>
          <a:prstGeom prst="rect">
            <a:avLst/>
          </a:prstGeom>
          <a:ln w="12700">
            <a:miter lim="400000"/>
          </a:ln>
        </p:spPr>
        <p:txBody>
          <a:bodyPr wrap="square"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But（但是），表转折关系</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Yet（然而），表转折关系</a:t>
            </a:r>
            <a:endParaRPr sz="2800">
              <a:latin typeface="微软雅黑" panose="020B0503020204020204" charset="-122"/>
              <a:ea typeface="微软雅黑" panose="020B0503020204020204" charset="-122"/>
              <a:cs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Although（虽然、尽管），表转折关系</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Though（虽然、尽管、可是），表转折关系</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Even though（即使），表转折关系</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Despite（尽管），表转折关系</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In spite of（尽管，不管），表转折关系</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However（然而），表转折关系</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80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47370" y="998220"/>
            <a:ext cx="7503795" cy="5036185"/>
          </a:xfrm>
          <a:prstGeom prst="rect">
            <a:avLst/>
          </a:prstGeom>
          <a:ln w="12700">
            <a:miter lim="400000"/>
          </a:ln>
        </p:spPr>
        <p:txBody>
          <a:bodyPr wrap="square"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Whatever（无论怎样），表转折关系</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Whereas（尽管，然而），表转折关系</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Nevertheless（然而），表转折关系</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Unlike（和…不同），表转折关系</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Even if（即使），表转折关系</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While（虽然），放在句首表转折关系</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Regardless（不管，尽管，不顾）</a:t>
            </a:r>
            <a:endParaRPr sz="2800">
              <a:latin typeface="微软雅黑" panose="020B0503020204020204" charset="-122"/>
              <a:ea typeface="微软雅黑" panose="020B0503020204020204" charset="-122"/>
              <a:cs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sz="2800">
                <a:latin typeface="微软雅黑" panose="020B0503020204020204" charset="-122"/>
                <a:ea typeface="微软雅黑" panose="020B0503020204020204" charset="-122"/>
                <a:cs typeface="微软雅黑" panose="020B0503020204020204" charset="-122"/>
                <a:sym typeface="+mn-ea"/>
              </a:rPr>
              <a:t>on the other hand </a:t>
            </a:r>
            <a:r>
              <a:rPr lang="zh-CN" altLang="en-US" sz="2800">
                <a:latin typeface="微软雅黑" panose="020B0503020204020204" charset="-122"/>
                <a:ea typeface="微软雅黑" panose="020B0503020204020204" charset="-122"/>
                <a:cs typeface="微软雅黑" panose="020B0503020204020204" charset="-122"/>
                <a:sym typeface="+mn-ea"/>
              </a:rPr>
              <a:t>（另一方面），表示转折</a:t>
            </a:r>
            <a:endParaRPr sz="16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600"/>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89140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but (yet)</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1.Dreams are ______ in and of themselves, but, when combined with other data, they can tell us much about the dreamer.</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(A)astonishing</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(B)disordered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(C)harmless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(D)inscrutable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(E)revealing</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(F)uninformative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（PPII, Practice Test 1, V2 ,Medium, #15)</a:t>
            </a:r>
            <a:endParaRPr>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18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2</a:t>
            </a:r>
            <a:r>
              <a:rPr>
                <a:latin typeface="微软雅黑" panose="020B0503020204020204" charset="-122"/>
                <a:ea typeface="微软雅黑" panose="020B0503020204020204" charset="-122"/>
                <a:cs typeface="微软雅黑" panose="020B0503020204020204" charset="-122"/>
              </a:rPr>
              <a:t>.By about age eight, children’s phonetic capacities are fully developed but still ______; thus children at that age can learn to speak a new language with a native speaker’s accent.</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(A)plastic</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(B)vestigial</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(C)inarticulate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(D)unformed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(E)nascent</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(F)malleable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（PPII, Practice Test 2, V2, Medium, #14）</a:t>
            </a:r>
            <a:endParaRPr>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18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3</a:t>
            </a:r>
            <a:r>
              <a:rPr>
                <a:latin typeface="微软雅黑" panose="020B0503020204020204" charset="-122"/>
                <a:ea typeface="微软雅黑" panose="020B0503020204020204" charset="-122"/>
                <a:cs typeface="微软雅黑" panose="020B0503020204020204" charset="-122"/>
              </a:rPr>
              <a:t>.Because we assume the (i) ______ of natural design, nature can often (ii) ______ us: as the Wright brothers noted, the birds initially misled them in almost every particular, but their Flyer eventually succeeded by being the least avian of the early flying machines.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 Blank (i)	              Blank (ii)</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 quirkiness	              (D) galvanize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 preeminence	  (E) befriend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 maladroitness 	  (F) beguile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（PPII, Practice Test 2, V2, </a:t>
            </a:r>
            <a:r>
              <a:rPr lang="en-US">
                <a:latin typeface="微软雅黑" panose="020B0503020204020204" charset="-122"/>
                <a:ea typeface="微软雅黑" panose="020B0503020204020204" charset="-122"/>
                <a:cs typeface="微软雅黑" panose="020B0503020204020204" charset="-122"/>
              </a:rPr>
              <a:t>Hard</a:t>
            </a:r>
            <a:r>
              <a:rPr>
                <a:latin typeface="微软雅黑" panose="020B0503020204020204" charset="-122"/>
                <a:ea typeface="微软雅黑" panose="020B0503020204020204" charset="-122"/>
                <a:cs typeface="微软雅黑" panose="020B0503020204020204" charset="-122"/>
              </a:rPr>
              <a:t>, #4）</a:t>
            </a:r>
            <a:endParaRPr>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341376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4</a:t>
            </a:r>
            <a:r>
              <a:rPr>
                <a:latin typeface="微软雅黑" panose="020B0503020204020204" charset="-122"/>
                <a:ea typeface="微软雅黑" panose="020B0503020204020204" charset="-122"/>
              </a:rPr>
              <a:t>.The newborn human infant is not a passive figure, nor an active one, but what might be called an actively______  one, eagerly attentive as it is to sights and sound.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a:t>
            </a:r>
            <a:r>
              <a:rPr lang="en-US">
                <a:latin typeface="微软雅黑" panose="020B0503020204020204" charset="-122"/>
                <a:ea typeface="微软雅黑" panose="020B0503020204020204" charset="-122"/>
              </a:rPr>
              <a:t>.a</a:t>
            </a:r>
            <a:r>
              <a:rPr>
                <a:latin typeface="微软雅黑" panose="020B0503020204020204" charset="-122"/>
                <a:ea typeface="微软雅黑" panose="020B0503020204020204" charset="-122"/>
              </a:rPr>
              <a:t>daptive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a:t>
            </a:r>
            <a:r>
              <a:rPr lang="en-US">
                <a:latin typeface="微软雅黑" panose="020B0503020204020204" charset="-122"/>
                <a:ea typeface="微软雅黑" panose="020B0503020204020204" charset="-122"/>
              </a:rPr>
              <a:t>.s</a:t>
            </a:r>
            <a:r>
              <a:rPr>
                <a:latin typeface="微软雅黑" panose="020B0503020204020204" charset="-122"/>
                <a:ea typeface="微软雅黑" panose="020B0503020204020204" charset="-122"/>
              </a:rPr>
              <a:t>elective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a:t>
            </a:r>
            <a:r>
              <a:rPr lang="en-US">
                <a:latin typeface="微软雅黑" panose="020B0503020204020204" charset="-122"/>
                <a:ea typeface="微软雅黑" panose="020B0503020204020204" charset="-122"/>
              </a:rPr>
              <a:t>.i</a:t>
            </a:r>
            <a:r>
              <a:rPr>
                <a:latin typeface="微软雅黑" panose="020B0503020204020204" charset="-122"/>
                <a:ea typeface="微软雅黑" panose="020B0503020204020204" charset="-122"/>
              </a:rPr>
              <a:t>nquisitive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a:t>
            </a:r>
            <a:r>
              <a:rPr lang="en-US">
                <a:latin typeface="微软雅黑" panose="020B0503020204020204" charset="-122"/>
                <a:ea typeface="微软雅黑" panose="020B0503020204020204" charset="-122"/>
              </a:rPr>
              <a:t>.r</a:t>
            </a:r>
            <a:r>
              <a:rPr>
                <a:latin typeface="微软雅黑" panose="020B0503020204020204" charset="-122"/>
                <a:ea typeface="微软雅黑" panose="020B0503020204020204" charset="-122"/>
              </a:rPr>
              <a:t>eceptive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a:t>
            </a:r>
            <a:r>
              <a:rPr lang="en-US">
                <a:latin typeface="微软雅黑" panose="020B0503020204020204" charset="-122"/>
                <a:ea typeface="微软雅黑" panose="020B0503020204020204" charset="-122"/>
              </a:rPr>
              <a:t>.i</a:t>
            </a:r>
            <a:r>
              <a:rPr>
                <a:latin typeface="微软雅黑" panose="020B0503020204020204" charset="-122"/>
                <a:ea typeface="微软雅黑" panose="020B0503020204020204" charset="-122"/>
              </a:rPr>
              <a:t>ntuitive</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18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although (though)</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1Although Ms.Brown found some of her duties to be _____, her supervision of forty workers was a considerable responsibility. </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a:t>
            </a:r>
            <a:r>
              <a:rPr lang="en-US">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rPr>
              <a:t>ambiguous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a:t>
            </a:r>
            <a:r>
              <a:rPr lang="en-US">
                <a:latin typeface="微软雅黑" panose="020B0503020204020204" charset="-122"/>
                <a:ea typeface="微软雅黑" panose="020B0503020204020204" charset="-122"/>
                <a:cs typeface="微软雅黑" panose="020B0503020204020204" charset="-122"/>
              </a:rPr>
              <a:t>.equivocal</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a:t>
            </a:r>
            <a:r>
              <a:rPr lang="en-US">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rPr>
              <a:t>menial</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a:t>
            </a:r>
            <a:r>
              <a:rPr lang="en-US">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rPr>
              <a:t>humble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a:t>
            </a:r>
            <a:r>
              <a:rPr lang="en-US">
                <a:latin typeface="微软雅黑" panose="020B0503020204020204" charset="-122"/>
                <a:ea typeface="微软雅黑" panose="020B0503020204020204" charset="-122"/>
                <a:cs typeface="微软雅黑" panose="020B0503020204020204" charset="-122"/>
              </a:rPr>
              <a:t>.inquisitive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F</a:t>
            </a:r>
            <a:r>
              <a:rPr lang="en-US">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rPr>
              <a:t>mediocre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（PPII, Practice Test 2, V2, Hard, #2</a:t>
            </a:r>
            <a:r>
              <a:rPr lang="en-US">
                <a:latin typeface="微软雅黑" panose="020B0503020204020204" charset="-122"/>
                <a:ea typeface="微软雅黑" panose="020B0503020204020204" charset="-122"/>
                <a:cs typeface="微软雅黑" panose="020B0503020204020204" charset="-122"/>
              </a:rPr>
              <a:t>)</a:t>
            </a:r>
            <a:endParaRPr lang="en-US">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260032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rather than</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sym typeface="+mn-ea"/>
              </a:rPr>
              <a:t>A rather B 而非，对立取反</a:t>
            </a:r>
            <a:endParaRPr sz="2800">
              <a:latin typeface="微软雅黑" panose="020B0503020204020204" charset="-122"/>
              <a:ea typeface="微软雅黑" panose="020B0503020204020204" charset="-122"/>
              <a:cs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800">
              <a:latin typeface="微软雅黑" panose="020B0503020204020204" charset="-122"/>
              <a:ea typeface="微软雅黑" panose="020B0503020204020204" charset="-122"/>
              <a:cs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800">
              <a:latin typeface="微软雅黑" panose="020B0503020204020204" charset="-122"/>
              <a:ea typeface="微软雅黑" panose="020B0503020204020204" charset="-122"/>
              <a:cs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sym typeface="+mn-ea"/>
              </a:rPr>
              <a:t>rather 单独出现</a:t>
            </a:r>
            <a:r>
              <a:rPr lang="zh-CN" sz="2400">
                <a:latin typeface="微软雅黑" panose="020B0503020204020204" charset="-122"/>
                <a:ea typeface="微软雅黑" panose="020B0503020204020204" charset="-122"/>
                <a:cs typeface="微软雅黑" panose="020B0503020204020204" charset="-122"/>
                <a:sym typeface="+mn-ea"/>
              </a:rPr>
              <a:t>，</a:t>
            </a:r>
            <a:r>
              <a:rPr sz="2400">
                <a:latin typeface="微软雅黑" panose="020B0503020204020204" charset="-122"/>
                <a:ea typeface="微软雅黑" panose="020B0503020204020204" charset="-122"/>
                <a:cs typeface="微软雅黑" panose="020B0503020204020204" charset="-122"/>
                <a:sym typeface="+mn-ea"/>
              </a:rPr>
              <a:t>修饰形容词，只起强调作用，而非取反</a:t>
            </a:r>
            <a:endParaRPr sz="240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2" descr="C:\Documents and Settings\Administrator\桌面\QQ截图20140726214322.png"/>
          <p:cNvPicPr>
            <a:picLocks noGrp="1" noChangeAspect="1"/>
          </p:cNvPicPr>
          <p:nvPr>
            <p:ph idx="1"/>
          </p:nvPr>
        </p:nvPicPr>
        <p:blipFill>
          <a:blip r:embed="rId1"/>
          <a:srcRect/>
          <a:stretch>
            <a:fillRect/>
          </a:stretch>
        </p:blipFill>
        <p:spPr>
          <a:xfrm>
            <a:off x="367665" y="1350645"/>
            <a:ext cx="6232525" cy="4079240"/>
          </a:xfrm>
        </p:spPr>
      </p:pic>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378333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1</a:t>
            </a:r>
            <a:r>
              <a:rPr>
                <a:latin typeface="微软雅黑" panose="020B0503020204020204" charset="-122"/>
                <a:ea typeface="微软雅黑" panose="020B0503020204020204" charset="-122"/>
              </a:rPr>
              <a:t>.Rather than enhancing a country’s security, the successful development of nuclear weapons could serve at first to increase that country’s______ .</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(A)boldness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(B)influence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(C)fragility</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(D)responsibility</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(E)moderation</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(F)</a:t>
            </a:r>
            <a:r>
              <a:rPr lang="en-US">
                <a:latin typeface="微软雅黑" panose="020B0503020204020204" charset="-122"/>
                <a:ea typeface="微软雅黑" panose="020B0503020204020204" charset="-122"/>
              </a:rPr>
              <a:t>v</a:t>
            </a:r>
            <a:r>
              <a:rPr>
                <a:latin typeface="微软雅黑" panose="020B0503020204020204" charset="-122"/>
                <a:ea typeface="微软雅黑" panose="020B0503020204020204" charset="-122"/>
              </a:rPr>
              <a:t>ulnerability</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37090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2.As late as 1891 a speaker assured his audience that since profitable farming was the result of natural ability rather than______ , an education in agriculture was______  .</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Blank (i)	                 Blank (ii)</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(A) </a:t>
            </a:r>
            <a:r>
              <a:rPr lang="en-US">
                <a:latin typeface="微软雅黑" panose="020B0503020204020204" charset="-122"/>
                <a:ea typeface="微软雅黑" panose="020B0503020204020204" charset="-122"/>
                <a:sym typeface="+mn-ea"/>
              </a:rPr>
              <a:t>effort</a:t>
            </a:r>
            <a:r>
              <a:rPr>
                <a:latin typeface="微软雅黑" panose="020B0503020204020204" charset="-122"/>
                <a:ea typeface="微软雅黑" panose="020B0503020204020204" charset="-122"/>
                <a:sym typeface="+mn-ea"/>
              </a:rPr>
              <a:t>	                 (D)</a:t>
            </a:r>
            <a:r>
              <a:rPr lang="en-US">
                <a:latin typeface="微软雅黑" panose="020B0503020204020204" charset="-122"/>
                <a:ea typeface="微软雅黑" panose="020B0503020204020204" charset="-122"/>
                <a:sym typeface="+mn-ea"/>
              </a:rPr>
              <a:t>useless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(B) </a:t>
            </a:r>
            <a:r>
              <a:rPr lang="en-US">
                <a:latin typeface="微软雅黑" panose="020B0503020204020204" charset="-122"/>
                <a:ea typeface="微软雅黑" panose="020B0503020204020204" charset="-122"/>
                <a:sym typeface="+mn-ea"/>
              </a:rPr>
              <a:t>luck</a:t>
            </a:r>
            <a:r>
              <a:rPr>
                <a:latin typeface="微软雅黑" panose="020B0503020204020204" charset="-122"/>
                <a:ea typeface="微软雅黑" panose="020B0503020204020204" charset="-122"/>
                <a:sym typeface="+mn-ea"/>
              </a:rPr>
              <a:t>	                             (E) </a:t>
            </a:r>
            <a:r>
              <a:rPr lang="en-US">
                <a:latin typeface="微软雅黑" panose="020B0503020204020204" charset="-122"/>
                <a:ea typeface="微软雅黑" panose="020B0503020204020204" charset="-122"/>
                <a:sym typeface="+mn-ea"/>
              </a:rPr>
              <a:t>vital</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(C) </a:t>
            </a:r>
            <a:r>
              <a:rPr lang="en-US">
                <a:latin typeface="微软雅黑" panose="020B0503020204020204" charset="-122"/>
                <a:ea typeface="微软雅黑" panose="020B0503020204020204" charset="-122"/>
                <a:sym typeface="+mn-ea"/>
              </a:rPr>
              <a:t>learning </a:t>
            </a:r>
            <a:r>
              <a:rPr>
                <a:latin typeface="微软雅黑" panose="020B0503020204020204" charset="-122"/>
                <a:ea typeface="微软雅黑" panose="020B0503020204020204" charset="-122"/>
                <a:sym typeface="+mn-ea"/>
              </a:rPr>
              <a:t>	                 (F) </a:t>
            </a:r>
            <a:r>
              <a:rPr lang="en-US">
                <a:latin typeface="微软雅黑" panose="020B0503020204020204" charset="-122"/>
                <a:ea typeface="微软雅黑" panose="020B0503020204020204" charset="-122"/>
                <a:sym typeface="+mn-ea"/>
              </a:rPr>
              <a:t>intellectual</a:t>
            </a: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341376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3</a:t>
            </a:r>
            <a:r>
              <a:rPr>
                <a:latin typeface="微软雅黑" panose="020B0503020204020204" charset="-122"/>
                <a:ea typeface="微软雅黑" panose="020B0503020204020204" charset="-122"/>
              </a:rPr>
              <a:t>.The success of science is due in great part to its emphasis on_____: the reliance on evidence rather than _____and the willingness to draw conclusions even when they conflict with traditional beliefs. </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 Blank (i)	                     Blank (ii)</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(A) </a:t>
            </a:r>
            <a:r>
              <a:rPr lang="en-US">
                <a:latin typeface="微软雅黑" panose="020B0503020204020204" charset="-122"/>
                <a:ea typeface="微软雅黑" panose="020B0503020204020204" charset="-122"/>
                <a:sym typeface="+mn-ea"/>
              </a:rPr>
              <a:t>conservatism</a:t>
            </a:r>
            <a:r>
              <a:rPr>
                <a:latin typeface="微软雅黑" panose="020B0503020204020204" charset="-122"/>
                <a:ea typeface="微软雅黑" panose="020B0503020204020204" charset="-122"/>
                <a:sym typeface="+mn-ea"/>
              </a:rPr>
              <a:t>                   (D)</a:t>
            </a:r>
            <a:r>
              <a:rPr lang="en-US">
                <a:latin typeface="微软雅黑" panose="020B0503020204020204" charset="-122"/>
                <a:ea typeface="微软雅黑" panose="020B0503020204020204" charset="-122"/>
                <a:sym typeface="+mn-ea"/>
              </a:rPr>
              <a:t>facts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(B) </a:t>
            </a:r>
            <a:r>
              <a:rPr lang="en-US">
                <a:latin typeface="微软雅黑" panose="020B0503020204020204" charset="-122"/>
                <a:ea typeface="微软雅黑" panose="020B0503020204020204" charset="-122"/>
                <a:sym typeface="+mn-ea"/>
              </a:rPr>
              <a:t>creativity</a:t>
            </a:r>
            <a:r>
              <a:rPr>
                <a:latin typeface="微软雅黑" panose="020B0503020204020204" charset="-122"/>
                <a:ea typeface="微软雅黑" panose="020B0503020204020204" charset="-122"/>
                <a:sym typeface="+mn-ea"/>
              </a:rPr>
              <a:t>	                      (E) </a:t>
            </a:r>
            <a:r>
              <a:rPr lang="en-US">
                <a:latin typeface="微软雅黑" panose="020B0503020204020204" charset="-122"/>
                <a:ea typeface="微软雅黑" panose="020B0503020204020204" charset="-122"/>
                <a:sym typeface="+mn-ea"/>
              </a:rPr>
              <a:t>preconceptions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(C) </a:t>
            </a:r>
            <a:r>
              <a:rPr lang="en-US">
                <a:latin typeface="微软雅黑" panose="020B0503020204020204" charset="-122"/>
                <a:ea typeface="微软雅黑" panose="020B0503020204020204" charset="-122"/>
                <a:sym typeface="+mn-ea"/>
              </a:rPr>
              <a:t>objectivity </a:t>
            </a:r>
            <a:r>
              <a:rPr>
                <a:latin typeface="微软雅黑" panose="020B0503020204020204" charset="-122"/>
                <a:ea typeface="微软雅黑" panose="020B0503020204020204" charset="-122"/>
                <a:sym typeface="+mn-ea"/>
              </a:rPr>
              <a:t>	                      (F) </a:t>
            </a:r>
            <a:r>
              <a:rPr lang="en-US">
                <a:latin typeface="微软雅黑" panose="020B0503020204020204" charset="-122"/>
                <a:ea typeface="微软雅黑" panose="020B0503020204020204" charset="-122"/>
                <a:sym typeface="+mn-ea"/>
              </a:rPr>
              <a:t>observation</a:t>
            </a:r>
            <a:endParaRPr lang="en-US">
              <a:latin typeface="微软雅黑" panose="020B0503020204020204" charset="-122"/>
              <a:ea typeface="微软雅黑" panose="020B0503020204020204" charset="-122"/>
              <a:sym typeface="+mn-ea"/>
            </a:endParaRPr>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526097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despite (in spite of)</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1.Despite the pride that the play’s characters take in their worldly-wise absence of illusions, they are not above a degree of unjustified ______.</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(A)prevarication</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(B)satisfaction</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(C)self-flattery</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(D)affectation</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(E)narcissism</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(F)indolence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(PPII, Practice Test 1, V2, Easy, #16)</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89140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on the other hand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1.It comes as no surprise that societies have codes of behavior; the character of the codes, on the other hand, can often be ______.</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(A)predictable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(B)unexpected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(C)admirable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(D)explicit</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(E)confusing</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（OG, p. 86, #1, Medium）</a:t>
            </a:r>
            <a:endParaRPr>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526097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even</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1.Even in this business, where ______ is part of everyday life, a talent for lying is not something usually found on one’s resume.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(A)aspiration</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(B)mendacity</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(C)prevarication</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(D)insensitivity</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(E)baseness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(F)avarice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（PPII, Practice Test 1, V1, Medium, #15）</a:t>
            </a:r>
            <a:endParaRPr>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18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nevertheless, nonetheless, notwithstanding</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1.Notwithstanding their ______ regarding other issues, township residents have consistently passed the board of education’s annual budget.</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(A)accord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(B)indecision</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(C)consensus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(D)disagreement</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(E)divergence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(F)enthusiasm</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112331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sym typeface="+mn-ea"/>
              </a:rPr>
              <a:t>In fact / actually </a:t>
            </a:r>
            <a:endParaRPr sz="28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sym typeface="+mn-ea"/>
              </a:rPr>
              <a:t>In reality</a:t>
            </a:r>
            <a:endParaRPr sz="2800">
              <a:latin typeface="微软雅黑" panose="020B0503020204020204" charset="-122"/>
              <a:ea typeface="微软雅黑" panose="020B0503020204020204" charset="-122"/>
            </a:endParaRPr>
          </a:p>
        </p:txBody>
      </p:sp>
    </p:spTree>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18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1</a:t>
            </a:r>
            <a:r>
              <a:rPr>
                <a:latin typeface="微软雅黑" panose="020B0503020204020204" charset="-122"/>
                <a:ea typeface="微软雅黑" panose="020B0503020204020204" charset="-122"/>
              </a:rPr>
              <a:t>.The report’s most significant weakness is its assumption that the phenomenon under study is______, when in reality it is limited to a specific geographic area.</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(A)unusual</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(B)exceptional</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(C)ubiquitous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(D)absolute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(E)universal</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(F)restricted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(PPII, Practice Test 2, V2, Medium, #13)</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85394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2</a:t>
            </a:r>
            <a:r>
              <a:rPr>
                <a:latin typeface="微软雅黑" panose="020B0503020204020204" charset="-122"/>
                <a:ea typeface="微软雅黑" panose="020B0503020204020204" charset="-122"/>
              </a:rPr>
              <a:t>.Early critics of Emily Dickson’s poetry mistook for simplemindedness the surface of artlessness that in fact she constructed with such ______.</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(A)astonishment</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(B)craft</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(C)cunning</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(D)innocence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(E)naivete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(F)vexation</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(PPII, Practice Test 1, V1, Medium, #12)</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64389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endParaRPr sz="1800">
              <a:sym typeface="+mn-ea"/>
            </a:endParaRPr>
          </a:p>
          <a:p>
            <a:pPr marL="200660" indent="-200660">
              <a:buSzPct val="100000"/>
              <a:buChar char="-"/>
              <a:defRPr sz="2000">
                <a:solidFill>
                  <a:srgbClr val="FFFFFF"/>
                </a:solidFill>
                <a:latin typeface="Arial" panose="020B0604020202020204"/>
                <a:ea typeface="Arial" panose="020B0604020202020204"/>
                <a:cs typeface="Arial" panose="020B0604020202020204"/>
                <a:sym typeface="Arial" panose="020B0604020202020204"/>
              </a:defRPr>
            </a:pPr>
            <a:endParaRPr sz="1800"/>
          </a:p>
        </p:txBody>
      </p:sp>
      <p:pic>
        <p:nvPicPr>
          <p:cNvPr id="14339" name="Picture 2" descr="C:\Documents and Settings\Administrator\桌面\1111111111111.png"/>
          <p:cNvPicPr>
            <a:picLocks noGrp="1" noChangeAspect="1"/>
          </p:cNvPicPr>
          <p:nvPr>
            <p:ph idx="1"/>
          </p:nvPr>
        </p:nvPicPr>
        <p:blipFill>
          <a:blip r:embed="rId1"/>
          <a:srcRect/>
          <a:stretch>
            <a:fillRect/>
          </a:stretch>
        </p:blipFill>
        <p:spPr>
          <a:xfrm>
            <a:off x="498475" y="1697990"/>
            <a:ext cx="7682230" cy="2144395"/>
          </a:xfrm>
        </p:spPr>
      </p:pic>
    </p:spTree>
  </p:cSld>
  <p:clrMapOvr>
    <a:masterClrMapping/>
  </p:clrMapOvr>
  <p:transition spd="me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186245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far from</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far from 字面上是 “离…还很远”，引申为“并非”，概念上= not，为转折逻辑词。</a:t>
            </a:r>
            <a:endParaRPr sz="240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18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1.Far from viewing Jefferson as a skeptical but enlightened intellectual, historians of the 1960s have portrayed him as ______ thinker, eager to fill the young with his political orthodoxy while censoring ideas he did not like.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(A)an adventurous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(B)a doctrinaire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(C)an eclectic</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(D)a judicious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(E)a cynical</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（PPII, Practice Test 1, V2, Medium, #2 (Hard, #1)</a:t>
            </a:r>
            <a:endParaRPr>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18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2.The vegetation at Stone Mountain, the best known of the large rock masses known as monadnocks, is far from ______, having been decimated by the hiking traffic.</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(A)blighted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(B)endangered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(C)picturesque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(D)pristine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(E)undisturbed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(F)vulnerable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（PPII, Practice Test 1, V2, Medium, #12）</a:t>
            </a:r>
            <a:endParaRPr>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378333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3.Many artists believe that successful imitation, far from being symptomatic of a lack of_______, is the first step in learning to be creative.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(A)elegance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(B)resolution</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(C)goodness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(D)originality</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(E)sympathy</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(F)imagination</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337693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4.Hampshire’s assertions, far from showing that we can_____  the ancient puzzles about objectivity, reveal the issue to be even more_____  than we had thought.</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Blank (i)	  Blank (ii)</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(A) </a:t>
            </a:r>
            <a:r>
              <a:rPr lang="en-US">
                <a:latin typeface="微软雅黑" panose="020B0503020204020204" charset="-122"/>
                <a:ea typeface="微软雅黑" panose="020B0503020204020204" charset="-122"/>
                <a:sym typeface="+mn-ea"/>
              </a:rPr>
              <a:t>admire</a:t>
            </a:r>
            <a:r>
              <a:rPr>
                <a:latin typeface="微软雅黑" panose="020B0503020204020204" charset="-122"/>
                <a:ea typeface="微软雅黑" panose="020B0503020204020204" charset="-122"/>
                <a:sym typeface="+mn-ea"/>
              </a:rPr>
              <a:t>	 (D) </a:t>
            </a:r>
            <a:r>
              <a:rPr lang="en-US">
                <a:latin typeface="微软雅黑" panose="020B0503020204020204" charset="-122"/>
                <a:ea typeface="微软雅黑" panose="020B0503020204020204" charset="-122"/>
                <a:sym typeface="+mn-ea"/>
              </a:rPr>
              <a:t>elusive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(B) </a:t>
            </a:r>
            <a:r>
              <a:rPr lang="en-US">
                <a:latin typeface="微软雅黑" panose="020B0503020204020204" charset="-122"/>
                <a:ea typeface="微软雅黑" panose="020B0503020204020204" charset="-122"/>
                <a:sym typeface="+mn-ea"/>
              </a:rPr>
              <a:t>dismiss</a:t>
            </a:r>
            <a:r>
              <a:rPr>
                <a:latin typeface="微软雅黑" panose="020B0503020204020204" charset="-122"/>
                <a:ea typeface="微软雅黑" panose="020B0503020204020204" charset="-122"/>
                <a:sym typeface="+mn-ea"/>
              </a:rPr>
              <a:t>	 (E) </a:t>
            </a:r>
            <a:r>
              <a:rPr lang="en-US">
                <a:latin typeface="微软雅黑" panose="020B0503020204020204" charset="-122"/>
                <a:ea typeface="微软雅黑" panose="020B0503020204020204" charset="-122"/>
                <a:sym typeface="+mn-ea"/>
              </a:rPr>
              <a:t>relevant</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(C) </a:t>
            </a:r>
            <a:r>
              <a:rPr lang="en-US">
                <a:latin typeface="微软雅黑" panose="020B0503020204020204" charset="-122"/>
                <a:ea typeface="微软雅黑" panose="020B0503020204020204" charset="-122"/>
                <a:sym typeface="+mn-ea"/>
              </a:rPr>
              <a:t>adapt</a:t>
            </a:r>
            <a:r>
              <a:rPr>
                <a:latin typeface="微软雅黑" panose="020B0503020204020204" charset="-122"/>
                <a:ea typeface="微软雅黑" panose="020B0503020204020204" charset="-122"/>
                <a:sym typeface="+mn-ea"/>
              </a:rPr>
              <a:t>	 (F) </a:t>
            </a:r>
            <a:r>
              <a:rPr lang="en-US">
                <a:latin typeface="微软雅黑" panose="020B0503020204020204" charset="-122"/>
                <a:ea typeface="微软雅黑" panose="020B0503020204020204" charset="-122"/>
                <a:sym typeface="+mn-ea"/>
              </a:rPr>
              <a:t>unconventional</a:t>
            </a: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p:txBody>
      </p:sp>
    </p:spTree>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559308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while</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If emissions of heat-trapping gases continue to accumulate in the atmosphere at the current rate, Earth could experience global transformations, and while some of these changes might be _____ ,many could be downright disruptive.</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A.catastrophic </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B.calamitous </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C.intolerable </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D.irremediable </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E.modest </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F.unremarkable</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sym typeface="+mn-ea"/>
              </a:rPr>
              <a:t>（PPII, Practice Test </a:t>
            </a:r>
            <a:r>
              <a:rPr lang="en-US">
                <a:latin typeface="微软雅黑" panose="020B0503020204020204" charset="-122"/>
                <a:ea typeface="微软雅黑" panose="020B0503020204020204" charset="-122"/>
                <a:cs typeface="微软雅黑" panose="020B0503020204020204" charset="-122"/>
                <a:sym typeface="+mn-ea"/>
              </a:rPr>
              <a:t>2</a:t>
            </a:r>
            <a:r>
              <a:rPr>
                <a:latin typeface="微软雅黑" panose="020B0503020204020204" charset="-122"/>
                <a:ea typeface="微软雅黑" panose="020B0503020204020204" charset="-122"/>
                <a:cs typeface="微软雅黑" panose="020B0503020204020204" charset="-122"/>
                <a:sym typeface="+mn-ea"/>
              </a:rPr>
              <a:t>, V2, Medium, #1</a:t>
            </a:r>
            <a:r>
              <a:rPr lang="en-US">
                <a:latin typeface="微软雅黑" panose="020B0503020204020204" charset="-122"/>
                <a:ea typeface="微软雅黑" panose="020B0503020204020204" charset="-122"/>
                <a:cs typeface="微软雅黑" panose="020B0503020204020204" charset="-122"/>
                <a:sym typeface="+mn-ea"/>
              </a:rPr>
              <a:t>3</a:t>
            </a:r>
            <a:r>
              <a:rPr>
                <a:latin typeface="微软雅黑" panose="020B0503020204020204" charset="-122"/>
                <a:ea typeface="微软雅黑" panose="020B0503020204020204" charset="-122"/>
                <a:cs typeface="微软雅黑" panose="020B0503020204020204" charset="-122"/>
                <a:sym typeface="+mn-ea"/>
              </a:rPr>
              <a:t>）</a:t>
            </a: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en-US" sz="1800"/>
          </a:p>
        </p:txBody>
      </p:sp>
    </p:spTree>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18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paradoxical </a:t>
            </a: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1.</a:t>
            </a:r>
            <a:r>
              <a:rPr>
                <a:latin typeface="微软雅黑" panose="020B0503020204020204" charset="-122"/>
                <a:ea typeface="微软雅黑" panose="020B0503020204020204" charset="-122"/>
              </a:rPr>
              <a:t>The paradoxical aspect of the myths about Demeter, when we consider the predominant image of her as a tranquil and serene goddess, is her______  search for her daughter.</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a:t>
            </a:r>
            <a:r>
              <a:rPr lang="en-US">
                <a:latin typeface="微软雅黑" panose="020B0503020204020204" charset="-122"/>
                <a:ea typeface="微软雅黑" panose="020B0503020204020204" charset="-122"/>
              </a:rPr>
              <a:t>.e</a:t>
            </a:r>
            <a:r>
              <a:rPr>
                <a:latin typeface="微软雅黑" panose="020B0503020204020204" charset="-122"/>
                <a:ea typeface="微软雅黑" panose="020B0503020204020204" charset="-122"/>
              </a:rPr>
              <a:t>xtended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a:t>
            </a:r>
            <a:r>
              <a:rPr lang="en-US">
                <a:latin typeface="微软雅黑" panose="020B0503020204020204" charset="-122"/>
                <a:ea typeface="微软雅黑" panose="020B0503020204020204" charset="-122"/>
              </a:rPr>
              <a:t>.a</a:t>
            </a:r>
            <a:r>
              <a:rPr>
                <a:latin typeface="微软雅黑" panose="020B0503020204020204" charset="-122"/>
                <a:ea typeface="微软雅黑" panose="020B0503020204020204" charset="-122"/>
              </a:rPr>
              <a:t>gitated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a:t>
            </a:r>
            <a:r>
              <a:rPr lang="en-US">
                <a:latin typeface="微软雅黑" panose="020B0503020204020204" charset="-122"/>
                <a:ea typeface="微软雅黑" panose="020B0503020204020204" charset="-122"/>
              </a:rPr>
              <a:t>.f</a:t>
            </a:r>
            <a:r>
              <a:rPr>
                <a:latin typeface="微软雅黑" panose="020B0503020204020204" charset="-122"/>
                <a:ea typeface="微软雅黑" panose="020B0503020204020204" charset="-122"/>
              </a:rPr>
              <a:t>rantic</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a:t>
            </a:r>
            <a:r>
              <a:rPr lang="en-US">
                <a:latin typeface="微软雅黑" panose="020B0503020204020204" charset="-122"/>
                <a:ea typeface="微软雅黑" panose="020B0503020204020204" charset="-122"/>
              </a:rPr>
              <a:t>.c</a:t>
            </a:r>
            <a:r>
              <a:rPr>
                <a:latin typeface="微软雅黑" panose="020B0503020204020204" charset="-122"/>
                <a:ea typeface="微软雅黑" panose="020B0503020204020204" charset="-122"/>
              </a:rPr>
              <a:t>omprehensive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a:t>
            </a:r>
            <a:r>
              <a:rPr lang="en-US">
                <a:latin typeface="微软雅黑" panose="020B0503020204020204" charset="-122"/>
                <a:ea typeface="微软雅黑" panose="020B0503020204020204" charset="-122"/>
              </a:rPr>
              <a:t>.m</a:t>
            </a:r>
            <a:r>
              <a:rPr>
                <a:latin typeface="微软雅黑" panose="020B0503020204020204" charset="-122"/>
                <a:ea typeface="微软雅黑" panose="020B0503020204020204" charset="-122"/>
              </a:rPr>
              <a:t>otiveless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F.h</a:t>
            </a:r>
            <a:r>
              <a:rPr>
                <a:latin typeface="微软雅黑" panose="020B0503020204020204" charset="-122"/>
                <a:ea typeface="微软雅黑" panose="020B0503020204020204" charset="-122"/>
              </a:rPr>
              <a:t>eartless</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18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paradoxical </a:t>
            </a: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2.</a:t>
            </a:r>
            <a:r>
              <a:rPr>
                <a:latin typeface="微软雅黑" panose="020B0503020204020204" charset="-122"/>
                <a:ea typeface="微软雅黑" panose="020B0503020204020204" charset="-122"/>
              </a:rPr>
              <a:t>Whereas biologists must maintain a</a:t>
            </a:r>
            <a:r>
              <a:rPr lang="en-US">
                <a:latin typeface="微软雅黑" panose="020B0503020204020204" charset="-122"/>
                <a:ea typeface="微软雅黑" panose="020B0503020204020204" charset="-122"/>
              </a:rPr>
              <a:t>______</a:t>
            </a:r>
            <a:r>
              <a:rPr>
                <a:latin typeface="微软雅黑" panose="020B0503020204020204" charset="-122"/>
                <a:ea typeface="微软雅黑" panose="020B0503020204020204" charset="-122"/>
              </a:rPr>
              <a:t>attitude toward the subjects of their research, social scientists must, paradoxically, combine personal involvement scholarly .</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a:t>
            </a:r>
            <a:r>
              <a:rPr lang="en-US">
                <a:latin typeface="微软雅黑" panose="020B0503020204020204" charset="-122"/>
                <a:ea typeface="微软雅黑" panose="020B0503020204020204" charset="-122"/>
              </a:rPr>
              <a:t>.s</a:t>
            </a:r>
            <a:r>
              <a:rPr>
                <a:latin typeface="微软雅黑" panose="020B0503020204020204" charset="-122"/>
                <a:ea typeface="微软雅黑" panose="020B0503020204020204" charset="-122"/>
              </a:rPr>
              <a:t>crupulous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a:t>
            </a:r>
            <a:r>
              <a:rPr lang="en-US">
                <a:latin typeface="微软雅黑" panose="020B0503020204020204" charset="-122"/>
                <a:ea typeface="微软雅黑" panose="020B0503020204020204" charset="-122"/>
              </a:rPr>
              <a:t>.d</a:t>
            </a:r>
            <a:r>
              <a:rPr>
                <a:latin typeface="微软雅黑" panose="020B0503020204020204" charset="-122"/>
                <a:ea typeface="微软雅黑" panose="020B0503020204020204" charset="-122"/>
              </a:rPr>
              <a:t>isinterested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a:t>
            </a:r>
            <a:r>
              <a:rPr lang="en-US">
                <a:latin typeface="微软雅黑" panose="020B0503020204020204" charset="-122"/>
                <a:ea typeface="微软雅黑" panose="020B0503020204020204" charset="-122"/>
              </a:rPr>
              <a:t>.p</a:t>
            </a:r>
            <a:r>
              <a:rPr>
                <a:latin typeface="微软雅黑" panose="020B0503020204020204" charset="-122"/>
                <a:ea typeface="微软雅黑" panose="020B0503020204020204" charset="-122"/>
              </a:rPr>
              <a:t>assive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a:t>
            </a:r>
            <a:r>
              <a:rPr lang="en-US">
                <a:latin typeface="微软雅黑" panose="020B0503020204020204" charset="-122"/>
                <a:ea typeface="微软雅黑" panose="020B0503020204020204" charset="-122"/>
              </a:rPr>
              <a:t>.d</a:t>
            </a:r>
            <a:r>
              <a:rPr>
                <a:latin typeface="微软雅黑" panose="020B0503020204020204" charset="-122"/>
                <a:ea typeface="微软雅黑" panose="020B0503020204020204" charset="-122"/>
              </a:rPr>
              <a:t>etachment</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a:t>
            </a:r>
            <a:r>
              <a:rPr lang="en-US">
                <a:latin typeface="微软雅黑" panose="020B0503020204020204" charset="-122"/>
                <a:ea typeface="微软雅黑" panose="020B0503020204020204" charset="-122"/>
              </a:rPr>
              <a:t>.a</a:t>
            </a:r>
            <a:r>
              <a:rPr>
                <a:latin typeface="微软雅黑" panose="020B0503020204020204" charset="-122"/>
                <a:ea typeface="微软雅黑" panose="020B0503020204020204" charset="-122"/>
              </a:rPr>
              <a:t>bandon</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F</a:t>
            </a:r>
            <a:r>
              <a:rPr lang="en-US">
                <a:latin typeface="微软雅黑" panose="020B0503020204020204" charset="-122"/>
                <a:ea typeface="微软雅黑" panose="020B0503020204020204" charset="-122"/>
              </a:rPr>
              <a:t>.p</a:t>
            </a:r>
            <a:r>
              <a:rPr>
                <a:latin typeface="微软雅黑" panose="020B0503020204020204" charset="-122"/>
                <a:ea typeface="微软雅黑" panose="020B0503020204020204" charset="-122"/>
              </a:rPr>
              <a:t>assion</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60642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rPr>
              <a:t>anything but (anything other than)</a:t>
            </a:r>
            <a:endParaRPr sz="2800">
              <a:latin typeface="微软雅黑" panose="020B0503020204020204" charset="-122"/>
              <a:ea typeface="微软雅黑" panose="020B0503020204020204" charset="-122"/>
            </a:endParaRPr>
          </a:p>
        </p:txBody>
      </p:sp>
    </p:spTree>
  </p:cSld>
  <p:clrMapOvr>
    <a:masterClrMapping/>
  </p:clrMapOvr>
  <p:transition spd="med"/>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89140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1.Only by ignoring decades of mismanagement and inefficiency could investors conclude that a fresh infusion of cash would provide anything other than a ______ solution to the company’s financial woes.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(A)complete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(B)fleeting</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(C)momentary</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(D)premature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(E)trivial</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(F)total</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(OG, p. 381, #1)</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64389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endParaRPr sz="1800">
              <a:sym typeface="+mn-ea"/>
            </a:endParaRPr>
          </a:p>
          <a:p>
            <a:pPr marL="200660" indent="-200660">
              <a:buSzPct val="100000"/>
              <a:buChar char="-"/>
              <a:defRPr sz="2000">
                <a:solidFill>
                  <a:srgbClr val="FFFFFF"/>
                </a:solidFill>
                <a:latin typeface="Arial" panose="020B0604020202020204"/>
                <a:ea typeface="Arial" panose="020B0604020202020204"/>
                <a:cs typeface="Arial" panose="020B0604020202020204"/>
                <a:sym typeface="Arial" panose="020B0604020202020204"/>
              </a:defRPr>
            </a:pPr>
            <a:endParaRPr sz="1800"/>
          </a:p>
        </p:txBody>
      </p:sp>
      <p:pic>
        <p:nvPicPr>
          <p:cNvPr id="15364" name="Picture 2" descr="C:\Documents and Settings\Administrator\桌面\2222222222.png"/>
          <p:cNvPicPr>
            <a:picLocks noChangeAspect="1"/>
          </p:cNvPicPr>
          <p:nvPr/>
        </p:nvPicPr>
        <p:blipFill>
          <a:blip r:embed="rId1"/>
          <a:stretch>
            <a:fillRect/>
          </a:stretch>
        </p:blipFill>
        <p:spPr>
          <a:xfrm>
            <a:off x="574675" y="1788160"/>
            <a:ext cx="7480935" cy="1840865"/>
          </a:xfrm>
          <a:prstGeom prst="rect">
            <a:avLst/>
          </a:prstGeom>
          <a:noFill/>
          <a:ln w="9525">
            <a:noFill/>
          </a:ln>
        </p:spPr>
      </p:pic>
    </p:spTree>
  </p:cSld>
  <p:clrMapOvr>
    <a:masterClrMapping/>
  </p:clrMapOvr>
  <p:transition spd="med"/>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15290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whatever</a:t>
            </a: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It has been argued that politics as ___________, whatever its transcendental claims, has always been the systematic organization of common hatreds.</a:t>
            </a: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A. a theory</a:t>
            </a: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B. an ideal</a:t>
            </a: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C. a practice</a:t>
            </a: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D. a contest</a:t>
            </a: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E. an enigma</a:t>
            </a:r>
            <a:endParaRPr lang="en-US">
              <a:latin typeface="微软雅黑" panose="020B0503020204020204" charset="-122"/>
              <a:ea typeface="微软雅黑" panose="020B0503020204020204" charset="-122"/>
            </a:endParaRPr>
          </a:p>
        </p:txBody>
      </p:sp>
    </p:spTree>
  </p:cSld>
  <p:clrMapOvr>
    <a:masterClrMapping/>
  </p:clrMapOvr>
  <p:transition spd="med"/>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18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contradict to/by</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The Neoplatonists' conception of a deity, in which perfection was measured by abundant fecundity, was contradicted by that of the Aristotelians, in which perfection was displayed in the ______ of creation.</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A．profusion</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B．precision</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C．variety</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D.  clarity</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E．economy</a:t>
            </a:r>
            <a:endParaRPr lang="en-US">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378333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in contrast to </a:t>
            </a: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The children’s _____ natures were in sharp contrast to the even-tempered dispositions of their parents.</a:t>
            </a: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(A) blithe</a:t>
            </a: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(B) mercurial</a:t>
            </a: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(C) phlegmatic</a:t>
            </a: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(D) introverted</a:t>
            </a: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(E) artless</a:t>
            </a:r>
            <a:endParaRPr lang="en-US">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(F)inconstant</a:t>
            </a:r>
            <a:endParaRPr lang="en-US">
              <a:latin typeface="微软雅黑" panose="020B0503020204020204" charset="-122"/>
              <a:ea typeface="微软雅黑" panose="020B0503020204020204" charset="-122"/>
            </a:endParaRPr>
          </a:p>
        </p:txBody>
      </p:sp>
    </p:spTree>
  </p:cSld>
  <p:clrMapOvr>
    <a:masterClrMapping/>
  </p:clrMapOvr>
  <p:transition spd="med"/>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526097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zh-CN">
                <a:latin typeface="微软雅黑" panose="020B0503020204020204" charset="-122"/>
                <a:ea typeface="微软雅黑" panose="020B0503020204020204" charset="-122"/>
                <a:cs typeface="微软雅黑" panose="020B0503020204020204" charset="-122"/>
              </a:rPr>
              <a:t>短语</a:t>
            </a:r>
            <a:endParaRPr lang="zh-CN">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Her ______ should not be confused with miserliness; as long as I have known her, she has always been willing to assist those who are in need.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(A)stinginess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(B)diffidence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(C)frugality</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(D)illiberality</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(E)intolerance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(F)thrift</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（OG, p. 89, #7, Medium）</a:t>
            </a:r>
            <a:endParaRPr>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236" y="1174585"/>
            <a:ext cx="7904244" cy="1936750"/>
          </a:xfrm>
          <a:prstGeom prst="rect">
            <a:avLst/>
          </a:prstGeom>
          <a:ln w="12700">
            <a:miter lim="400000"/>
          </a:ln>
        </p:spPr>
        <p:txBody>
          <a:bodyPr wrap="square"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4000"/>
              <a:t>时间对比：</a:t>
            </a:r>
            <a:endParaRPr sz="40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t>时间相反，产生对立：肯定现在，否定过去；</a:t>
            </a: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t>肯定将来，否定现在，而且往往两两配对出现</a:t>
            </a: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p>
        </p:txBody>
      </p:sp>
    </p:spTree>
  </p:cSld>
  <p:clrMapOvr>
    <a:masterClrMapping/>
  </p:clrMapOvr>
  <p:transition spd="med"/>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605351" y="1224115"/>
            <a:ext cx="7904244" cy="4076700"/>
          </a:xfrm>
          <a:prstGeom prst="rect">
            <a:avLst/>
          </a:prstGeom>
          <a:ln w="12700">
            <a:miter lim="400000"/>
          </a:ln>
        </p:spPr>
        <p:txBody>
          <a:bodyPr wrap="square"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Before（之前），与later, recent对立</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Recent（现在），与previous, pristine对立</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Usually（过去通常），与recent对立</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Early（早期的），与recent对立</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Previous（早先的），与recent对立</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Once（曾经）与after对立</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Initially（起初）与after对立</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p>
        </p:txBody>
      </p:sp>
    </p:spTree>
  </p:cSld>
  <p:clrMapOvr>
    <a:masterClrMapping/>
  </p:clrMapOvr>
  <p:transition spd="med"/>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65346" y="1174585"/>
            <a:ext cx="7904244" cy="4039870"/>
          </a:xfrm>
          <a:prstGeom prst="rect">
            <a:avLst/>
          </a:prstGeom>
          <a:ln w="12700">
            <a:miter lim="400000"/>
          </a:ln>
        </p:spPr>
        <p:txBody>
          <a:bodyPr wrap="square"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Formerly（以前），与now对立</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erstwhile：（从前的）</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onetime：（曾经的）</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First（起初），与now对立</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Until（直到…才，除非），与before对立</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No longer（不再），与before对立</a:t>
            </a:r>
            <a:endParaRPr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Now（现在），与before对立</a:t>
            </a:r>
            <a:endParaRPr sz="280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85267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1.Often the difficulties of growing up in the public eye cause child prodigies to_____ the world of achievement before reaching adulthood: happily, they sometimes later return to competition and succeed brilliantly.</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(A)</a:t>
            </a:r>
            <a:r>
              <a:rPr lang="en-US" sz="2400">
                <a:latin typeface="微软雅黑" panose="020B0503020204020204" charset="-122"/>
                <a:ea typeface="微软雅黑" panose="020B0503020204020204" charset="-122"/>
              </a:rPr>
              <a:t>r</a:t>
            </a:r>
            <a:r>
              <a:rPr sz="2400">
                <a:latin typeface="微软雅黑" panose="020B0503020204020204" charset="-122"/>
                <a:ea typeface="微软雅黑" panose="020B0503020204020204" charset="-122"/>
              </a:rPr>
              <a:t>idicule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(B)</a:t>
            </a:r>
            <a:r>
              <a:rPr lang="en-US" sz="2400">
                <a:latin typeface="微软雅黑" panose="020B0503020204020204" charset="-122"/>
                <a:ea typeface="微软雅黑" panose="020B0503020204020204" charset="-122"/>
              </a:rPr>
              <a:t>c</a:t>
            </a:r>
            <a:r>
              <a:rPr sz="2400">
                <a:latin typeface="微软雅黑" panose="020B0503020204020204" charset="-122"/>
                <a:ea typeface="微软雅黑" panose="020B0503020204020204" charset="-122"/>
              </a:rPr>
              <a:t>onquer</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(C)</a:t>
            </a:r>
            <a:r>
              <a:rPr lang="en-US" sz="2400">
                <a:latin typeface="微软雅黑" panose="020B0503020204020204" charset="-122"/>
                <a:ea typeface="微软雅黑" panose="020B0503020204020204" charset="-122"/>
              </a:rPr>
              <a:t>r</a:t>
            </a:r>
            <a:r>
              <a:rPr sz="2400">
                <a:latin typeface="微软雅黑" panose="020B0503020204020204" charset="-122"/>
                <a:ea typeface="微软雅黑" panose="020B0503020204020204" charset="-122"/>
              </a:rPr>
              <a:t>etire from</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(D)</a:t>
            </a:r>
            <a:r>
              <a:rPr lang="en-US" sz="2400">
                <a:latin typeface="微软雅黑" panose="020B0503020204020204" charset="-122"/>
                <a:ea typeface="微软雅黑" panose="020B0503020204020204" charset="-122"/>
              </a:rPr>
              <a:t>a</a:t>
            </a:r>
            <a:r>
              <a:rPr sz="2400">
                <a:latin typeface="微软雅黑" panose="020B0503020204020204" charset="-122"/>
                <a:ea typeface="微软雅黑" panose="020B0503020204020204" charset="-122"/>
              </a:rPr>
              <a:t>ntagonize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(E)</a:t>
            </a:r>
            <a:r>
              <a:rPr lang="en-US" sz="2400">
                <a:latin typeface="微软雅黑" panose="020B0503020204020204" charset="-122"/>
                <a:ea typeface="微软雅黑" panose="020B0503020204020204" charset="-122"/>
              </a:rPr>
              <a:t>e</a:t>
            </a:r>
            <a:r>
              <a:rPr sz="2400">
                <a:latin typeface="微软雅黑" panose="020B0503020204020204" charset="-122"/>
                <a:ea typeface="微软雅黑" panose="020B0503020204020204" charset="-122"/>
              </a:rPr>
              <a:t>xamine</a:t>
            </a:r>
            <a:endParaRPr sz="2400">
              <a:latin typeface="微软雅黑" panose="020B0503020204020204" charset="-122"/>
              <a:ea typeface="微软雅黑" panose="020B0503020204020204" charset="-122"/>
            </a:endParaRPr>
          </a:p>
        </p:txBody>
      </p:sp>
    </p:spTree>
  </p:cSld>
  <p:clrMapOvr>
    <a:masterClrMapping/>
  </p:clrMapOvr>
  <p:transition spd="med"/>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056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Although the passage of years has softened the initially hostile reaction to his poetry, even now only a few independent observers_______his works.</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(A)praise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(B)revile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(C)merit</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(D)scrutinize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(E)criticize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(F)neglect</a:t>
            </a:r>
            <a:endParaRPr sz="2400">
              <a:latin typeface="微软雅黑" panose="020B0503020204020204" charset="-122"/>
              <a:ea typeface="微软雅黑" panose="020B0503020204020204" charset="-122"/>
            </a:endParaRPr>
          </a:p>
        </p:txBody>
      </p:sp>
    </p:spTree>
  </p:cSld>
  <p:clrMapOvr>
    <a:masterClrMapping/>
  </p:clrMapOvr>
  <p:transition spd="med"/>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363474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At first, I found her gravity rather intimidating ;but, as I saw more of her, I found that____was very near the surface.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(A)seriousness</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(B)confidence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(C)laughter</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(D)poise</a:t>
            </a:r>
            <a:endParaRPr sz="24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rPr>
              <a:t>(E)determination</a:t>
            </a:r>
            <a:endParaRPr sz="2400">
              <a:latin typeface="微软雅黑" panose="020B0503020204020204" charset="-122"/>
              <a:ea typeface="微软雅黑" panose="020B0503020204020204" charset="-122"/>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64389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endParaRPr sz="1800">
              <a:sym typeface="+mn-ea"/>
            </a:endParaRPr>
          </a:p>
          <a:p>
            <a:pPr marL="200660" indent="-200660">
              <a:buSzPct val="100000"/>
              <a:buChar char="-"/>
              <a:defRPr sz="2000">
                <a:solidFill>
                  <a:srgbClr val="FFFFFF"/>
                </a:solidFill>
                <a:latin typeface="Arial" panose="020B0604020202020204"/>
                <a:ea typeface="Arial" panose="020B0604020202020204"/>
                <a:cs typeface="Arial" panose="020B0604020202020204"/>
                <a:sym typeface="Arial" panose="020B0604020202020204"/>
              </a:defRPr>
            </a:pPr>
            <a:endParaRPr sz="1800"/>
          </a:p>
        </p:txBody>
      </p:sp>
      <p:pic>
        <p:nvPicPr>
          <p:cNvPr id="16388" name="Picture 2" descr="C:\Documents and Settings\Administrator\桌面\3333333333.png"/>
          <p:cNvPicPr>
            <a:picLocks noChangeAspect="1"/>
          </p:cNvPicPr>
          <p:nvPr/>
        </p:nvPicPr>
        <p:blipFill>
          <a:blip r:embed="rId1"/>
          <a:stretch>
            <a:fillRect/>
          </a:stretch>
        </p:blipFill>
        <p:spPr>
          <a:xfrm>
            <a:off x="478155" y="1693545"/>
            <a:ext cx="7968615" cy="2740660"/>
          </a:xfrm>
          <a:prstGeom prst="rect">
            <a:avLst/>
          </a:prstGeom>
          <a:noFill/>
          <a:ln w="9525">
            <a:noFill/>
          </a:ln>
        </p:spPr>
      </p:pic>
    </p:spTree>
  </p:cSld>
  <p:clrMapOvr>
    <a:masterClrMapping/>
  </p:clrMapOvr>
  <p:transition spd="med"/>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1566545"/>
          </a:xfrm>
          <a:prstGeom prst="rect">
            <a:avLst/>
          </a:prstGeom>
          <a:ln w="12700">
            <a:miter lim="400000"/>
          </a:ln>
        </p:spPr>
        <p:txBody>
          <a:bodyPr wrap="square"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6600" b="1"/>
              <a:t>同义因果</a:t>
            </a:r>
            <a:endParaRPr sz="14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400"/>
          </a:p>
        </p:txBody>
      </p:sp>
    </p:spTree>
  </p:cSld>
  <p:clrMapOvr>
    <a:masterClrMapping/>
  </p:clrMapOvr>
  <p:transition spd="med"/>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520565"/>
          </a:xfrm>
          <a:prstGeom prst="rect">
            <a:avLst/>
          </a:prstGeom>
          <a:ln w="12700">
            <a:miter lim="400000"/>
          </a:ln>
        </p:spPr>
        <p:txBody>
          <a:bodyPr wrap="square"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Because（因为），表因果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In that（既然，因为），表因果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So that，表因果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Therefore, thereby（因此），表因果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Thus（因而，从而），表因果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Since A, B（既然A，因此B），表因果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Deduce（推论出），表因果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A result from B = A result of B（B导致A），表因果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As a result（作为结果），表因果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240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410075"/>
          </a:xfrm>
          <a:prstGeom prst="rect">
            <a:avLst/>
          </a:prstGeom>
          <a:ln w="12700">
            <a:miter lim="400000"/>
          </a:ln>
        </p:spPr>
        <p:txBody>
          <a:bodyPr wrap="square"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A lead to B（A导致B），表因果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Just as A, so B（正如A，所以B），表因果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Consequently（从而，因此），表因果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Given（因为…所以给出），表因果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Bespeak（说明），表因果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Portray（描绘），表弱因果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Conclude（得出结论），表因果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So A as to B（如此A以致于B），表因果</a:t>
            </a:r>
            <a:endParaRPr sz="24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400">
                <a:latin typeface="微软雅黑" panose="020B0503020204020204" charset="-122"/>
                <a:ea typeface="微软雅黑" panose="020B0503020204020204" charset="-122"/>
                <a:cs typeface="微软雅黑" panose="020B0503020204020204" charset="-122"/>
              </a:rPr>
              <a:t>For（因为），表因果</a:t>
            </a:r>
            <a:endParaRPr sz="240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07797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Because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He was widely regarded as a</a:t>
            </a:r>
            <a:r>
              <a:rPr lang="en-US">
                <a:latin typeface="微软雅黑" panose="020B0503020204020204" charset="-122"/>
                <a:ea typeface="微软雅黑" panose="020B0503020204020204" charset="-122"/>
                <a:sym typeface="+mn-ea"/>
              </a:rPr>
              <a:t>_____</a:t>
            </a:r>
            <a:r>
              <a:rPr>
                <a:latin typeface="微软雅黑" panose="020B0503020204020204" charset="-122"/>
                <a:ea typeface="微软雅黑" panose="020B0503020204020204" charset="-122"/>
                <a:sym typeface="+mn-ea"/>
              </a:rPr>
              <a:t>man because he revealed daily his distrust of human nature and human motives.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(A)</a:t>
            </a:r>
            <a:r>
              <a:rPr lang="en-US">
                <a:latin typeface="微软雅黑" panose="020B0503020204020204" charset="-122"/>
                <a:ea typeface="微软雅黑" panose="020B0503020204020204" charset="-122"/>
                <a:sym typeface="+mn-ea"/>
              </a:rPr>
              <a:t>d</a:t>
            </a:r>
            <a:r>
              <a:rPr>
                <a:latin typeface="微软雅黑" panose="020B0503020204020204" charset="-122"/>
                <a:ea typeface="微软雅黑" panose="020B0503020204020204" charset="-122"/>
                <a:sym typeface="+mn-ea"/>
              </a:rPr>
              <a:t>isrespectful</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(B)</a:t>
            </a:r>
            <a:r>
              <a:rPr lang="en-US">
                <a:latin typeface="微软雅黑" panose="020B0503020204020204" charset="-122"/>
                <a:ea typeface="微软雅黑" panose="020B0503020204020204" charset="-122"/>
                <a:sym typeface="+mn-ea"/>
              </a:rPr>
              <a:t>c</a:t>
            </a:r>
            <a:r>
              <a:rPr>
                <a:latin typeface="微软雅黑" panose="020B0503020204020204" charset="-122"/>
                <a:ea typeface="微软雅黑" panose="020B0503020204020204" charset="-122"/>
                <a:sym typeface="+mn-ea"/>
              </a:rPr>
              <a:t>ynical</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(C)</a:t>
            </a:r>
            <a:r>
              <a:rPr lang="en-US">
                <a:latin typeface="微软雅黑" panose="020B0503020204020204" charset="-122"/>
                <a:ea typeface="微软雅黑" panose="020B0503020204020204" charset="-122"/>
                <a:sym typeface="+mn-ea"/>
              </a:rPr>
              <a:t>h</a:t>
            </a:r>
            <a:r>
              <a:rPr>
                <a:latin typeface="微软雅黑" panose="020B0503020204020204" charset="-122"/>
                <a:ea typeface="微软雅黑" panose="020B0503020204020204" charset="-122"/>
                <a:sym typeface="+mn-ea"/>
              </a:rPr>
              <a:t>edonistic</a:t>
            </a:r>
            <a:endParaRPr>
              <a:latin typeface="微软雅黑" panose="020B0503020204020204" charset="-122"/>
              <a:ea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sym typeface="+mn-ea"/>
              </a:rPr>
              <a:t>(D)</a:t>
            </a:r>
            <a:r>
              <a:rPr lang="en-US">
                <a:latin typeface="微软雅黑" panose="020B0503020204020204" charset="-122"/>
                <a:ea typeface="微软雅黑" panose="020B0503020204020204" charset="-122"/>
                <a:sym typeface="+mn-ea"/>
              </a:rPr>
              <a:t>m</a:t>
            </a:r>
            <a:r>
              <a:rPr>
                <a:latin typeface="微软雅黑" panose="020B0503020204020204" charset="-122"/>
                <a:ea typeface="微软雅黑" panose="020B0503020204020204" charset="-122"/>
                <a:sym typeface="+mn-ea"/>
              </a:rPr>
              <a:t>isinformed</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sym typeface="+mn-ea"/>
              </a:rPr>
              <a:t>(E)f</a:t>
            </a:r>
            <a:r>
              <a:rPr>
                <a:latin typeface="微软雅黑" panose="020B0503020204020204" charset="-122"/>
                <a:ea typeface="微软雅黑" panose="020B0503020204020204" charset="-122"/>
                <a:sym typeface="+mn-ea"/>
              </a:rPr>
              <a:t>anatical</a:t>
            </a: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p:txBody>
      </p:sp>
    </p:spTree>
  </p:cSld>
  <p:clrMapOvr>
    <a:masterClrMapping/>
  </p:clrMapOvr>
  <p:transition spd="med"/>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93853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2800">
                <a:latin typeface="微软雅黑" panose="020B0503020204020204" charset="-122"/>
                <a:ea typeface="微软雅黑" panose="020B0503020204020204" charset="-122"/>
                <a:cs typeface="微软雅黑" panose="020B0503020204020204" charset="-122"/>
              </a:rPr>
              <a:t>In that 因果关系</a:t>
            </a:r>
            <a:endParaRPr sz="280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15290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Dramatic literature often ______ the history of a culture in that it takes as its subject matter the important events that have shaped and guided the culture.</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(A)confounds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(B)repudiates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(C)recapitulates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(D)anticipates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(E)polarizes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（PPII, Practice Test 1, V1, Medium, #1）</a:t>
            </a:r>
            <a:endParaRPr>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60642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sz="2800">
                <a:latin typeface="微软雅黑" panose="020B0503020204020204" charset="-122"/>
                <a:ea typeface="微软雅黑" panose="020B0503020204020204" charset="-122"/>
                <a:cs typeface="微软雅黑" panose="020B0503020204020204" charset="-122"/>
                <a:sym typeface="+mn-ea"/>
              </a:rPr>
              <a:t>s</a:t>
            </a:r>
            <a:r>
              <a:rPr sz="2800">
                <a:latin typeface="微软雅黑" panose="020B0503020204020204" charset="-122"/>
                <a:ea typeface="微软雅黑" panose="020B0503020204020204" charset="-122"/>
                <a:cs typeface="微软雅黑" panose="020B0503020204020204" charset="-122"/>
                <a:sym typeface="+mn-ea"/>
              </a:rPr>
              <a:t>ince 因果关系</a:t>
            </a:r>
            <a:endParaRPr sz="2800">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48500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rPr>
              <a:t>1.</a:t>
            </a:r>
            <a:r>
              <a:rPr>
                <a:latin typeface="微软雅黑" panose="020B0503020204020204" charset="-122"/>
                <a:ea typeface="微软雅黑" panose="020B0503020204020204" charset="-122"/>
              </a:rPr>
              <a:t>Since she believed him to be both candid and trustworthy, she refused to consider the possibility that his statement had been ______.</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(A)irrelevant</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(B)facetious</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(C)mistaken</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(D)critical</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(E)insincere</a:t>
            </a: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rPr>
              <a:t>(PPII, Practice Test 1, V1, Medium, #2)</a:t>
            </a:r>
            <a:endParaRPr>
              <a:latin typeface="微软雅黑" panose="020B0503020204020204" charset="-122"/>
              <a:ea typeface="微软雅黑" panose="020B0503020204020204" charset="-122"/>
            </a:endParaRPr>
          </a:p>
        </p:txBody>
      </p:sp>
    </p:spTree>
  </p:cSld>
  <p:clrMapOvr>
    <a:masterClrMapping/>
  </p:clrMapOvr>
  <p:transition spd="med"/>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60642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sz="2800">
                <a:latin typeface="微软雅黑" panose="020B0503020204020204" charset="-122"/>
                <a:ea typeface="微软雅黑" panose="020B0503020204020204" charset="-122"/>
              </a:rPr>
              <a:t>so  that</a:t>
            </a:r>
            <a:r>
              <a:rPr lang="en-US" sz="1800"/>
              <a:t> </a:t>
            </a:r>
            <a:endParaRPr lang="en-US" sz="1800"/>
          </a:p>
        </p:txBody>
      </p:sp>
    </p:spTree>
  </p:cSld>
  <p:clrMapOvr>
    <a:masterClrMapping/>
  </p:clrMapOvr>
  <p:transition spd="med"/>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378333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1.</a:t>
            </a:r>
            <a:r>
              <a:rPr>
                <a:latin typeface="微软雅黑" panose="020B0503020204020204" charset="-122"/>
                <a:ea typeface="微软雅黑" panose="020B0503020204020204" charset="-122"/>
                <a:cs typeface="微软雅黑" panose="020B0503020204020204" charset="-122"/>
              </a:rPr>
              <a:t>In parts of the Arctic, the land grades into the landfast ice so ______ that you can walk off the coast and not know you are over the hidden sea.</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A．permanently</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B．imperceptibly</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C．irregularly</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D．precariousl</a:t>
            </a:r>
            <a:r>
              <a:rPr lang="en-US">
                <a:latin typeface="微软雅黑" panose="020B0503020204020204" charset="-122"/>
                <a:ea typeface="微软雅黑" panose="020B0503020204020204" charset="-122"/>
                <a:cs typeface="微软雅黑" panose="020B0503020204020204" charset="-122"/>
              </a:rPr>
              <a:t>y</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E.   relentlessly</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sym typeface="+mn-ea"/>
              </a:rPr>
              <a:t>（PPII, Test </a:t>
            </a:r>
            <a:r>
              <a:rPr lang="en-US">
                <a:latin typeface="微软雅黑" panose="020B0503020204020204" charset="-122"/>
                <a:ea typeface="微软雅黑" panose="020B0503020204020204" charset="-122"/>
                <a:cs typeface="微软雅黑" panose="020B0503020204020204" charset="-122"/>
                <a:sym typeface="+mn-ea"/>
              </a:rPr>
              <a:t>Preview</a:t>
            </a:r>
            <a:r>
              <a:rPr>
                <a:latin typeface="微软雅黑" panose="020B0503020204020204" charset="-122"/>
                <a:ea typeface="微软雅黑" panose="020B0503020204020204" charset="-122"/>
                <a:cs typeface="微软雅黑" panose="020B0503020204020204" charset="-122"/>
                <a:sym typeface="+mn-ea"/>
              </a:rPr>
              <a:t>, #</a:t>
            </a:r>
            <a:r>
              <a:rPr lang="en-US">
                <a:latin typeface="微软雅黑" panose="020B0503020204020204" charset="-122"/>
                <a:ea typeface="微软雅黑" panose="020B0503020204020204" charset="-122"/>
                <a:cs typeface="微软雅黑" panose="020B0503020204020204" charset="-122"/>
                <a:sym typeface="+mn-ea"/>
              </a:rPr>
              <a:t>6</a:t>
            </a:r>
            <a:r>
              <a:rPr>
                <a:latin typeface="微软雅黑" panose="020B0503020204020204" charset="-122"/>
                <a:ea typeface="微软雅黑" panose="020B0503020204020204" charset="-122"/>
                <a:cs typeface="微软雅黑" panose="020B0503020204020204" charset="-122"/>
                <a:sym typeface="+mn-ea"/>
              </a:rPr>
              <a:t>）</a:t>
            </a:r>
            <a:endParaRPr lang="en-US">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文本框 2"/>
          <p:cNvSpPr txBox="1"/>
          <p:nvPr/>
        </p:nvSpPr>
        <p:spPr>
          <a:xfrm>
            <a:off x="574873" y="1295868"/>
            <a:ext cx="7775789" cy="643890"/>
          </a:xfrm>
          <a:prstGeom prst="rect">
            <a:avLst/>
          </a:prstGeom>
          <a:ln w="12700">
            <a:miter lim="400000"/>
          </a:ln>
        </p:spPr>
        <p:txBody>
          <a:bodyPr lIns="45718" tIns="45718" rIns="45718" bIns="45718">
            <a:spAutoFit/>
          </a:bodyPr>
          <a:lstStyle/>
          <a:p>
            <a:pPr>
              <a:defRPr sz="2000">
                <a:solidFill>
                  <a:srgbClr val="FFFFFF"/>
                </a:solidFill>
                <a:latin typeface="Arial" panose="020B0604020202020204"/>
                <a:ea typeface="Arial" panose="020B0604020202020204"/>
                <a:cs typeface="Arial" panose="020B0604020202020204"/>
                <a:sym typeface="Arial" panose="020B0604020202020204"/>
              </a:defRPr>
            </a:pPr>
            <a:endParaRPr sz="1800">
              <a:sym typeface="+mn-ea"/>
            </a:endParaRPr>
          </a:p>
          <a:p>
            <a:pPr marL="200660" indent="-200660">
              <a:buSzPct val="100000"/>
              <a:buChar char="-"/>
              <a:defRPr sz="2000">
                <a:solidFill>
                  <a:srgbClr val="FFFFFF"/>
                </a:solidFill>
                <a:latin typeface="Arial" panose="020B0604020202020204"/>
                <a:ea typeface="Arial" panose="020B0604020202020204"/>
                <a:cs typeface="Arial" panose="020B0604020202020204"/>
                <a:sym typeface="Arial" panose="020B0604020202020204"/>
              </a:defRPr>
            </a:pPr>
            <a:endParaRPr sz="1800"/>
          </a:p>
        </p:txBody>
      </p:sp>
      <p:pic>
        <p:nvPicPr>
          <p:cNvPr id="17412" name="Picture 2" descr="C:\Documents and Settings\Administrator\桌面\232323.png"/>
          <p:cNvPicPr>
            <a:picLocks noChangeAspect="1"/>
          </p:cNvPicPr>
          <p:nvPr/>
        </p:nvPicPr>
        <p:blipFill>
          <a:blip r:embed="rId1"/>
          <a:stretch>
            <a:fillRect/>
          </a:stretch>
        </p:blipFill>
        <p:spPr>
          <a:xfrm>
            <a:off x="468630" y="1370330"/>
            <a:ext cx="7647940" cy="3392805"/>
          </a:xfrm>
          <a:prstGeom prst="rect">
            <a:avLst/>
          </a:prstGeom>
          <a:noFill/>
          <a:ln w="9525">
            <a:noFill/>
          </a:ln>
        </p:spPr>
      </p:pic>
    </p:spTree>
  </p:cSld>
  <p:clrMapOvr>
    <a:masterClrMapping/>
  </p:clrMapOvr>
  <p:transition spd="med"/>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15290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2.The </a:t>
            </a:r>
            <a:r>
              <a:rPr>
                <a:latin typeface="微软雅黑" panose="020B0503020204020204" charset="-122"/>
                <a:ea typeface="微软雅黑" panose="020B0503020204020204" charset="-122"/>
                <a:cs typeface="微软雅黑" panose="020B0503020204020204" charset="-122"/>
              </a:rPr>
              <a:t>Parisian Ecole des Beaux-Arts (School of Fine Arts) was (i) ______ many nineteenth- and twentieth-century artists, so that by 1930 the associated term “academic art” had become a (ii) ______. </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 Blank (i)                            Blank (ii) </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 influential among        (D) pejorative </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 ridiculed by                  (E) conundrum</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 attended by                 (F) misnomer</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sym typeface="+mn-ea"/>
              </a:rPr>
              <a:t>（PPII, </a:t>
            </a:r>
            <a:r>
              <a:rPr lang="en-US">
                <a:latin typeface="微软雅黑" panose="020B0503020204020204" charset="-122"/>
                <a:ea typeface="微软雅黑" panose="020B0503020204020204" charset="-122"/>
                <a:cs typeface="微软雅黑" panose="020B0503020204020204" charset="-122"/>
                <a:sym typeface="+mn-ea"/>
              </a:rPr>
              <a:t>Practice </a:t>
            </a:r>
            <a:r>
              <a:rPr>
                <a:latin typeface="微软雅黑" panose="020B0503020204020204" charset="-122"/>
                <a:ea typeface="微软雅黑" panose="020B0503020204020204" charset="-122"/>
                <a:cs typeface="微软雅黑" panose="020B0503020204020204" charset="-122"/>
                <a:sym typeface="+mn-ea"/>
              </a:rPr>
              <a:t>Test</a:t>
            </a:r>
            <a:r>
              <a:rPr lang="en-US">
                <a:latin typeface="微软雅黑" panose="020B0503020204020204" charset="-122"/>
                <a:ea typeface="微软雅黑" panose="020B0503020204020204" charset="-122"/>
                <a:cs typeface="微软雅黑" panose="020B0503020204020204" charset="-122"/>
                <a:sym typeface="+mn-ea"/>
              </a:rPr>
              <a:t>2 V2 </a:t>
            </a:r>
            <a:r>
              <a:rPr>
                <a:latin typeface="微软雅黑" panose="020B0503020204020204" charset="-122"/>
                <a:ea typeface="微软雅黑" panose="020B0503020204020204" charset="-122"/>
                <a:cs typeface="微软雅黑" panose="020B0503020204020204" charset="-122"/>
                <a:sym typeface="+mn-ea"/>
              </a:rPr>
              <a:t> </a:t>
            </a:r>
            <a:r>
              <a:rPr lang="en-US">
                <a:latin typeface="微软雅黑" panose="020B0503020204020204" charset="-122"/>
                <a:ea typeface="微软雅黑" panose="020B0503020204020204" charset="-122"/>
                <a:cs typeface="微软雅黑" panose="020B0503020204020204" charset="-122"/>
                <a:sym typeface="+mn-ea"/>
              </a:rPr>
              <a:t>Hard</a:t>
            </a:r>
            <a:r>
              <a:rPr>
                <a:latin typeface="微软雅黑" panose="020B0503020204020204" charset="-122"/>
                <a:ea typeface="微软雅黑" panose="020B0503020204020204" charset="-122"/>
                <a:cs typeface="微软雅黑" panose="020B0503020204020204" charset="-122"/>
                <a:sym typeface="+mn-ea"/>
              </a:rPr>
              <a:t> #</a:t>
            </a:r>
            <a:r>
              <a:rPr lang="en-US">
                <a:latin typeface="微软雅黑" panose="020B0503020204020204" charset="-122"/>
                <a:ea typeface="微软雅黑" panose="020B0503020204020204" charset="-122"/>
                <a:cs typeface="微软雅黑" panose="020B0503020204020204" charset="-122"/>
                <a:sym typeface="+mn-ea"/>
              </a:rPr>
              <a:t>3</a:t>
            </a:r>
            <a:r>
              <a:rPr>
                <a:latin typeface="微软雅黑" panose="020B0503020204020204" charset="-122"/>
                <a:ea typeface="微软雅黑" panose="020B0503020204020204" charset="-122"/>
                <a:cs typeface="微软雅黑" panose="020B0503020204020204" charset="-122"/>
                <a:sym typeface="+mn-ea"/>
              </a:rPr>
              <a:t>）</a:t>
            </a:r>
            <a:endParaRPr lang="en-US">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89140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lead to </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The detective`s conviction that there were few inept crimes in her district led her to impute some degree of _____ to every suspect she studied.</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a:t>
            </a:r>
            <a:r>
              <a:rPr lang="en-US">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rPr>
              <a:t>deceit </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a:t>
            </a:r>
            <a:r>
              <a:rPr lang="en-US">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rPr>
              <a:t>acumen </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a:t>
            </a:r>
            <a:r>
              <a:rPr lang="en-US">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rPr>
              <a:t>duplicity </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a:t>
            </a:r>
            <a:r>
              <a:rPr lang="en-US">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rPr>
              <a:t>shrewdness </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a:t>
            </a:r>
            <a:r>
              <a:rPr lang="en-US">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rPr>
              <a:t>evasiveness </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F</a:t>
            </a:r>
            <a:r>
              <a:rPr lang="en-US">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rPr>
              <a:t>equivocation </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sym typeface="+mn-ea"/>
              </a:rPr>
              <a:t>（PPII, </a:t>
            </a:r>
            <a:r>
              <a:rPr lang="en-US">
                <a:latin typeface="微软雅黑" panose="020B0503020204020204" charset="-122"/>
                <a:ea typeface="微软雅黑" panose="020B0503020204020204" charset="-122"/>
                <a:cs typeface="微软雅黑" panose="020B0503020204020204" charset="-122"/>
                <a:sym typeface="+mn-ea"/>
              </a:rPr>
              <a:t>Practice </a:t>
            </a:r>
            <a:r>
              <a:rPr>
                <a:latin typeface="微软雅黑" panose="020B0503020204020204" charset="-122"/>
                <a:ea typeface="微软雅黑" panose="020B0503020204020204" charset="-122"/>
                <a:cs typeface="微软雅黑" panose="020B0503020204020204" charset="-122"/>
                <a:sym typeface="+mn-ea"/>
              </a:rPr>
              <a:t>Test</a:t>
            </a:r>
            <a:r>
              <a:rPr lang="en-US">
                <a:latin typeface="微软雅黑" panose="020B0503020204020204" charset="-122"/>
                <a:ea typeface="微软雅黑" panose="020B0503020204020204" charset="-122"/>
                <a:cs typeface="微软雅黑" panose="020B0503020204020204" charset="-122"/>
                <a:sym typeface="+mn-ea"/>
              </a:rPr>
              <a:t>2 V2 </a:t>
            </a:r>
            <a:r>
              <a:rPr>
                <a:latin typeface="微软雅黑" panose="020B0503020204020204" charset="-122"/>
                <a:ea typeface="微软雅黑" panose="020B0503020204020204" charset="-122"/>
                <a:cs typeface="微软雅黑" panose="020B0503020204020204" charset="-122"/>
                <a:sym typeface="+mn-ea"/>
              </a:rPr>
              <a:t> </a:t>
            </a:r>
            <a:r>
              <a:rPr lang="en-US">
                <a:latin typeface="微软雅黑" panose="020B0503020204020204" charset="-122"/>
                <a:ea typeface="微软雅黑" panose="020B0503020204020204" charset="-122"/>
                <a:cs typeface="微软雅黑" panose="020B0503020204020204" charset="-122"/>
                <a:sym typeface="+mn-ea"/>
              </a:rPr>
              <a:t>Hard</a:t>
            </a:r>
            <a:r>
              <a:rPr>
                <a:latin typeface="微软雅黑" panose="020B0503020204020204" charset="-122"/>
                <a:ea typeface="微软雅黑" panose="020B0503020204020204" charset="-122"/>
                <a:cs typeface="微软雅黑" panose="020B0503020204020204" charset="-122"/>
                <a:sym typeface="+mn-ea"/>
              </a:rPr>
              <a:t> #</a:t>
            </a:r>
            <a:r>
              <a:rPr lang="en-US">
                <a:latin typeface="微软雅黑" panose="020B0503020204020204" charset="-122"/>
                <a:ea typeface="微软雅黑" panose="020B0503020204020204" charset="-122"/>
                <a:cs typeface="微软雅黑" panose="020B0503020204020204" charset="-122"/>
                <a:sym typeface="+mn-ea"/>
              </a:rPr>
              <a:t>3</a:t>
            </a:r>
            <a:r>
              <a:rPr>
                <a:latin typeface="微软雅黑" panose="020B0503020204020204" charset="-122"/>
                <a:ea typeface="微软雅黑" panose="020B0503020204020204" charset="-122"/>
                <a:cs typeface="微软雅黑" panose="020B0503020204020204" charset="-122"/>
                <a:sym typeface="+mn-ea"/>
              </a:rPr>
              <a:t>）</a:t>
            </a:r>
            <a:endParaRPr lang="en-US">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35501" y="1275550"/>
            <a:ext cx="7904244" cy="141922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5400"/>
              <a:t>同义</a:t>
            </a:r>
            <a:r>
              <a:rPr lang="zh-CN" sz="5400"/>
              <a:t>并列</a:t>
            </a:r>
            <a:r>
              <a:rPr lang="en-US" altLang="zh-CN" sz="5400"/>
              <a:t>&amp;</a:t>
            </a:r>
            <a:r>
              <a:rPr sz="5400"/>
              <a:t>递进</a:t>
            </a: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zh-CN" altLang="en-US" sz="1800"/>
          </a:p>
        </p:txBody>
      </p:sp>
    </p:spTree>
  </p:cSld>
  <p:clrMapOvr>
    <a:masterClrMapping/>
  </p:clrMapOvr>
  <p:transition spd="med"/>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35501" y="1275550"/>
            <a:ext cx="7904244" cy="448500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Not only A but also B（不仅仅是A，而且B），表递进</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When（当），表递进</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Indeed（甚至），表递进</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Even（甚至），表递进，但是even连接句子、放在句首是让步</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Continue（继续、持续），表递进</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Remain, retain（继续，持续），表递进（转折之前的状态的持续）</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As…as（既…又），表递进</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As long as（只要，随着），表递进</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Particularity, especially（尤其是），表递进</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And（并且），表递进</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likewise</a:t>
            </a:r>
            <a:r>
              <a:rPr lang="zh-CN" altLang="en-US">
                <a:latin typeface="微软雅黑" panose="020B0503020204020204" charset="-122"/>
                <a:ea typeface="微软雅黑" panose="020B0503020204020204" charset="-122"/>
                <a:cs typeface="微软雅黑" panose="020B0503020204020204" charset="-122"/>
              </a:rPr>
              <a:t>（同样的），表并列递进</a:t>
            </a:r>
            <a:endParaRPr lang="zh-CN" altLang="en-US">
              <a:latin typeface="微软雅黑" panose="020B0503020204020204" charset="-122"/>
              <a:ea typeface="微软雅黑" panose="020B0503020204020204" charset="-122"/>
              <a:cs typeface="微软雅黑" panose="020B0503020204020204" charset="-122"/>
            </a:endParaRPr>
          </a:p>
        </p:txBody>
      </p:sp>
    </p:spTree>
  </p:cSld>
  <p:clrMapOvr>
    <a:masterClrMapping/>
  </p:clrMapOvr>
  <p:transition spd="med"/>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35501" y="1275550"/>
            <a:ext cx="7904244" cy="522351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likewise</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Ever a demanding reader of the fiction of others, the novelist Chase was likewise often the object of_____analyses by his contemporaries.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 exacting</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 copious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 respectful</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 ascerbic</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 scathing</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F. meticulous</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sym typeface="+mn-ea"/>
              </a:rPr>
              <a:t>（</a:t>
            </a:r>
            <a:r>
              <a:rPr lang="en-US">
                <a:latin typeface="微软雅黑" panose="020B0503020204020204" charset="-122"/>
                <a:ea typeface="微软雅黑" panose="020B0503020204020204" charset="-122"/>
                <a:cs typeface="微软雅黑" panose="020B0503020204020204" charset="-122"/>
                <a:sym typeface="+mn-ea"/>
              </a:rPr>
              <a:t>OG</a:t>
            </a:r>
            <a:r>
              <a:rPr>
                <a:latin typeface="微软雅黑" panose="020B0503020204020204" charset="-122"/>
                <a:ea typeface="微软雅黑" panose="020B0503020204020204" charset="-122"/>
                <a:cs typeface="微软雅黑" panose="020B0503020204020204" charset="-122"/>
                <a:sym typeface="+mn-ea"/>
              </a:rPr>
              <a:t>, P</a:t>
            </a:r>
            <a:r>
              <a:rPr lang="en-US">
                <a:latin typeface="微软雅黑" panose="020B0503020204020204" charset="-122"/>
                <a:ea typeface="微软雅黑" panose="020B0503020204020204" charset="-122"/>
                <a:cs typeface="微软雅黑" panose="020B0503020204020204" charset="-122"/>
                <a:sym typeface="+mn-ea"/>
              </a:rPr>
              <a:t>88</a:t>
            </a:r>
            <a:r>
              <a:rPr>
                <a:latin typeface="微软雅黑" panose="020B0503020204020204" charset="-122"/>
                <a:ea typeface="微软雅黑" panose="020B0503020204020204" charset="-122"/>
                <a:cs typeface="微软雅黑" panose="020B0503020204020204" charset="-122"/>
                <a:sym typeface="+mn-ea"/>
              </a:rPr>
              <a:t>, </a:t>
            </a:r>
            <a:r>
              <a:rPr lang="en-US">
                <a:latin typeface="微软雅黑" panose="020B0503020204020204" charset="-122"/>
                <a:ea typeface="微软雅黑" panose="020B0503020204020204" charset="-122"/>
                <a:cs typeface="微软雅黑" panose="020B0503020204020204" charset="-122"/>
                <a:sym typeface="+mn-ea"/>
              </a:rPr>
              <a:t>Medium</a:t>
            </a:r>
            <a:r>
              <a:rPr>
                <a:latin typeface="微软雅黑" panose="020B0503020204020204" charset="-122"/>
                <a:ea typeface="微软雅黑" panose="020B0503020204020204" charset="-122"/>
                <a:cs typeface="微软雅黑" panose="020B0503020204020204" charset="-122"/>
                <a:sym typeface="+mn-ea"/>
              </a:rPr>
              <a:t> #</a:t>
            </a:r>
            <a:r>
              <a:rPr lang="en-US">
                <a:latin typeface="微软雅黑" panose="020B0503020204020204" charset="-122"/>
                <a:ea typeface="微软雅黑" panose="020B0503020204020204" charset="-122"/>
                <a:cs typeface="微软雅黑" panose="020B0503020204020204" charset="-122"/>
                <a:sym typeface="+mn-ea"/>
              </a:rPr>
              <a:t>6</a:t>
            </a:r>
            <a:r>
              <a:rPr>
                <a:latin typeface="微软雅黑" panose="020B0503020204020204" charset="-122"/>
                <a:ea typeface="微软雅黑" panose="020B0503020204020204" charset="-122"/>
                <a:cs typeface="微软雅黑" panose="020B0503020204020204" charset="-122"/>
                <a:sym typeface="+mn-ea"/>
              </a:rPr>
              <a:t>）</a:t>
            </a: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p:txBody>
      </p:sp>
    </p:spTree>
  </p:cSld>
  <p:clrMapOvr>
    <a:masterClrMapping/>
  </p:clrMapOvr>
  <p:transition spd="med"/>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35501" y="1275550"/>
            <a:ext cx="7904244" cy="559308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atin typeface="微软雅黑" panose="020B0503020204020204" charset="-122"/>
                <a:ea typeface="微软雅黑" panose="020B0503020204020204" charset="-122"/>
                <a:cs typeface="微软雅黑" panose="020B0503020204020204" charset="-122"/>
              </a:rPr>
              <a:t>when</a:t>
            </a: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en-US">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The government’s implementation of a new code of ethics appeared intended to shore up the ruling party’s standing with an increasingly _________ electorate at a time when the party is besieged by charges that it trades favors for campaign money.</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A</a:t>
            </a:r>
            <a:r>
              <a:rPr lang="en-US">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rPr>
              <a:t> aloof </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B</a:t>
            </a:r>
            <a:r>
              <a:rPr lang="en-US">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rPr>
              <a:t> placid </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C</a:t>
            </a:r>
            <a:r>
              <a:rPr lang="en-US">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rPr>
              <a:t> restive </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D</a:t>
            </a:r>
            <a:r>
              <a:rPr lang="en-US">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rPr>
              <a:t> skittish </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E</a:t>
            </a:r>
            <a:r>
              <a:rPr lang="en-US">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rPr>
              <a:t> tranquil </a:t>
            </a:r>
            <a:endParaRPr>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rPr>
              <a:t>F</a:t>
            </a:r>
            <a:r>
              <a:rPr lang="en-US">
                <a:latin typeface="微软雅黑" panose="020B0503020204020204" charset="-122"/>
                <a:ea typeface="微软雅黑" panose="020B0503020204020204" charset="-122"/>
                <a:cs typeface="微软雅黑" panose="020B0503020204020204" charset="-122"/>
              </a:rPr>
              <a:t>.</a:t>
            </a:r>
            <a:r>
              <a:rPr>
                <a:latin typeface="微软雅黑" panose="020B0503020204020204" charset="-122"/>
                <a:ea typeface="微软雅黑" panose="020B0503020204020204" charset="-122"/>
                <a:cs typeface="微软雅黑" panose="020B0503020204020204" charset="-122"/>
              </a:rPr>
              <a:t> vociferous </a:t>
            </a:r>
            <a:endParaRPr>
              <a:latin typeface="微软雅黑" panose="020B0503020204020204" charset="-122"/>
              <a:ea typeface="微软雅黑" panose="020B0503020204020204" charset="-122"/>
              <a:cs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a:latin typeface="微软雅黑" panose="020B0503020204020204" charset="-122"/>
                <a:ea typeface="微软雅黑" panose="020B0503020204020204" charset="-122"/>
                <a:cs typeface="微软雅黑" panose="020B0503020204020204" charset="-122"/>
                <a:sym typeface="+mn-ea"/>
              </a:rPr>
              <a:t>（</a:t>
            </a:r>
            <a:r>
              <a:rPr lang="en-US">
                <a:latin typeface="微软雅黑" panose="020B0503020204020204" charset="-122"/>
                <a:ea typeface="微软雅黑" panose="020B0503020204020204" charset="-122"/>
                <a:cs typeface="微软雅黑" panose="020B0503020204020204" charset="-122"/>
                <a:sym typeface="+mn-ea"/>
              </a:rPr>
              <a:t>OG</a:t>
            </a:r>
            <a:r>
              <a:rPr>
                <a:latin typeface="微软雅黑" panose="020B0503020204020204" charset="-122"/>
                <a:ea typeface="微软雅黑" panose="020B0503020204020204" charset="-122"/>
                <a:cs typeface="微软雅黑" panose="020B0503020204020204" charset="-122"/>
                <a:sym typeface="+mn-ea"/>
              </a:rPr>
              <a:t>, P</a:t>
            </a:r>
            <a:r>
              <a:rPr lang="en-US">
                <a:latin typeface="微软雅黑" panose="020B0503020204020204" charset="-122"/>
                <a:ea typeface="微软雅黑" panose="020B0503020204020204" charset="-122"/>
                <a:cs typeface="微软雅黑" panose="020B0503020204020204" charset="-122"/>
                <a:sym typeface="+mn-ea"/>
              </a:rPr>
              <a:t>99</a:t>
            </a:r>
            <a:r>
              <a:rPr>
                <a:latin typeface="微软雅黑" panose="020B0503020204020204" charset="-122"/>
                <a:ea typeface="微软雅黑" panose="020B0503020204020204" charset="-122"/>
                <a:cs typeface="微软雅黑" panose="020B0503020204020204" charset="-122"/>
                <a:sym typeface="+mn-ea"/>
              </a:rPr>
              <a:t>, </a:t>
            </a:r>
            <a:r>
              <a:rPr lang="en-US">
                <a:latin typeface="微软雅黑" panose="020B0503020204020204" charset="-122"/>
                <a:ea typeface="微软雅黑" panose="020B0503020204020204" charset="-122"/>
                <a:cs typeface="微软雅黑" panose="020B0503020204020204" charset="-122"/>
                <a:sym typeface="+mn-ea"/>
              </a:rPr>
              <a:t>Hard</a:t>
            </a:r>
            <a:r>
              <a:rPr>
                <a:latin typeface="微软雅黑" panose="020B0503020204020204" charset="-122"/>
                <a:ea typeface="微软雅黑" panose="020B0503020204020204" charset="-122"/>
                <a:cs typeface="微软雅黑" panose="020B0503020204020204" charset="-122"/>
                <a:sym typeface="+mn-ea"/>
              </a:rPr>
              <a:t> #</a:t>
            </a:r>
            <a:r>
              <a:rPr lang="en-US">
                <a:latin typeface="微软雅黑" panose="020B0503020204020204" charset="-122"/>
                <a:ea typeface="微软雅黑" panose="020B0503020204020204" charset="-122"/>
                <a:cs typeface="微软雅黑" panose="020B0503020204020204" charset="-122"/>
                <a:sym typeface="+mn-ea"/>
              </a:rPr>
              <a:t>7</a:t>
            </a:r>
            <a:r>
              <a:rPr>
                <a:latin typeface="微软雅黑" panose="020B0503020204020204" charset="-122"/>
                <a:ea typeface="微软雅黑" panose="020B0503020204020204" charset="-122"/>
                <a:cs typeface="微软雅黑" panose="020B0503020204020204" charset="-122"/>
                <a:sym typeface="+mn-ea"/>
              </a:rPr>
              <a:t>）</a:t>
            </a: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p:txBody>
      </p:sp>
    </p:spTree>
  </p:cSld>
  <p:clrMapOvr>
    <a:masterClrMapping/>
  </p:clrMapOvr>
  <p:transition spd="med"/>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153035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sz="6000"/>
              <a:t>             </a:t>
            </a:r>
            <a:r>
              <a:rPr sz="6000"/>
              <a:t>三空题</a:t>
            </a: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p:txBody>
      </p:sp>
    </p:spTree>
  </p:cSld>
  <p:clrMapOvr>
    <a:masterClrMapping/>
  </p:clrMapOvr>
  <p:transition spd="med"/>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308038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sz="6000"/>
              <a:t>             </a:t>
            </a:r>
            <a:r>
              <a:rPr sz="6000"/>
              <a:t>三</a:t>
            </a:r>
            <a:r>
              <a:rPr lang="zh-CN" sz="6000"/>
              <a:t>空题</a:t>
            </a:r>
            <a:endParaRPr lang="zh-CN" sz="60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sz="2800">
                <a:latin typeface="微软雅黑" panose="020B0503020204020204" charset="-122"/>
                <a:ea typeface="微软雅黑" panose="020B0503020204020204" charset="-122"/>
                <a:cs typeface="微软雅黑" panose="020B0503020204020204" charset="-122"/>
              </a:rPr>
              <a:t>1. </a:t>
            </a:r>
            <a:r>
              <a:rPr lang="zh-CN" altLang="en-US" sz="2800">
                <a:latin typeface="微软雅黑" panose="020B0503020204020204" charset="-122"/>
                <a:ea typeface="微软雅黑" panose="020B0503020204020204" charset="-122"/>
                <a:cs typeface="微软雅黑" panose="020B0503020204020204" charset="-122"/>
              </a:rPr>
              <a:t>单空题</a:t>
            </a:r>
            <a:r>
              <a:rPr lang="en-US" altLang="zh-CN" sz="2800">
                <a:latin typeface="微软雅黑" panose="020B0503020204020204" charset="-122"/>
                <a:ea typeface="微软雅黑" panose="020B0503020204020204" charset="-122"/>
                <a:cs typeface="微软雅黑" panose="020B0503020204020204" charset="-122"/>
              </a:rPr>
              <a:t>+</a:t>
            </a:r>
            <a:r>
              <a:rPr lang="zh-CN" altLang="en-US" sz="2800">
                <a:latin typeface="微软雅黑" panose="020B0503020204020204" charset="-122"/>
                <a:ea typeface="微软雅黑" panose="020B0503020204020204" charset="-122"/>
                <a:cs typeface="微软雅黑" panose="020B0503020204020204" charset="-122"/>
              </a:rPr>
              <a:t>双空题</a:t>
            </a:r>
            <a:endParaRPr lang="zh-CN" altLang="en-US"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lang="zh-CN" altLang="en-US" sz="2800">
              <a:latin typeface="微软雅黑" panose="020B0503020204020204" charset="-122"/>
              <a:ea typeface="微软雅黑" panose="020B0503020204020204" charset="-122"/>
              <a:cs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lang="en-US" altLang="zh-CN" sz="2800">
                <a:latin typeface="微软雅黑" panose="020B0503020204020204" charset="-122"/>
                <a:ea typeface="微软雅黑" panose="020B0503020204020204" charset="-122"/>
                <a:cs typeface="微软雅黑" panose="020B0503020204020204" charset="-122"/>
              </a:rPr>
              <a:t>2. </a:t>
            </a:r>
            <a:r>
              <a:rPr lang="zh-CN" altLang="en-US" sz="2800">
                <a:latin typeface="微软雅黑" panose="020B0503020204020204" charset="-122"/>
                <a:ea typeface="微软雅黑" panose="020B0503020204020204" charset="-122"/>
                <a:cs typeface="微软雅黑" panose="020B0503020204020204" charset="-122"/>
              </a:rPr>
              <a:t>三个单空题</a:t>
            </a:r>
            <a:endParaRPr sz="1800"/>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endParaRPr sz="1800"/>
          </a:p>
        </p:txBody>
      </p:sp>
    </p:spTree>
  </p:cSld>
  <p:clrMapOvr>
    <a:masterClrMapping/>
  </p:clrMapOvr>
  <p:transition spd="med"/>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075430"/>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rPr>
              <a:t>1. The myth persists that in 1492 the Western Hemisphere was a (i)___ and that it was European settlers who harnessed and transformed its ecosystems. But scholarship shows that forests, in particular, had been altered to varying degrees well before the arrival of Europeans. Native populations had (ii)___ much of the forests to successfully cultivated stands, especially by means of burning. Nevertheless, some researchers have maintained that the extent, frequency, and impact of such burning was (iii)___.</a:t>
            </a:r>
            <a:endParaRPr sz="18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sym typeface="+mn-ea"/>
              </a:rPr>
              <a:t>Blank (i)	                    Blank (ii)                         Blank (iii) </a:t>
            </a:r>
            <a:endParaRPr sz="18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sym typeface="+mn-ea"/>
              </a:rPr>
              <a:t>(A) wilderness	      (D) </a:t>
            </a:r>
            <a:r>
              <a:rPr lang="en-US" sz="1800">
                <a:latin typeface="微软雅黑" panose="020B0503020204020204" charset="-122"/>
                <a:ea typeface="微软雅黑" panose="020B0503020204020204" charset="-122"/>
                <a:sym typeface="+mn-ea"/>
              </a:rPr>
              <a:t>hesitated</a:t>
            </a:r>
            <a:r>
              <a:rPr sz="1800">
                <a:latin typeface="微软雅黑" panose="020B0503020204020204" charset="-122"/>
                <a:ea typeface="微软雅黑" panose="020B0503020204020204" charset="-122"/>
                <a:sym typeface="+mn-ea"/>
              </a:rPr>
              <a:t>                  (</a:t>
            </a:r>
            <a:r>
              <a:rPr lang="en-US" sz="1800">
                <a:latin typeface="微软雅黑" panose="020B0503020204020204" charset="-122"/>
                <a:ea typeface="微软雅黑" panose="020B0503020204020204" charset="-122"/>
                <a:sym typeface="+mn-ea"/>
              </a:rPr>
              <a:t>G</a:t>
            </a:r>
            <a:r>
              <a:rPr sz="1800">
                <a:latin typeface="微软雅黑" panose="020B0503020204020204" charset="-122"/>
                <a:ea typeface="微软雅黑" panose="020B0503020204020204" charset="-122"/>
                <a:sym typeface="+mn-ea"/>
              </a:rPr>
              <a:t>) </a:t>
            </a:r>
            <a:r>
              <a:rPr lang="en-US" sz="1800">
                <a:latin typeface="微软雅黑" panose="020B0503020204020204" charset="-122"/>
                <a:ea typeface="微软雅黑" panose="020B0503020204020204" charset="-122"/>
                <a:sym typeface="+mn-ea"/>
              </a:rPr>
              <a:t>superfluous</a:t>
            </a:r>
            <a:endParaRPr sz="18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sym typeface="+mn-ea"/>
              </a:rPr>
              <a:t>(B) </a:t>
            </a:r>
            <a:r>
              <a:rPr lang="en-US" sz="1800">
                <a:latin typeface="微软雅黑" panose="020B0503020204020204" charset="-122"/>
                <a:ea typeface="微软雅黑" panose="020B0503020204020204" charset="-122"/>
                <a:sym typeface="+mn-ea"/>
              </a:rPr>
              <a:t>demonstration    </a:t>
            </a:r>
            <a:r>
              <a:rPr sz="1800">
                <a:latin typeface="微软雅黑" panose="020B0503020204020204" charset="-122"/>
                <a:ea typeface="微软雅黑" panose="020B0503020204020204" charset="-122"/>
                <a:sym typeface="+mn-ea"/>
              </a:rPr>
              <a:t>(E) </a:t>
            </a:r>
            <a:r>
              <a:rPr lang="en-US" sz="1800">
                <a:latin typeface="微软雅黑" panose="020B0503020204020204" charset="-122"/>
                <a:ea typeface="微软雅黑" panose="020B0503020204020204" charset="-122"/>
                <a:sym typeface="+mn-ea"/>
              </a:rPr>
              <a:t>underestimated </a:t>
            </a:r>
            <a:r>
              <a:rPr sz="1800">
                <a:latin typeface="微软雅黑" panose="020B0503020204020204" charset="-122"/>
                <a:ea typeface="微软雅黑" panose="020B0503020204020204" charset="-122"/>
                <a:sym typeface="+mn-ea"/>
              </a:rPr>
              <a:t>       (</a:t>
            </a:r>
            <a:r>
              <a:rPr lang="en-US" sz="1800">
                <a:latin typeface="微软雅黑" panose="020B0503020204020204" charset="-122"/>
                <a:ea typeface="微软雅黑" panose="020B0503020204020204" charset="-122"/>
                <a:sym typeface="+mn-ea"/>
              </a:rPr>
              <a:t>H</a:t>
            </a:r>
            <a:r>
              <a:rPr sz="1800">
                <a:latin typeface="微软雅黑" panose="020B0503020204020204" charset="-122"/>
                <a:ea typeface="微软雅黑" panose="020B0503020204020204" charset="-122"/>
                <a:sym typeface="+mn-ea"/>
              </a:rPr>
              <a:t>) </a:t>
            </a:r>
            <a:r>
              <a:rPr lang="en-US" sz="1800">
                <a:latin typeface="微软雅黑" panose="020B0503020204020204" charset="-122"/>
                <a:ea typeface="微软雅黑" panose="020B0503020204020204" charset="-122"/>
                <a:sym typeface="+mn-ea"/>
              </a:rPr>
              <a:t>considerable </a:t>
            </a:r>
            <a:endParaRPr lang="en-US" sz="1800">
              <a:latin typeface="微软雅黑" panose="020B0503020204020204" charset="-122"/>
              <a:ea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sym typeface="+mn-ea"/>
              </a:rPr>
              <a:t>(C) </a:t>
            </a:r>
            <a:r>
              <a:rPr lang="en-US" sz="1800">
                <a:latin typeface="微软雅黑" panose="020B0503020204020204" charset="-122"/>
                <a:ea typeface="微软雅黑" panose="020B0503020204020204" charset="-122"/>
                <a:sym typeface="+mn-ea"/>
              </a:rPr>
              <a:t>redundancy</a:t>
            </a:r>
            <a:r>
              <a:rPr sz="1800">
                <a:latin typeface="微软雅黑" panose="020B0503020204020204" charset="-122"/>
                <a:ea typeface="微软雅黑" panose="020B0503020204020204" charset="-122"/>
                <a:sym typeface="+mn-ea"/>
              </a:rPr>
              <a:t>	      (F) </a:t>
            </a:r>
            <a:r>
              <a:rPr lang="en-US" sz="1800">
                <a:latin typeface="微软雅黑" panose="020B0503020204020204" charset="-122"/>
                <a:ea typeface="微软雅黑" panose="020B0503020204020204" charset="-122"/>
                <a:sym typeface="+mn-ea"/>
              </a:rPr>
              <a:t>converted </a:t>
            </a:r>
            <a:r>
              <a:rPr sz="1800">
                <a:latin typeface="微软雅黑" panose="020B0503020204020204" charset="-122"/>
                <a:ea typeface="微软雅黑" panose="020B0503020204020204" charset="-122"/>
                <a:sym typeface="+mn-ea"/>
              </a:rPr>
              <a:t>                 (</a:t>
            </a:r>
            <a:r>
              <a:rPr lang="en-US" sz="1800">
                <a:latin typeface="微软雅黑" panose="020B0503020204020204" charset="-122"/>
                <a:ea typeface="微软雅黑" panose="020B0503020204020204" charset="-122"/>
                <a:sym typeface="+mn-ea"/>
              </a:rPr>
              <a:t>I</a:t>
            </a:r>
            <a:r>
              <a:rPr sz="1800">
                <a:latin typeface="微软雅黑" panose="020B0503020204020204" charset="-122"/>
                <a:ea typeface="微软雅黑" panose="020B0503020204020204" charset="-122"/>
                <a:sym typeface="+mn-ea"/>
              </a:rPr>
              <a:t>) </a:t>
            </a:r>
            <a:r>
              <a:rPr lang="en-US" sz="1800">
                <a:latin typeface="微软雅黑" panose="020B0503020204020204" charset="-122"/>
                <a:ea typeface="微软雅黑" panose="020B0503020204020204" charset="-122"/>
                <a:sym typeface="+mn-ea"/>
              </a:rPr>
              <a:t>minimal</a:t>
            </a:r>
            <a:endParaRPr lang="en-US" sz="1800">
              <a:latin typeface="微软雅黑" panose="020B0503020204020204" charset="-122"/>
              <a:ea typeface="微软雅黑" panose="020B0503020204020204" charset="-122"/>
            </a:endParaRPr>
          </a:p>
        </p:txBody>
      </p:sp>
    </p:spTree>
  </p:cSld>
  <p:clrMapOvr>
    <a:masterClrMapping/>
  </p:clrMapOvr>
  <p:transition spd="med"/>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2"/>
          <p:cNvSpPr txBox="1"/>
          <p:nvPr/>
        </p:nvSpPr>
        <p:spPr>
          <a:xfrm>
            <a:off x="574871" y="1295870"/>
            <a:ext cx="7904244" cy="4407535"/>
          </a:xfrm>
          <a:prstGeom prst="rect">
            <a:avLst/>
          </a:prstGeom>
          <a:ln w="12700">
            <a:miter lim="400000"/>
          </a:ln>
        </p:spPr>
        <p:txBody>
          <a:bodyPr lIns="45718" tIns="45718" rIns="45718" bIns="45718">
            <a:spAutoFit/>
          </a:bodyPr>
          <a:lstStyle/>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rPr>
              <a:t>2. Burning also converted mixed stands of trees to (i)___ forest, for example the longleaf, slash pine, and scrub oak forests of the southeastern U.S. Natural fires do account for some of this vegetation, but regular burning clearly (ii)___ it. Burning also influenced forest composition in the tropics, where natural fires are rare. An example is the pine-dominant forests of Nicaragua, where warm temperatures and heavy rainfall naturally favor (iii)___ tropical or rain forests. While there are primarily grow in cooler, drier, higher elevations, regions where such vegetation is in large part are natural and even prehuman.</a:t>
            </a:r>
            <a:endParaRPr sz="18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sym typeface="+mn-ea"/>
              </a:rPr>
              <a:t>Blank (i)	                      Blank (ii)                         Blank (iii) </a:t>
            </a:r>
            <a:endParaRPr sz="1800">
              <a:latin typeface="微软雅黑" panose="020B0503020204020204" charset="-122"/>
              <a:ea typeface="微软雅黑" panose="020B0503020204020204" charset="-122"/>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sym typeface="+mn-ea"/>
              </a:rPr>
              <a:t>(A) presumptuou</a:t>
            </a:r>
            <a:r>
              <a:rPr lang="en-US" sz="1800">
                <a:latin typeface="微软雅黑" panose="020B0503020204020204" charset="-122"/>
                <a:ea typeface="微软雅黑" panose="020B0503020204020204" charset="-122"/>
                <a:sym typeface="+mn-ea"/>
              </a:rPr>
              <a:t>s      </a:t>
            </a:r>
            <a:r>
              <a:rPr sz="1800">
                <a:latin typeface="微软雅黑" panose="020B0503020204020204" charset="-122"/>
                <a:ea typeface="微软雅黑" panose="020B0503020204020204" charset="-122"/>
                <a:sym typeface="+mn-ea"/>
              </a:rPr>
              <a:t>(D) meditated                 (</a:t>
            </a:r>
            <a:r>
              <a:rPr lang="en-US" sz="1800">
                <a:latin typeface="微软雅黑" panose="020B0503020204020204" charset="-122"/>
                <a:ea typeface="微软雅黑" panose="020B0503020204020204" charset="-122"/>
                <a:sym typeface="+mn-ea"/>
              </a:rPr>
              <a:t>G</a:t>
            </a:r>
            <a:r>
              <a:rPr sz="1800">
                <a:latin typeface="微软雅黑" panose="020B0503020204020204" charset="-122"/>
                <a:ea typeface="微软雅黑" panose="020B0503020204020204" charset="-122"/>
                <a:sym typeface="+mn-ea"/>
              </a:rPr>
              <a:t>)controversial</a:t>
            </a:r>
            <a:endParaRPr sz="1800">
              <a:latin typeface="微软雅黑" panose="020B0503020204020204" charset="-122"/>
              <a:ea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sym typeface="+mn-ea"/>
              </a:rPr>
              <a:t>(B) contentious           (E) </a:t>
            </a:r>
            <a:r>
              <a:rPr lang="en-US" sz="1800">
                <a:latin typeface="微软雅黑" panose="020B0503020204020204" charset="-122"/>
                <a:ea typeface="微软雅黑" panose="020B0503020204020204" charset="-122"/>
                <a:sym typeface="+mn-ea"/>
              </a:rPr>
              <a:t> dismissed  </a:t>
            </a:r>
            <a:r>
              <a:rPr sz="1800">
                <a:latin typeface="微软雅黑" panose="020B0503020204020204" charset="-122"/>
                <a:ea typeface="微软雅黑" panose="020B0503020204020204" charset="-122"/>
                <a:sym typeface="+mn-ea"/>
              </a:rPr>
              <a:t>               (</a:t>
            </a:r>
            <a:r>
              <a:rPr lang="en-US" sz="1800">
                <a:latin typeface="微软雅黑" panose="020B0503020204020204" charset="-122"/>
                <a:ea typeface="微软雅黑" panose="020B0503020204020204" charset="-122"/>
                <a:sym typeface="+mn-ea"/>
              </a:rPr>
              <a:t>H</a:t>
            </a:r>
            <a:r>
              <a:rPr sz="1800">
                <a:latin typeface="微软雅黑" panose="020B0503020204020204" charset="-122"/>
                <a:ea typeface="微软雅黑" panose="020B0503020204020204" charset="-122"/>
                <a:sym typeface="+mn-ea"/>
              </a:rPr>
              <a:t>) </a:t>
            </a:r>
            <a:r>
              <a:rPr lang="en-US" sz="1800">
                <a:latin typeface="微软雅黑" panose="020B0503020204020204" charset="-122"/>
                <a:ea typeface="微软雅黑" panose="020B0503020204020204" charset="-122"/>
                <a:sym typeface="+mn-ea"/>
              </a:rPr>
              <a:t>efficacious  </a:t>
            </a:r>
            <a:endParaRPr lang="en-US" sz="1800">
              <a:latin typeface="微软雅黑" panose="020B0503020204020204" charset="-122"/>
              <a:ea typeface="微软雅黑" panose="020B0503020204020204" charset="-122"/>
              <a:sym typeface="+mn-ea"/>
            </a:endParaRPr>
          </a:p>
          <a:p>
            <a:pPr>
              <a:lnSpc>
                <a:spcPct val="120000"/>
              </a:lnSpc>
              <a:defRPr sz="2000">
                <a:solidFill>
                  <a:srgbClr val="FFFFFF"/>
                </a:solidFill>
                <a:latin typeface="Arial" panose="020B0604020202020204"/>
                <a:ea typeface="Arial" panose="020B0604020202020204"/>
                <a:cs typeface="Arial" panose="020B0604020202020204"/>
                <a:sym typeface="Arial" panose="020B0604020202020204"/>
              </a:defRPr>
            </a:pPr>
            <a:r>
              <a:rPr sz="1800">
                <a:latin typeface="微软雅黑" panose="020B0503020204020204" charset="-122"/>
                <a:ea typeface="微软雅黑" panose="020B0503020204020204" charset="-122"/>
                <a:sym typeface="+mn-ea"/>
              </a:rPr>
              <a:t>(C) </a:t>
            </a:r>
            <a:r>
              <a:rPr lang="en-US" sz="1800">
                <a:latin typeface="微软雅黑" panose="020B0503020204020204" charset="-122"/>
                <a:ea typeface="微软雅黑" panose="020B0503020204020204" charset="-122"/>
                <a:sym typeface="+mn-ea"/>
              </a:rPr>
              <a:t>homogeneous       </a:t>
            </a:r>
            <a:r>
              <a:rPr sz="1800">
                <a:latin typeface="微软雅黑" panose="020B0503020204020204" charset="-122"/>
                <a:ea typeface="微软雅黑" panose="020B0503020204020204" charset="-122"/>
                <a:sym typeface="+mn-ea"/>
              </a:rPr>
              <a:t>(F) </a:t>
            </a:r>
            <a:r>
              <a:rPr lang="en-US" sz="1800">
                <a:latin typeface="微软雅黑" panose="020B0503020204020204" charset="-122"/>
                <a:ea typeface="微软雅黑" panose="020B0503020204020204" charset="-122"/>
                <a:sym typeface="+mn-ea"/>
              </a:rPr>
              <a:t>extended</a:t>
            </a:r>
            <a:r>
              <a:rPr sz="1800">
                <a:latin typeface="微软雅黑" panose="020B0503020204020204" charset="-122"/>
                <a:ea typeface="微软雅黑" panose="020B0503020204020204" charset="-122"/>
                <a:sym typeface="+mn-ea"/>
              </a:rPr>
              <a:t>                   (</a:t>
            </a:r>
            <a:r>
              <a:rPr lang="en-US" sz="1800">
                <a:latin typeface="微软雅黑" panose="020B0503020204020204" charset="-122"/>
                <a:ea typeface="微软雅黑" panose="020B0503020204020204" charset="-122"/>
                <a:sym typeface="+mn-ea"/>
              </a:rPr>
              <a:t>I</a:t>
            </a:r>
            <a:r>
              <a:rPr sz="1800">
                <a:latin typeface="微软雅黑" panose="020B0503020204020204" charset="-122"/>
                <a:ea typeface="微软雅黑" panose="020B0503020204020204" charset="-122"/>
                <a:sym typeface="+mn-ea"/>
              </a:rPr>
              <a:t>) </a:t>
            </a:r>
            <a:r>
              <a:rPr lang="en-US" sz="1800">
                <a:latin typeface="微软雅黑" panose="020B0503020204020204" charset="-122"/>
                <a:ea typeface="微软雅黑" panose="020B0503020204020204" charset="-122"/>
                <a:sym typeface="+mn-ea"/>
              </a:rPr>
              <a:t>motley</a:t>
            </a:r>
            <a:endParaRPr lang="en-US" sz="1800">
              <a:latin typeface="微软雅黑" panose="020B0503020204020204" charset="-122"/>
              <a:ea typeface="微软雅黑" panose="020B0503020204020204" charset="-122"/>
              <a:sym typeface="+mn-ea"/>
            </a:endParaRPr>
          </a:p>
        </p:txBody>
      </p:sp>
    </p:spTree>
  </p:cSld>
  <p:clrMapOvr>
    <a:masterClrMapping/>
  </p:clrMapOvr>
  <p:transition spd="med"/>
</p:sld>
</file>

<file path=ppt/theme/theme1.xml><?xml version="1.0" encoding="utf-8"?>
<a:theme xmlns:a="http://schemas.openxmlformats.org/drawingml/2006/main" name="Office 主题​​">
  <a:themeElements>
    <a:clrScheme name="Office 主题​​">
      <a:dk1>
        <a:srgbClr val="2E2224"/>
      </a:dk1>
      <a:lt1>
        <a:srgbClr val="0C2E28"/>
      </a:lt1>
      <a:dk2>
        <a:srgbClr val="A7A7A7"/>
      </a:dk2>
      <a:lt2>
        <a:srgbClr val="535353"/>
      </a:lt2>
      <a:accent1>
        <a:srgbClr val="61625E"/>
      </a:accent1>
      <a:accent2>
        <a:srgbClr val="964D2C"/>
      </a:accent2>
      <a:accent3>
        <a:srgbClr val="66553E"/>
      </a:accent3>
      <a:accent4>
        <a:srgbClr val="848058"/>
      </a:accent4>
      <a:accent5>
        <a:srgbClr val="AFA14B"/>
      </a:accent5>
      <a:accent6>
        <a:srgbClr val="AD7D4D"/>
      </a:accent6>
      <a:hlink>
        <a:srgbClr val="0000FF"/>
      </a:hlink>
      <a:folHlink>
        <a:srgbClr val="FF00FF"/>
      </a:folHlink>
    </a:clrScheme>
    <a:fontScheme name="Office 主题​​">
      <a:majorFont>
        <a:latin typeface="Calibri"/>
        <a:ea typeface="Calibri"/>
        <a:cs typeface="Calibri"/>
      </a:majorFont>
      <a:minorFont>
        <a:latin typeface="Helvetica"/>
        <a:ea typeface="Helvetica"/>
        <a:cs typeface="Helvetica"/>
      </a:minorFont>
    </a:fontScheme>
    <a:fmtScheme name="Office 主题​​">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C2E28"/>
        </a:solidFill>
        <a:ln w="25400" cap="flat">
          <a:solidFill>
            <a:schemeClr val="accent1"/>
          </a:solidFill>
          <a:prstDash val="solid"/>
          <a:round/>
        </a:ln>
        <a:effectLst>
          <a:outerShdw blurRad="38100" dist="23000" dir="5400000" rotWithShape="0">
            <a:srgbClr val="000000">
              <a:alpha val="35000"/>
            </a:srgbClr>
          </a:outerShdw>
        </a:effectLst>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2E2224"/>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lnDef>
    <a:txDef>
      <a:spPr>
        <a:noFill/>
        <a:ln w="12700" cap="flat">
          <a:noFill/>
          <a:miter lim="400000"/>
        </a:ln>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2E2224"/>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主题​​">
      <a:dk1>
        <a:srgbClr val="000000"/>
      </a:dk1>
      <a:lt1>
        <a:srgbClr val="FFFFFF"/>
      </a:lt1>
      <a:dk2>
        <a:srgbClr val="A7A7A7"/>
      </a:dk2>
      <a:lt2>
        <a:srgbClr val="535353"/>
      </a:lt2>
      <a:accent1>
        <a:srgbClr val="61625E"/>
      </a:accent1>
      <a:accent2>
        <a:srgbClr val="964D2C"/>
      </a:accent2>
      <a:accent3>
        <a:srgbClr val="66553E"/>
      </a:accent3>
      <a:accent4>
        <a:srgbClr val="848058"/>
      </a:accent4>
      <a:accent5>
        <a:srgbClr val="AFA14B"/>
      </a:accent5>
      <a:accent6>
        <a:srgbClr val="AD7D4D"/>
      </a:accent6>
      <a:hlink>
        <a:srgbClr val="0000FF"/>
      </a:hlink>
      <a:folHlink>
        <a:srgbClr val="FF00FF"/>
      </a:folHlink>
    </a:clrScheme>
    <a:fontScheme name="Office 主题​​">
      <a:majorFont>
        <a:latin typeface="Calibri"/>
        <a:ea typeface="Calibri"/>
        <a:cs typeface="Calibri"/>
      </a:majorFont>
      <a:minorFont>
        <a:latin typeface="Helvetica"/>
        <a:ea typeface="Helvetica"/>
        <a:cs typeface="Helvetica"/>
      </a:minorFont>
    </a:fontScheme>
    <a:fmtScheme name="Office 主题​​">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C2E28"/>
        </a:solidFill>
        <a:ln w="25400" cap="flat">
          <a:solidFill>
            <a:schemeClr val="accent1"/>
          </a:solidFill>
          <a:prstDash val="solid"/>
          <a:round/>
        </a:ln>
        <a:effectLst>
          <a:outerShdw blurRad="38100" dist="23000" dir="5400000" rotWithShape="0">
            <a:srgbClr val="000000">
              <a:alpha val="35000"/>
            </a:srgbClr>
          </a:outerShdw>
        </a:effectLst>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2E2224"/>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lnDef>
    <a:txDef>
      <a:spPr>
        <a:noFill/>
        <a:ln w="12700" cap="flat">
          <a:noFill/>
          <a:miter lim="400000"/>
        </a:ln>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defRPr kumimoji="0" sz="1800" b="0" i="0" u="none" strike="noStrike" cap="none" spc="0" normalizeH="0" baseline="0">
            <a:ln>
              <a:noFill/>
            </a:ln>
            <a:solidFill>
              <a:srgbClr val="2E2224"/>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defRPr kumimoji="0" sz="1800" b="0" i="0" u="none" strike="noStrike" cap="none" spc="0" normalizeH="0" baseline="0">
            <a:ln>
              <a:noFill/>
            </a:ln>
            <a:solidFill>
              <a:srgbClr val="000000"/>
            </a:solidFill>
            <a:effectLst/>
            <a:uFillTx/>
          </a:defRPr>
        </a:lvl9pPr>
      </a:lstStyle>
      <a:style>
        <a:lnRef idx="0">
          <a:srgbClr val="FFFFFF"/>
        </a:lnRef>
        <a:fillRef idx="0">
          <a:srgbClr val="FFFFFF"/>
        </a:fillRef>
        <a:effectRef idx="0">
          <a:srgbClr val="FFFFFF"/>
        </a:effectRef>
        <a:fontRef idx="none"/>
      </a:style>
    </a:tx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27235</Words>
  <Application>WPS 演示</Application>
  <PresentationFormat/>
  <Paragraphs>1074</Paragraphs>
  <Slides>128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128</vt:i4>
      </vt:variant>
    </vt:vector>
  </HeadingPairs>
  <TitlesOfParts>
    <vt:vector size="138" baseType="lpstr">
      <vt:lpstr>Arial</vt:lpstr>
      <vt:lpstr>宋体</vt:lpstr>
      <vt:lpstr>Wingdings</vt:lpstr>
      <vt:lpstr>Helvetica</vt:lpstr>
      <vt:lpstr>Calibri</vt:lpstr>
      <vt:lpstr>Arial</vt:lpstr>
      <vt:lpstr>微软雅黑</vt:lpstr>
      <vt:lpstr>Arial Unicode MS</vt:lpstr>
      <vt:lpstr>华文楷体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宝爷</cp:lastModifiedBy>
  <cp:revision>78</cp:revision>
  <dcterms:created xsi:type="dcterms:W3CDTF">2019-04-22T06:27:00Z</dcterms:created>
  <dcterms:modified xsi:type="dcterms:W3CDTF">2019-05-20T06:49:14Z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2052-11.1.0.8696</vt:lpwstr>
  </property>
</Properties>
</file>