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78"/>
  </p:handoutMasterIdLst>
  <p:sldIdLst>
    <p:sldId id="256" r:id="rId3"/>
    <p:sldId id="289" r:id="rId5"/>
    <p:sldId id="745" r:id="rId6"/>
    <p:sldId id="696" r:id="rId7"/>
    <p:sldId id="700" r:id="rId8"/>
    <p:sldId id="701" r:id="rId9"/>
    <p:sldId id="261" r:id="rId10"/>
    <p:sldId id="262" r:id="rId11"/>
    <p:sldId id="275" r:id="rId12"/>
    <p:sldId id="298" r:id="rId13"/>
    <p:sldId id="297" r:id="rId14"/>
    <p:sldId id="270" r:id="rId15"/>
    <p:sldId id="292" r:id="rId16"/>
    <p:sldId id="273" r:id="rId17"/>
    <p:sldId id="746" r:id="rId18"/>
    <p:sldId id="294" r:id="rId19"/>
    <p:sldId id="710" r:id="rId20"/>
    <p:sldId id="673" r:id="rId21"/>
    <p:sldId id="674" r:id="rId22"/>
    <p:sldId id="672" r:id="rId23"/>
    <p:sldId id="703" r:id="rId24"/>
    <p:sldId id="704" r:id="rId25"/>
    <p:sldId id="705" r:id="rId26"/>
    <p:sldId id="706" r:id="rId27"/>
    <p:sldId id="707" r:id="rId28"/>
    <p:sldId id="709" r:id="rId29"/>
    <p:sldId id="711" r:id="rId30"/>
    <p:sldId id="708" r:id="rId31"/>
    <p:sldId id="712" r:id="rId32"/>
    <p:sldId id="713" r:id="rId33"/>
    <p:sldId id="714" r:id="rId34"/>
    <p:sldId id="715" r:id="rId35"/>
    <p:sldId id="716" r:id="rId36"/>
    <p:sldId id="717" r:id="rId37"/>
    <p:sldId id="718" r:id="rId38"/>
    <p:sldId id="719" r:id="rId39"/>
    <p:sldId id="720" r:id="rId40"/>
    <p:sldId id="721" r:id="rId41"/>
    <p:sldId id="817" r:id="rId42"/>
    <p:sldId id="722" r:id="rId43"/>
    <p:sldId id="724" r:id="rId44"/>
    <p:sldId id="726" r:id="rId45"/>
    <p:sldId id="725" r:id="rId46"/>
    <p:sldId id="747" r:id="rId47"/>
    <p:sldId id="728" r:id="rId48"/>
    <p:sldId id="729" r:id="rId49"/>
    <p:sldId id="730" r:id="rId50"/>
    <p:sldId id="731" r:id="rId51"/>
    <p:sldId id="732" r:id="rId52"/>
    <p:sldId id="733" r:id="rId53"/>
    <p:sldId id="734" r:id="rId54"/>
    <p:sldId id="735" r:id="rId55"/>
    <p:sldId id="738" r:id="rId56"/>
    <p:sldId id="740" r:id="rId57"/>
    <p:sldId id="736" r:id="rId58"/>
    <p:sldId id="737" r:id="rId59"/>
    <p:sldId id="741" r:id="rId60"/>
    <p:sldId id="742" r:id="rId61"/>
    <p:sldId id="748" r:id="rId62"/>
    <p:sldId id="301" r:id="rId63"/>
    <p:sldId id="815" r:id="rId64"/>
    <p:sldId id="816" r:id="rId65"/>
    <p:sldId id="300" r:id="rId66"/>
    <p:sldId id="675" r:id="rId67"/>
    <p:sldId id="677" r:id="rId68"/>
    <p:sldId id="678" r:id="rId69"/>
    <p:sldId id="680" r:id="rId70"/>
    <p:sldId id="302" r:id="rId71"/>
    <p:sldId id="665" r:id="rId72"/>
    <p:sldId id="669" r:id="rId73"/>
    <p:sldId id="670" r:id="rId74"/>
    <p:sldId id="671" r:id="rId75"/>
    <p:sldId id="744" r:id="rId76"/>
    <p:sldId id="288" r:id="rId77"/>
  </p:sldIdLst>
  <p:sldSz cx="12192000" cy="6858000"/>
  <p:notesSz cx="6858000" cy="9144000"/>
  <p:custDataLst>
    <p:tags r:id="rId8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F92"/>
    <a:srgbClr val="D2F8D4"/>
    <a:srgbClr val="006450"/>
    <a:srgbClr val="FFC000"/>
    <a:srgbClr val="0D6E5A"/>
    <a:srgbClr val="ED7D31"/>
    <a:srgbClr val="FDA007"/>
    <a:srgbClr val="028458"/>
    <a:srgbClr val="CACFD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9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356" y="48"/>
      </p:cViewPr>
      <p:guideLst>
        <p:guide orient="horz" pos="2000"/>
        <p:guide pos="37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gs" Target="tags/tag123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5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操作系统的基础常识</a:t>
            </a:r>
            <a:endParaRPr lang="zh-CN" altLang="en-US"/>
          </a:p>
          <a:p>
            <a:r>
              <a:rPr lang="zh-CN" altLang="en-US"/>
              <a:t>最基本的软件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Dos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Windows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Unix/linux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mac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操作系统的基础常识</a:t>
            </a:r>
            <a:endParaRPr lang="zh-CN" altLang="en-US"/>
          </a:p>
          <a:p>
            <a:r>
              <a:rPr lang="zh-CN" altLang="en-US"/>
              <a:t>最基本的软件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Dos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Windows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Unix/linux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mac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操作系统的基础常识</a:t>
            </a:r>
            <a:endParaRPr lang="zh-CN" altLang="en-US"/>
          </a:p>
          <a:p>
            <a:r>
              <a:rPr lang="zh-CN" altLang="en-US"/>
              <a:t>最基本的软件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Dos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Windows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Unix/linux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mac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操作系统的基础常识</a:t>
            </a:r>
            <a:endParaRPr lang="zh-CN" altLang="en-US"/>
          </a:p>
          <a:p>
            <a:r>
              <a:rPr lang="zh-CN" altLang="en-US"/>
              <a:t>最基本的软件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Dos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Windows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Unix/linux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mac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操作系统的基础常识</a:t>
            </a:r>
            <a:endParaRPr lang="zh-CN" altLang="en-US"/>
          </a:p>
          <a:p>
            <a:r>
              <a:rPr lang="zh-CN" altLang="en-US"/>
              <a:t>最基本的软件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Dos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Windows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Unix/linux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mac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742950" indent="-742950">
              <a:buFont typeface="Arial" panose="020B0604020202020204" pitchFamily="34" charset="0"/>
              <a:buChar char="•"/>
            </a:pPr>
            <a:r>
              <a:rPr lang="zh-CN" altLang="en-US" dirty="0">
                <a:sym typeface="+mn-ea"/>
              </a:rPr>
              <a:t>便捷</a:t>
            </a:r>
            <a:endParaRPr lang="zh-CN" altLang="en-US" dirty="0"/>
          </a:p>
          <a:p>
            <a:pPr lvl="1" indent="0">
              <a:buNone/>
            </a:pPr>
            <a:r>
              <a:rPr lang="zh-CN" altLang="en-US" dirty="0">
                <a:sym typeface="+mn-ea"/>
              </a:rPr>
              <a:t>简单主义思想</a:t>
            </a:r>
            <a:endParaRPr lang="zh-CN" altLang="en-US" dirty="0"/>
          </a:p>
          <a:p>
            <a:pPr lvl="1" indent="0">
              <a:buNone/>
            </a:pPr>
            <a:endParaRPr lang="zh-CN" altLang="en-US" dirty="0"/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zh-CN" altLang="en-US" dirty="0">
                <a:sym typeface="+mn-ea"/>
              </a:rPr>
              <a:t>易学</a:t>
            </a:r>
            <a:endParaRPr lang="zh-CN" altLang="en-US" dirty="0"/>
          </a:p>
          <a:p>
            <a:pPr lvl="1" indent="0">
              <a:buNone/>
            </a:pPr>
            <a:r>
              <a:rPr lang="zh-CN" altLang="en-US" dirty="0">
                <a:sym typeface="+mn-ea"/>
              </a:rPr>
              <a:t>容易上手</a:t>
            </a:r>
            <a:endParaRPr lang="zh-CN" altLang="en-US" dirty="0"/>
          </a:p>
          <a:p>
            <a:pPr lvl="1" indent="0">
              <a:buNone/>
            </a:pPr>
            <a:endParaRPr lang="zh-CN" alt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dirty="0">
                <a:sym typeface="+mn-ea"/>
              </a:rPr>
              <a:t>迅速</a:t>
            </a:r>
            <a:endParaRPr lang="zh-CN" altLang="en-US" dirty="0"/>
          </a:p>
          <a:p>
            <a:pPr lvl="1" indent="0">
              <a:buNone/>
            </a:pPr>
            <a:r>
              <a:rPr lang="zh-CN" altLang="en-US" dirty="0">
                <a:sym typeface="+mn-ea"/>
              </a:rPr>
              <a:t>运行速度快</a:t>
            </a:r>
            <a:endParaRPr lang="zh-CN" altLang="en-US" dirty="0">
              <a:sym typeface="+mn-ea"/>
            </a:endParaRPr>
          </a:p>
          <a:p>
            <a:pPr lvl="1" indent="0">
              <a:buNone/>
            </a:pPr>
            <a:endParaRPr lang="zh-CN" altLang="en-US" dirty="0">
              <a:sym typeface="+mn-e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dirty="0">
                <a:sym typeface="+mn-ea"/>
              </a:rPr>
              <a:t>可移植</a:t>
            </a:r>
            <a:endParaRPr lang="zh-CN" altLang="en-US" dirty="0"/>
          </a:p>
          <a:p>
            <a:pPr lvl="1" indent="0">
              <a:buNone/>
            </a:pPr>
            <a:r>
              <a:rPr lang="zh-CN" altLang="en-US" dirty="0">
                <a:sym typeface="+mn-ea"/>
              </a:rPr>
              <a:t>可以在许多平台上使用</a:t>
            </a:r>
            <a:endParaRPr lang="zh-CN" altLang="en-US" dirty="0"/>
          </a:p>
          <a:p>
            <a:pPr lvl="1" indent="0">
              <a:buNone/>
            </a:pPr>
            <a:endParaRPr lang="zh-CN" alt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dirty="0">
                <a:sym typeface="+mn-ea"/>
              </a:rPr>
              <a:t>高级语言</a:t>
            </a:r>
            <a:endParaRPr lang="zh-CN" altLang="en-US" dirty="0"/>
          </a:p>
          <a:p>
            <a:pPr lvl="1" indent="0">
              <a:buNone/>
            </a:pPr>
            <a:r>
              <a:rPr lang="zh-CN" altLang="en-US" dirty="0">
                <a:sym typeface="+mn-ea"/>
              </a:rPr>
              <a:t>编写程序的时候不需要考虑过多细节</a:t>
            </a:r>
            <a:endParaRPr lang="zh-CN" altLang="en-US" dirty="0"/>
          </a:p>
          <a:p>
            <a:pPr lvl="1" indent="0">
              <a:buNone/>
            </a:pPr>
            <a:endParaRPr lang="zh-CN" altLang="en-US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dirty="0">
                <a:sym typeface="+mn-ea"/>
              </a:rPr>
              <a:t>免费</a:t>
            </a:r>
            <a:endParaRPr lang="zh-CN" altLang="en-US" dirty="0"/>
          </a:p>
          <a:p>
            <a:pPr lvl="1" indent="0">
              <a:buNone/>
            </a:pPr>
            <a:r>
              <a:rPr lang="zh-CN" altLang="en-US" dirty="0">
                <a:sym typeface="+mn-ea"/>
              </a:rPr>
              <a:t>开源</a:t>
            </a:r>
            <a:endParaRPr lang="zh-CN" altLang="en-US" dirty="0"/>
          </a:p>
          <a:p>
            <a:pPr lvl="1" indent="0">
              <a:buNone/>
            </a:pPr>
            <a:endParaRPr lang="zh-CN" altLang="en-US" dirty="0"/>
          </a:p>
          <a:p>
            <a:pPr indent="0">
              <a:buFont typeface="Arial" panose="020B0604020202020204" pitchFamily="34" charset="0"/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zh-CN" dirty="0"/>
              <a:t>python</a:t>
            </a:r>
            <a:r>
              <a:rPr lang="zh-CN" altLang="en-US" dirty="0"/>
              <a:t>已被写入小学教材，是一门“通用”语言。难度低，更容易掌握。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简单举个栗子：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用Excel处理50,000行 x 100列的数据需要15分钟</a:t>
            </a:r>
            <a:endParaRPr lang="zh-CN" altLang="en-US" dirty="0"/>
          </a:p>
          <a:p>
            <a:r>
              <a:rPr lang="zh-CN" altLang="en-US" dirty="0"/>
              <a:t>用</a:t>
            </a:r>
            <a:r>
              <a:rPr lang="en-US" altLang="zh-CN" dirty="0"/>
              <a:t>python</a:t>
            </a:r>
            <a:r>
              <a:rPr lang="zh-CN" altLang="en-US" dirty="0"/>
              <a:t>处理10,000,000行 x 50,000列的数据只需要10秒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所以说，学会</a:t>
            </a:r>
            <a:r>
              <a:rPr lang="en-US" altLang="zh-CN" dirty="0"/>
              <a:t>python</a:t>
            </a:r>
            <a:r>
              <a:rPr lang="zh-CN" altLang="en-US" dirty="0"/>
              <a:t>，将会是你学过的，性价比最高的一门技能。更何况这不止能获得领导的重视，更是众多岗位必须的能力。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操作系统的基础常识</a:t>
            </a:r>
            <a:endParaRPr lang="zh-CN" altLang="en-US"/>
          </a:p>
          <a:p>
            <a:r>
              <a:rPr lang="zh-CN" altLang="en-US"/>
              <a:t>最基本的软件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Dos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Windows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Unix/linux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mac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6" Type="http://schemas.openxmlformats.org/officeDocument/2006/relationships/notesSlide" Target="../notesSlides/notesSlide8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59.xml"/><Relationship Id="rId23" Type="http://schemas.openxmlformats.org/officeDocument/2006/relationships/tags" Target="../tags/tag58.xml"/><Relationship Id="rId22" Type="http://schemas.openxmlformats.org/officeDocument/2006/relationships/image" Target="../media/image14.png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image" Target="../media/image13.png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3.xml"/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5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8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9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4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image" Target="../media/image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7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8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4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5" Type="http://schemas.openxmlformats.org/officeDocument/2006/relationships/notesSlide" Target="../notesSlides/notesSlide4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28.xml"/><Relationship Id="rId22" Type="http://schemas.openxmlformats.org/officeDocument/2006/relationships/tags" Target="../tags/tag27.xml"/><Relationship Id="rId21" Type="http://schemas.openxmlformats.org/officeDocument/2006/relationships/tags" Target="../tags/tag26.xml"/><Relationship Id="rId20" Type="http://schemas.openxmlformats.org/officeDocument/2006/relationships/tags" Target="../tags/tag25.xml"/><Relationship Id="rId2" Type="http://schemas.openxmlformats.org/officeDocument/2006/relationships/tags" Target="../tags/tag7.xml"/><Relationship Id="rId19" Type="http://schemas.openxmlformats.org/officeDocument/2006/relationships/tags" Target="../tags/tag24.xml"/><Relationship Id="rId18" Type="http://schemas.openxmlformats.org/officeDocument/2006/relationships/tags" Target="../tags/tag23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7.xml"/><Relationship Id="rId1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8.xml"/><Relationship Id="rId2" Type="http://schemas.openxmlformats.org/officeDocument/2006/relationships/image" Target="../media/image52.png"/><Relationship Id="rId1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2.xml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5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6.xml"/><Relationship Id="rId1" Type="http://schemas.openxmlformats.org/officeDocument/2006/relationships/image" Target="../media/image4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../media/image3.png"/><Relationship Id="rId1" Type="http://schemas.openxmlformats.org/officeDocument/2006/relationships/tags" Target="../tags/tag29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9.xml"/><Relationship Id="rId1" Type="http://schemas.openxmlformats.org/officeDocument/2006/relationships/image" Target="../media/image51.pn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0.xml"/><Relationship Id="rId1" Type="http://schemas.openxmlformats.org/officeDocument/2006/relationships/image" Target="../media/image5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1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2.xml"/><Relationship Id="rId1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3.xml"/><Relationship Id="rId1" Type="http://schemas.openxmlformats.org/officeDocument/2006/relationships/image" Target="../media/image5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4.xml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5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GIF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6.xml"/><Relationship Id="rId1" Type="http://schemas.openxmlformats.org/officeDocument/2006/relationships/image" Target="../media/image60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7.xml"/><Relationship Id="rId1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4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8.xml"/><Relationship Id="rId1" Type="http://schemas.openxmlformats.org/officeDocument/2006/relationships/image" Target="../media/image60.pn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9.xml"/><Relationship Id="rId1" Type="http://schemas.openxmlformats.org/officeDocument/2006/relationships/image" Target="../media/image60.pn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0.xml"/><Relationship Id="rId1" Type="http://schemas.openxmlformats.org/officeDocument/2006/relationships/image" Target="../media/image60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1.xml"/><Relationship Id="rId1" Type="http://schemas.openxmlformats.org/officeDocument/2006/relationships/image" Target="../media/image4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38543" y="2134235"/>
            <a:ext cx="56692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初识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程序员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6" name="Rounded Rectangle 3"/>
          <p:cNvSpPr/>
          <p:nvPr/>
        </p:nvSpPr>
        <p:spPr>
          <a:xfrm>
            <a:off x="3374573" y="1880104"/>
            <a:ext cx="2528887" cy="1840687"/>
          </a:xfrm>
          <a:prstGeom prst="roundRect">
            <a:avLst>
              <a:gd name="adj" fmla="val 5186"/>
            </a:avLst>
          </a:prstGeom>
          <a:noFill/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ounded Rectangle 2"/>
          <p:cNvSpPr/>
          <p:nvPr/>
        </p:nvSpPr>
        <p:spPr>
          <a:xfrm>
            <a:off x="639310" y="1880104"/>
            <a:ext cx="2533650" cy="1840687"/>
          </a:xfrm>
          <a:prstGeom prst="roundRect">
            <a:avLst>
              <a:gd name="adj" fmla="val 5186"/>
            </a:avLst>
          </a:prstGeom>
          <a:noFill/>
          <a:ln w="1270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ounded Rectangle 4"/>
          <p:cNvSpPr/>
          <p:nvPr/>
        </p:nvSpPr>
        <p:spPr>
          <a:xfrm>
            <a:off x="6106660" y="1880104"/>
            <a:ext cx="2533650" cy="1840687"/>
          </a:xfrm>
          <a:prstGeom prst="roundRect">
            <a:avLst>
              <a:gd name="adj" fmla="val 5186"/>
            </a:avLst>
          </a:prstGeom>
          <a:noFill/>
          <a:ln w="1270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ounded Rectangle 5"/>
          <p:cNvSpPr/>
          <p:nvPr/>
        </p:nvSpPr>
        <p:spPr>
          <a:xfrm>
            <a:off x="8841923" y="1880104"/>
            <a:ext cx="2528887" cy="1840687"/>
          </a:xfrm>
          <a:prstGeom prst="roundRect">
            <a:avLst>
              <a:gd name="adj" fmla="val 5186"/>
            </a:avLst>
          </a:prstGeom>
          <a:noFill/>
          <a:ln w="1270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ounded Rectangle 6"/>
          <p:cNvSpPr/>
          <p:nvPr/>
        </p:nvSpPr>
        <p:spPr>
          <a:xfrm>
            <a:off x="639310" y="4309255"/>
            <a:ext cx="2533650" cy="1841999"/>
          </a:xfrm>
          <a:prstGeom prst="roundRect">
            <a:avLst>
              <a:gd name="adj" fmla="val 5186"/>
            </a:avLst>
          </a:prstGeom>
          <a:noFill/>
          <a:ln w="1270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ounded Rectangle 7"/>
          <p:cNvSpPr/>
          <p:nvPr/>
        </p:nvSpPr>
        <p:spPr>
          <a:xfrm>
            <a:off x="3374573" y="4309255"/>
            <a:ext cx="2528887" cy="1841999"/>
          </a:xfrm>
          <a:prstGeom prst="roundRect">
            <a:avLst>
              <a:gd name="adj" fmla="val 5186"/>
            </a:avLst>
          </a:prstGeom>
          <a:noFill/>
          <a:ln w="1270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ounded Rectangle 8"/>
          <p:cNvSpPr/>
          <p:nvPr/>
        </p:nvSpPr>
        <p:spPr>
          <a:xfrm>
            <a:off x="6106660" y="4309255"/>
            <a:ext cx="2533650" cy="1841999"/>
          </a:xfrm>
          <a:prstGeom prst="roundRect">
            <a:avLst>
              <a:gd name="adj" fmla="val 5186"/>
            </a:avLst>
          </a:prstGeom>
          <a:noFill/>
          <a:ln w="1270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ounded Rectangle 9"/>
          <p:cNvSpPr/>
          <p:nvPr/>
        </p:nvSpPr>
        <p:spPr>
          <a:xfrm>
            <a:off x="8841923" y="4309255"/>
            <a:ext cx="2528887" cy="1841999"/>
          </a:xfrm>
          <a:prstGeom prst="roundRect">
            <a:avLst>
              <a:gd name="adj" fmla="val 5186"/>
            </a:avLst>
          </a:prstGeom>
          <a:noFill/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46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Group 29"/>
          <p:cNvGrpSpPr/>
          <p:nvPr/>
        </p:nvGrpSpPr>
        <p:grpSpPr>
          <a:xfrm>
            <a:off x="7271006" y="4577199"/>
            <a:ext cx="401322" cy="350520"/>
            <a:chOff x="7540014" y="4306907"/>
            <a:chExt cx="389342" cy="339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4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41"/>
          <p:cNvGrpSpPr/>
          <p:nvPr/>
        </p:nvGrpSpPr>
        <p:grpSpPr>
          <a:xfrm>
            <a:off x="9877898" y="2158822"/>
            <a:ext cx="419100" cy="418267"/>
            <a:chOff x="6559551" y="1588"/>
            <a:chExt cx="274637" cy="27305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127"/>
            <p:cNvSpPr/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45"/>
          <p:cNvGrpSpPr/>
          <p:nvPr/>
        </p:nvGrpSpPr>
        <p:grpSpPr>
          <a:xfrm>
            <a:off x="4426202" y="4556032"/>
            <a:ext cx="361528" cy="392853"/>
            <a:chOff x="6941027" y="4788593"/>
            <a:chExt cx="359392" cy="38934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" name="Freeform 132"/>
            <p:cNvSpPr/>
            <p:nvPr/>
          </p:nvSpPr>
          <p:spPr bwMode="auto">
            <a:xfrm>
              <a:off x="7018395" y="4880936"/>
              <a:ext cx="204654" cy="207151"/>
            </a:xfrm>
            <a:custGeom>
              <a:avLst/>
              <a:gdLst>
                <a:gd name="T0" fmla="*/ 0 w 82"/>
                <a:gd name="T1" fmla="*/ 29 h 83"/>
                <a:gd name="T2" fmla="*/ 58 w 82"/>
                <a:gd name="T3" fmla="*/ 29 h 83"/>
                <a:gd name="T4" fmla="*/ 58 w 82"/>
                <a:gd name="T5" fmla="*/ 83 h 83"/>
                <a:gd name="T6" fmla="*/ 82 w 82"/>
                <a:gd name="T7" fmla="*/ 83 h 83"/>
                <a:gd name="T8" fmla="*/ 82 w 82"/>
                <a:gd name="T9" fmla="*/ 0 h 83"/>
                <a:gd name="T10" fmla="*/ 0 w 82"/>
                <a:gd name="T11" fmla="*/ 0 h 83"/>
                <a:gd name="T12" fmla="*/ 0 w 82"/>
                <a:gd name="T13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3">
                  <a:moveTo>
                    <a:pt x="0" y="29"/>
                  </a:moveTo>
                  <a:lnTo>
                    <a:pt x="58" y="29"/>
                  </a:lnTo>
                  <a:lnTo>
                    <a:pt x="58" y="83"/>
                  </a:lnTo>
                  <a:lnTo>
                    <a:pt x="82" y="8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33"/>
            <p:cNvSpPr/>
            <p:nvPr/>
          </p:nvSpPr>
          <p:spPr bwMode="auto">
            <a:xfrm>
              <a:off x="7093268" y="4788593"/>
              <a:ext cx="207151" cy="204654"/>
            </a:xfrm>
            <a:custGeom>
              <a:avLst/>
              <a:gdLst>
                <a:gd name="T0" fmla="*/ 0 w 83"/>
                <a:gd name="T1" fmla="*/ 0 h 82"/>
                <a:gd name="T2" fmla="*/ 0 w 83"/>
                <a:gd name="T3" fmla="*/ 29 h 82"/>
                <a:gd name="T4" fmla="*/ 59 w 83"/>
                <a:gd name="T5" fmla="*/ 29 h 82"/>
                <a:gd name="T6" fmla="*/ 59 w 83"/>
                <a:gd name="T7" fmla="*/ 82 h 82"/>
                <a:gd name="T8" fmla="*/ 83 w 83"/>
                <a:gd name="T9" fmla="*/ 82 h 82"/>
                <a:gd name="T10" fmla="*/ 83 w 83"/>
                <a:gd name="T11" fmla="*/ 0 h 82"/>
                <a:gd name="T12" fmla="*/ 0 w 83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2">
                  <a:moveTo>
                    <a:pt x="0" y="0"/>
                  </a:moveTo>
                  <a:lnTo>
                    <a:pt x="0" y="29"/>
                  </a:lnTo>
                  <a:lnTo>
                    <a:pt x="59" y="29"/>
                  </a:lnTo>
                  <a:lnTo>
                    <a:pt x="59" y="82"/>
                  </a:lnTo>
                  <a:lnTo>
                    <a:pt x="83" y="8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34"/>
            <p:cNvSpPr>
              <a:spLocks noChangeArrowheads="1"/>
            </p:cNvSpPr>
            <p:nvPr/>
          </p:nvSpPr>
          <p:spPr bwMode="auto">
            <a:xfrm>
              <a:off x="6941027" y="4970784"/>
              <a:ext cx="207151" cy="2071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Freeform 135"/>
          <p:cNvSpPr/>
          <p:nvPr/>
        </p:nvSpPr>
        <p:spPr>
          <a:xfrm>
            <a:off x="1818823" y="2184340"/>
            <a:ext cx="233362" cy="368300"/>
          </a:xfrm>
          <a:custGeom>
            <a:avLst/>
            <a:gdLst/>
            <a:ahLst/>
            <a:cxnLst>
              <a:cxn ang="0">
                <a:pos x="354171" y="0"/>
              </a:cxn>
              <a:cxn ang="0">
                <a:pos x="0" y="357731"/>
              </a:cxn>
              <a:cxn ang="0">
                <a:pos x="131445" y="357731"/>
              </a:cxn>
              <a:cxn ang="0">
                <a:pos x="29210" y="624205"/>
              </a:cxn>
              <a:cxn ang="0">
                <a:pos x="394335" y="270123"/>
              </a:cxn>
              <a:cxn ang="0">
                <a:pos x="262890" y="270123"/>
              </a:cxn>
              <a:cxn ang="0">
                <a:pos x="354171" y="0"/>
              </a:cxn>
            </a:cxnLst>
            <a:rect l="0" t="0" r="0" b="0"/>
            <a:pathLst>
              <a:path w="108" h="171">
                <a:moveTo>
                  <a:pt x="97" y="0"/>
                </a:moveTo>
                <a:lnTo>
                  <a:pt x="0" y="98"/>
                </a:lnTo>
                <a:lnTo>
                  <a:pt x="36" y="98"/>
                </a:lnTo>
                <a:lnTo>
                  <a:pt x="8" y="171"/>
                </a:lnTo>
                <a:lnTo>
                  <a:pt x="108" y="74"/>
                </a:lnTo>
                <a:lnTo>
                  <a:pt x="72" y="74"/>
                </a:lnTo>
                <a:lnTo>
                  <a:pt x="97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sz="1260" noProof="1">
              <a:solidFill>
                <a:srgbClr val="028458"/>
              </a:solidFill>
            </a:endParaRPr>
          </a:p>
        </p:txBody>
      </p:sp>
      <p:grpSp>
        <p:nvGrpSpPr>
          <p:cNvPr id="54" name="Group 50"/>
          <p:cNvGrpSpPr/>
          <p:nvPr/>
        </p:nvGrpSpPr>
        <p:grpSpPr>
          <a:xfrm>
            <a:off x="9902451" y="4534006"/>
            <a:ext cx="320887" cy="436881"/>
            <a:chOff x="8248816" y="4047345"/>
            <a:chExt cx="429274" cy="584013"/>
          </a:xfrm>
          <a:solidFill>
            <a:schemeClr val="tx1"/>
          </a:solidFill>
        </p:grpSpPr>
        <p:sp>
          <p:nvSpPr>
            <p:cNvPr id="55" name="Freeform 136"/>
            <p:cNvSpPr/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137"/>
            <p:cNvSpPr/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138"/>
            <p:cNvSpPr/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Freeform 145"/>
          <p:cNvSpPr/>
          <p:nvPr/>
        </p:nvSpPr>
        <p:spPr>
          <a:xfrm>
            <a:off x="1683885" y="4577193"/>
            <a:ext cx="446088" cy="350838"/>
          </a:xfrm>
          <a:custGeom>
            <a:avLst/>
            <a:gdLst/>
            <a:ahLst/>
            <a:cxnLst>
              <a:cxn ang="0">
                <a:pos x="745369" y="240560"/>
              </a:cxn>
              <a:cxn ang="0">
                <a:pos x="606576" y="153549"/>
              </a:cxn>
              <a:cxn ang="0">
                <a:pos x="586014" y="158667"/>
              </a:cxn>
              <a:cxn ang="0">
                <a:pos x="586014" y="194496"/>
              </a:cxn>
              <a:cxn ang="0">
                <a:pos x="565452" y="194496"/>
              </a:cxn>
              <a:cxn ang="0">
                <a:pos x="416378" y="194496"/>
              </a:cxn>
              <a:cxn ang="0">
                <a:pos x="416378" y="56301"/>
              </a:cxn>
              <a:cxn ang="0">
                <a:pos x="431800" y="30709"/>
              </a:cxn>
              <a:cxn ang="0">
                <a:pos x="406097" y="0"/>
              </a:cxn>
              <a:cxn ang="0">
                <a:pos x="359833" y="0"/>
              </a:cxn>
              <a:cxn ang="0">
                <a:pos x="334130" y="30709"/>
              </a:cxn>
              <a:cxn ang="0">
                <a:pos x="349552" y="56301"/>
              </a:cxn>
              <a:cxn ang="0">
                <a:pos x="349552" y="87011"/>
              </a:cxn>
              <a:cxn ang="0">
                <a:pos x="190197" y="87011"/>
              </a:cxn>
              <a:cxn ang="0">
                <a:pos x="164495" y="87011"/>
              </a:cxn>
              <a:cxn ang="0">
                <a:pos x="164495" y="46064"/>
              </a:cxn>
              <a:cxn ang="0">
                <a:pos x="143933" y="46064"/>
              </a:cxn>
              <a:cxn ang="0">
                <a:pos x="10280" y="138194"/>
              </a:cxn>
              <a:cxn ang="0">
                <a:pos x="5140" y="148431"/>
              </a:cxn>
              <a:cxn ang="0">
                <a:pos x="149073" y="240560"/>
              </a:cxn>
              <a:cxn ang="0">
                <a:pos x="164495" y="235442"/>
              </a:cxn>
              <a:cxn ang="0">
                <a:pos x="164495" y="199614"/>
              </a:cxn>
              <a:cxn ang="0">
                <a:pos x="190197" y="199614"/>
              </a:cxn>
              <a:cxn ang="0">
                <a:pos x="349552" y="199614"/>
              </a:cxn>
              <a:cxn ang="0">
                <a:pos x="349552" y="557896"/>
              </a:cxn>
              <a:cxn ang="0">
                <a:pos x="334130" y="552778"/>
              </a:cxn>
              <a:cxn ang="0">
                <a:pos x="349552" y="588606"/>
              </a:cxn>
              <a:cxn ang="0">
                <a:pos x="323850" y="568133"/>
              </a:cxn>
              <a:cxn ang="0">
                <a:pos x="334130" y="593725"/>
              </a:cxn>
              <a:cxn ang="0">
                <a:pos x="349552" y="593725"/>
              </a:cxn>
              <a:cxn ang="0">
                <a:pos x="349552" y="593725"/>
              </a:cxn>
              <a:cxn ang="0">
                <a:pos x="349552" y="593725"/>
              </a:cxn>
              <a:cxn ang="0">
                <a:pos x="375254" y="593725"/>
              </a:cxn>
              <a:cxn ang="0">
                <a:pos x="400957" y="593725"/>
              </a:cxn>
              <a:cxn ang="0">
                <a:pos x="416378" y="593725"/>
              </a:cxn>
              <a:cxn ang="0">
                <a:pos x="426659" y="593725"/>
              </a:cxn>
              <a:cxn ang="0">
                <a:pos x="426659" y="593725"/>
              </a:cxn>
              <a:cxn ang="0">
                <a:pos x="442080" y="593725"/>
              </a:cxn>
              <a:cxn ang="0">
                <a:pos x="452361" y="568133"/>
              </a:cxn>
              <a:cxn ang="0">
                <a:pos x="426659" y="588606"/>
              </a:cxn>
              <a:cxn ang="0">
                <a:pos x="447221" y="552778"/>
              </a:cxn>
              <a:cxn ang="0">
                <a:pos x="416378" y="568133"/>
              </a:cxn>
              <a:cxn ang="0">
                <a:pos x="416378" y="301980"/>
              </a:cxn>
              <a:cxn ang="0">
                <a:pos x="565452" y="301980"/>
              </a:cxn>
              <a:cxn ang="0">
                <a:pos x="591154" y="301980"/>
              </a:cxn>
              <a:cxn ang="0">
                <a:pos x="591154" y="348045"/>
              </a:cxn>
              <a:cxn ang="0">
                <a:pos x="606576" y="348045"/>
              </a:cxn>
              <a:cxn ang="0">
                <a:pos x="745369" y="255915"/>
              </a:cxn>
              <a:cxn ang="0">
                <a:pos x="745369" y="240560"/>
              </a:cxn>
            </a:cxnLst>
            <a:rect l="0" t="0" r="0" b="0"/>
            <a:pathLst>
              <a:path w="147" h="116">
                <a:moveTo>
                  <a:pt x="145" y="47"/>
                </a:moveTo>
                <a:cubicBezTo>
                  <a:pt x="143" y="46"/>
                  <a:pt x="118" y="30"/>
                  <a:pt x="118" y="30"/>
                </a:cubicBezTo>
                <a:cubicBezTo>
                  <a:pt x="118" y="30"/>
                  <a:pt x="114" y="28"/>
                  <a:pt x="114" y="31"/>
                </a:cubicBezTo>
                <a:cubicBezTo>
                  <a:pt x="114" y="33"/>
                  <a:pt x="114" y="38"/>
                  <a:pt x="114" y="38"/>
                </a:cubicBezTo>
                <a:cubicBezTo>
                  <a:pt x="114" y="38"/>
                  <a:pt x="112" y="38"/>
                  <a:pt x="110" y="38"/>
                </a:cubicBezTo>
                <a:cubicBezTo>
                  <a:pt x="102" y="38"/>
                  <a:pt x="89" y="38"/>
                  <a:pt x="81" y="38"/>
                </a:cubicBezTo>
                <a:cubicBezTo>
                  <a:pt x="81" y="11"/>
                  <a:pt x="81" y="11"/>
                  <a:pt x="81" y="11"/>
                </a:cubicBezTo>
                <a:cubicBezTo>
                  <a:pt x="83" y="10"/>
                  <a:pt x="84" y="8"/>
                  <a:pt x="84" y="6"/>
                </a:cubicBezTo>
                <a:cubicBezTo>
                  <a:pt x="84" y="3"/>
                  <a:pt x="82" y="0"/>
                  <a:pt x="79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7" y="0"/>
                  <a:pt x="65" y="3"/>
                  <a:pt x="65" y="6"/>
                </a:cubicBezTo>
                <a:cubicBezTo>
                  <a:pt x="65" y="8"/>
                  <a:pt x="66" y="10"/>
                  <a:pt x="68" y="11"/>
                </a:cubicBezTo>
                <a:cubicBezTo>
                  <a:pt x="68" y="17"/>
                  <a:pt x="68" y="17"/>
                  <a:pt x="68" y="17"/>
                </a:cubicBezTo>
                <a:cubicBezTo>
                  <a:pt x="60" y="17"/>
                  <a:pt x="45" y="17"/>
                  <a:pt x="37" y="17"/>
                </a:cubicBezTo>
                <a:cubicBezTo>
                  <a:pt x="34" y="17"/>
                  <a:pt x="32" y="17"/>
                  <a:pt x="32" y="17"/>
                </a:cubicBezTo>
                <a:cubicBezTo>
                  <a:pt x="32" y="17"/>
                  <a:pt x="32" y="12"/>
                  <a:pt x="32" y="9"/>
                </a:cubicBezTo>
                <a:cubicBezTo>
                  <a:pt x="32" y="7"/>
                  <a:pt x="28" y="9"/>
                  <a:pt x="28" y="9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0" y="28"/>
                  <a:pt x="1" y="29"/>
                </a:cubicBezTo>
                <a:cubicBezTo>
                  <a:pt x="4" y="31"/>
                  <a:pt x="29" y="47"/>
                  <a:pt x="29" y="47"/>
                </a:cubicBezTo>
                <a:cubicBezTo>
                  <a:pt x="29" y="47"/>
                  <a:pt x="32" y="49"/>
                  <a:pt x="32" y="46"/>
                </a:cubicBezTo>
                <a:cubicBezTo>
                  <a:pt x="32" y="43"/>
                  <a:pt x="32" y="39"/>
                  <a:pt x="32" y="39"/>
                </a:cubicBezTo>
                <a:cubicBezTo>
                  <a:pt x="32" y="39"/>
                  <a:pt x="34" y="39"/>
                  <a:pt x="37" y="39"/>
                </a:cubicBezTo>
                <a:cubicBezTo>
                  <a:pt x="45" y="39"/>
                  <a:pt x="60" y="39"/>
                  <a:pt x="68" y="3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66" y="108"/>
                  <a:pt x="65" y="108"/>
                  <a:pt x="65" y="108"/>
                </a:cubicBezTo>
                <a:cubicBezTo>
                  <a:pt x="68" y="110"/>
                  <a:pt x="68" y="114"/>
                  <a:pt x="68" y="115"/>
                </a:cubicBezTo>
                <a:cubicBezTo>
                  <a:pt x="66" y="111"/>
                  <a:pt x="63" y="111"/>
                  <a:pt x="63" y="111"/>
                </a:cubicBezTo>
                <a:cubicBezTo>
                  <a:pt x="65" y="113"/>
                  <a:pt x="65" y="116"/>
                  <a:pt x="65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6" y="116"/>
                  <a:pt x="86" y="116"/>
                  <a:pt x="86" y="116"/>
                </a:cubicBezTo>
                <a:cubicBezTo>
                  <a:pt x="86" y="116"/>
                  <a:pt x="86" y="113"/>
                  <a:pt x="88" y="111"/>
                </a:cubicBezTo>
                <a:cubicBezTo>
                  <a:pt x="88" y="111"/>
                  <a:pt x="85" y="111"/>
                  <a:pt x="83" y="115"/>
                </a:cubicBezTo>
                <a:cubicBezTo>
                  <a:pt x="83" y="114"/>
                  <a:pt x="84" y="110"/>
                  <a:pt x="87" y="108"/>
                </a:cubicBezTo>
                <a:cubicBezTo>
                  <a:pt x="87" y="108"/>
                  <a:pt x="84" y="107"/>
                  <a:pt x="81" y="111"/>
                </a:cubicBezTo>
                <a:cubicBezTo>
                  <a:pt x="81" y="59"/>
                  <a:pt x="81" y="59"/>
                  <a:pt x="81" y="59"/>
                </a:cubicBezTo>
                <a:cubicBezTo>
                  <a:pt x="89" y="59"/>
                  <a:pt x="102" y="59"/>
                  <a:pt x="110" y="59"/>
                </a:cubicBezTo>
                <a:cubicBezTo>
                  <a:pt x="113" y="59"/>
                  <a:pt x="115" y="59"/>
                  <a:pt x="115" y="59"/>
                </a:cubicBezTo>
                <a:cubicBezTo>
                  <a:pt x="115" y="59"/>
                  <a:pt x="115" y="65"/>
                  <a:pt x="115" y="68"/>
                </a:cubicBezTo>
                <a:cubicBezTo>
                  <a:pt x="115" y="70"/>
                  <a:pt x="118" y="68"/>
                  <a:pt x="118" y="68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45" y="50"/>
                  <a:pt x="147" y="49"/>
                  <a:pt x="145" y="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sz="1260" noProof="1">
              <a:solidFill>
                <a:srgbClr val="028458"/>
              </a:solidFill>
            </a:endParaRPr>
          </a:p>
        </p:txBody>
      </p:sp>
      <p:sp>
        <p:nvSpPr>
          <p:cNvPr id="61" name="文本框 15"/>
          <p:cNvSpPr txBox="1">
            <a:spLocks noChangeArrowheads="1"/>
          </p:cNvSpPr>
          <p:nvPr/>
        </p:nvSpPr>
        <p:spPr bwMode="auto">
          <a:xfrm>
            <a:off x="766097" y="2755645"/>
            <a:ext cx="2204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web</a:t>
            </a:r>
            <a:r>
              <a:rPr lang="zh-CN" altLang="en-US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全栈工程师</a:t>
            </a:r>
            <a:endParaRPr lang="zh-CN" altLang="en-US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15"/>
          <p:cNvSpPr txBox="1">
            <a:spLocks noChangeArrowheads="1"/>
          </p:cNvSpPr>
          <p:nvPr/>
        </p:nvSpPr>
        <p:spPr bwMode="auto">
          <a:xfrm>
            <a:off x="6233447" y="2755645"/>
            <a:ext cx="22062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爬虫工程师</a:t>
            </a:r>
            <a:endParaRPr lang="zh-CN" altLang="en-US" b="1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15"/>
          <p:cNvSpPr txBox="1">
            <a:spLocks noChangeArrowheads="1"/>
          </p:cNvSpPr>
          <p:nvPr/>
        </p:nvSpPr>
        <p:spPr bwMode="auto">
          <a:xfrm>
            <a:off x="8968709" y="2755645"/>
            <a:ext cx="2200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人工智能工程师</a:t>
            </a:r>
            <a:endParaRPr lang="zh-CN" altLang="en-US" b="1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15"/>
          <p:cNvSpPr txBox="1">
            <a:spLocks noChangeArrowheads="1"/>
          </p:cNvSpPr>
          <p:nvPr/>
        </p:nvSpPr>
        <p:spPr bwMode="auto">
          <a:xfrm>
            <a:off x="6177747" y="5184520"/>
            <a:ext cx="22062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搜索引擎工程师</a:t>
            </a:r>
            <a:endParaRPr lang="zh-CN" altLang="en-US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15"/>
          <p:cNvSpPr txBox="1">
            <a:spLocks noChangeArrowheads="1"/>
          </p:cNvSpPr>
          <p:nvPr/>
        </p:nvSpPr>
        <p:spPr bwMode="auto">
          <a:xfrm>
            <a:off x="3445659" y="5184520"/>
            <a:ext cx="2200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自动化测试工程师</a:t>
            </a:r>
            <a:endParaRPr lang="zh-CN" altLang="en-US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文本框 17"/>
          <p:cNvSpPr txBox="1">
            <a:spLocks noChangeArrowheads="1"/>
          </p:cNvSpPr>
          <p:nvPr/>
        </p:nvSpPr>
        <p:spPr bwMode="auto">
          <a:xfrm>
            <a:off x="766097" y="5184520"/>
            <a:ext cx="22044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游戏开发工程师</a:t>
            </a:r>
            <a:endParaRPr lang="zh-CN" altLang="en-US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文本框 49"/>
          <p:cNvSpPr txBox="1">
            <a:spLocks noChangeArrowheads="1"/>
          </p:cNvSpPr>
          <p:nvPr/>
        </p:nvSpPr>
        <p:spPr bwMode="auto">
          <a:xfrm>
            <a:off x="8913009" y="5184520"/>
            <a:ext cx="2200996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自动化运维工程师</a:t>
            </a:r>
            <a:endParaRPr lang="zh-CN" altLang="en-US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文本框 15"/>
          <p:cNvSpPr txBox="1">
            <a:spLocks noChangeArrowheads="1"/>
          </p:cNvSpPr>
          <p:nvPr/>
        </p:nvSpPr>
        <p:spPr bwMode="auto">
          <a:xfrm>
            <a:off x="3501359" y="2755645"/>
            <a:ext cx="2200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大数据分析工程师</a:t>
            </a:r>
            <a:endParaRPr lang="zh-CN" altLang="en-US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9" name="Group 19"/>
          <p:cNvGrpSpPr/>
          <p:nvPr/>
        </p:nvGrpSpPr>
        <p:grpSpPr>
          <a:xfrm>
            <a:off x="4482880" y="2169516"/>
            <a:ext cx="360681" cy="411480"/>
            <a:chOff x="2927811" y="2108124"/>
            <a:chExt cx="361887" cy="411804"/>
          </a:xfrm>
          <a:solidFill>
            <a:schemeClr val="bg1"/>
          </a:solidFill>
        </p:grpSpPr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Group 24"/>
          <p:cNvGrpSpPr/>
          <p:nvPr/>
        </p:nvGrpSpPr>
        <p:grpSpPr>
          <a:xfrm>
            <a:off x="7243669" y="2184340"/>
            <a:ext cx="321734" cy="404707"/>
            <a:chOff x="5106627" y="2260366"/>
            <a:chExt cx="324452" cy="40681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5" name="Freeform 80"/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81"/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82"/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Oval 83"/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5893" tIns="47945" rIns="95893" bIns="47945"/>
            <a:lstStyle/>
            <a:p>
              <a:endParaRPr lang="en-US" sz="1465" noProof="1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909593" y="1677973"/>
            <a:ext cx="3439605" cy="757418"/>
            <a:chOff x="721519" y="924567"/>
            <a:chExt cx="2958243" cy="651419"/>
          </a:xfrm>
        </p:grpSpPr>
        <p:sp>
          <p:nvSpPr>
            <p:cNvPr id="12" name="Arrow: Pentagon 45"/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rgbClr val="FDA007">
                <a:alpha val="14000"/>
              </a:srgb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Arrow: Pentagon 2"/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00AF92"/>
            </a:solidFill>
            <a:ln w="19050">
              <a:noFill/>
              <a:round/>
            </a:ln>
          </p:spPr>
          <p:txBody>
            <a:bodyPr rot="0" spcFirstLastPara="0" vert="horz" wrap="square" lIns="121920" tIns="60960" rIns="121920" bIns="60960" anchor="ctr" anchorCtr="1" forceAA="0" compatLnSpc="1">
              <a:normAutofit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96000" y="1677973"/>
            <a:ext cx="3439605" cy="757418"/>
            <a:chOff x="721519" y="924567"/>
            <a:chExt cx="2958243" cy="651419"/>
          </a:xfrm>
        </p:grpSpPr>
        <p:sp>
          <p:nvSpPr>
            <p:cNvPr id="17" name="Arrow: Pentagon 45"/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rgbClr val="FDA007">
                <a:alpha val="14000"/>
              </a:srgb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Arrow: Pentagon 2"/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00AF92"/>
            </a:solidFill>
            <a:ln w="19050">
              <a:noFill/>
              <a:round/>
            </a:ln>
          </p:spPr>
          <p:txBody>
            <a:bodyPr rot="0" spcFirstLastPara="0" vert="horz" wrap="square" lIns="121920" tIns="60960" rIns="121920" bIns="60960" anchor="ctr" anchorCtr="1" forceAA="0" compatLnSpc="1">
              <a:normAutofit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09593" y="3244636"/>
            <a:ext cx="3439605" cy="757418"/>
            <a:chOff x="721519" y="924567"/>
            <a:chExt cx="2958243" cy="651419"/>
          </a:xfrm>
        </p:grpSpPr>
        <p:sp>
          <p:nvSpPr>
            <p:cNvPr id="22" name="Arrow: Pentagon 45"/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rgbClr val="FDA007">
                <a:alpha val="14000"/>
              </a:srgb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Arrow: Pentagon 2"/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00AF92"/>
            </a:solidFill>
            <a:ln w="19050">
              <a:noFill/>
              <a:round/>
            </a:ln>
          </p:spPr>
          <p:txBody>
            <a:bodyPr rot="0" spcFirstLastPara="0" vert="horz" wrap="square" lIns="121920" tIns="60960" rIns="121920" bIns="60960" anchor="ctr" anchorCtr="1" forceAA="0" compatLnSpc="1">
              <a:normAutofit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273134" y="1845409"/>
            <a:ext cx="1553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财务会计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096000" y="3314485"/>
            <a:ext cx="3439605" cy="757418"/>
            <a:chOff x="721519" y="924567"/>
            <a:chExt cx="2958243" cy="651419"/>
          </a:xfrm>
        </p:grpSpPr>
        <p:sp>
          <p:nvSpPr>
            <p:cNvPr id="26" name="Arrow: Pentagon 45"/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rgbClr val="FDA007">
                <a:alpha val="14000"/>
              </a:srgb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27" name="Arrow: Pentagon 2"/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rgbClr val="00AF92"/>
            </a:solidFill>
            <a:ln w="19050">
              <a:noFill/>
              <a:round/>
            </a:ln>
          </p:spPr>
          <p:txBody>
            <a:bodyPr rot="0" spcFirstLastPara="0" vert="horz" wrap="square" lIns="121920" tIns="60960" rIns="121920" bIns="60960" anchor="ctr" anchorCtr="1" forceAA="0" compatLnSpc="1">
              <a:normAutofit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273134" y="3449843"/>
            <a:ext cx="1553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58580" y="1845409"/>
            <a:ext cx="1553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金融行业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58580" y="3449843"/>
            <a:ext cx="1553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文职类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30893" y="2611313"/>
            <a:ext cx="2241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信息处理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30893" y="4172715"/>
            <a:ext cx="2241168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微信群管理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商品管理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58580" y="2611789"/>
            <a:ext cx="2241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数据分析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58580" y="4198105"/>
            <a:ext cx="2241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自动化办公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</p:txBody>
      </p:sp>
      <p:sp>
        <p:nvSpPr>
          <p:cNvPr id="35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其他职业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1" b="10057"/>
          <a:stretch>
            <a:fillRect/>
          </a:stretch>
        </p:blipFill>
        <p:spPr>
          <a:xfrm>
            <a:off x="5955519" y="2091511"/>
            <a:ext cx="1982761" cy="1669548"/>
          </a:xfrm>
          <a:prstGeom prst="roundRect">
            <a:avLst>
              <a:gd name="adj" fmla="val 9415"/>
            </a:avLst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100" y="4056235"/>
            <a:ext cx="3317957" cy="1836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FDA007"/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6925" y="2082660"/>
            <a:ext cx="3317957" cy="1509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FDA007"/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75" y="2319795"/>
            <a:ext cx="4679950" cy="1035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28458"/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Object 11037"/>
          <p:cNvSpPr txBox="1"/>
          <p:nvPr/>
        </p:nvSpPr>
        <p:spPr>
          <a:xfrm>
            <a:off x="7069699" y="973455"/>
            <a:ext cx="4014822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小学生 初中生 高中生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5" name="Object 11037"/>
          <p:cNvSpPr txBox="1"/>
          <p:nvPr/>
        </p:nvSpPr>
        <p:spPr>
          <a:xfrm>
            <a:off x="734060" y="985520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大学生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566" y="3591980"/>
            <a:ext cx="2064102" cy="2064102"/>
          </a:xfrm>
          <a:prstGeom prst="roundRect">
            <a:avLst>
              <a:gd name="adj" fmla="val 9415"/>
            </a:avLst>
          </a:prstGeom>
        </p:spPr>
      </p:pic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02_吉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0" y="1724025"/>
            <a:ext cx="2814320" cy="39185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99075" y="1724025"/>
            <a:ext cx="648398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时间：1989 年的 圣诞节</a:t>
            </a:r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地点：阿姆斯特丹</a:t>
            </a:r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创始人：吉多·范罗苏姆</a:t>
            </a:r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原因：决心开发一个新的语言，作为 ABC 语言的一种继承。</a:t>
            </a:r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r>
              <a:rPr lang="en-US" altLang="zh-CN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          </a:t>
            </a:r>
            <a:endParaRPr lang="en-US" altLang="zh-CN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/>
            <a:endParaRPr lang="en-US" altLang="zh-CN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/>
            <a:r>
              <a:rPr lang="en-US" altLang="zh-CN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            </a:t>
            </a:r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BBC 电视剧：</a:t>
            </a:r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r>
              <a:rPr lang="en-US" altLang="zh-CN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	</a:t>
            </a:r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蒙提·派森的飞行马戏团</a:t>
            </a:r>
            <a:endParaRPr lang="zh-CN" altLang="en-US" dirty="0"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</a:endParaRPr>
          </a:p>
          <a:p>
            <a:pPr algn="l"/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  （Monty </a:t>
            </a:r>
            <a:r>
              <a:rPr lang="en-US" altLang="zh-CN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dirty="0"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's Flying Circus）</a:t>
            </a:r>
            <a:endParaRPr lang="zh-CN" altLang="en-US" dirty="0"/>
          </a:p>
        </p:txBody>
      </p:sp>
      <p:sp>
        <p:nvSpPr>
          <p:cNvPr id="5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的创始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0" name="image 50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946900" y="-146050"/>
            <a:ext cx="2940050" cy="393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36891" y="3191873"/>
            <a:ext cx="3231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900">
              <a:latin typeface="+mj-ea"/>
              <a:ea typeface="+mj-ea"/>
            </a:endParaRPr>
          </a:p>
        </p:txBody>
      </p:sp>
      <p:sp>
        <p:nvSpPr>
          <p:cNvPr id="224" name="矩形 223"/>
          <p:cNvSpPr/>
          <p:nvPr>
            <p:custDataLst>
              <p:tags r:id="rId3"/>
            </p:custDataLst>
          </p:nvPr>
        </p:nvSpPr>
        <p:spPr>
          <a:xfrm>
            <a:off x="5086943" y="4100654"/>
            <a:ext cx="4272224" cy="417886"/>
          </a:xfrm>
          <a:prstGeom prst="rect">
            <a:avLst/>
          </a:prstGeom>
          <a:solidFill>
            <a:srgbClr val="9BBB59">
              <a:lumMod val="20000"/>
              <a:lumOff val="80000"/>
            </a:srgbClr>
          </a:solidFill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25" name="矩形 224"/>
          <p:cNvSpPr/>
          <p:nvPr>
            <p:custDataLst>
              <p:tags r:id="rId4"/>
            </p:custDataLst>
          </p:nvPr>
        </p:nvSpPr>
        <p:spPr>
          <a:xfrm>
            <a:off x="4878000" y="3565121"/>
            <a:ext cx="3900266" cy="417886"/>
          </a:xfrm>
          <a:prstGeom prst="rect">
            <a:avLst/>
          </a:prstGeom>
          <a:solidFill>
            <a:srgbClr val="69A35B">
              <a:lumMod val="20000"/>
              <a:lumOff val="80000"/>
            </a:srgbClr>
          </a:solidFill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26" name="矩形 225"/>
          <p:cNvSpPr/>
          <p:nvPr>
            <p:custDataLst>
              <p:tags r:id="rId5"/>
            </p:custDataLst>
          </p:nvPr>
        </p:nvSpPr>
        <p:spPr>
          <a:xfrm>
            <a:off x="4878000" y="3015776"/>
            <a:ext cx="3378126" cy="417886"/>
          </a:xfrm>
          <a:prstGeom prst="rect">
            <a:avLst/>
          </a:prstGeom>
          <a:solidFill>
            <a:srgbClr val="1AA3AA">
              <a:lumMod val="20000"/>
              <a:lumOff val="80000"/>
            </a:srgbClr>
          </a:solidFill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cxnSp>
        <p:nvCxnSpPr>
          <p:cNvPr id="227" name="直接箭头连接符 226"/>
          <p:cNvCxnSpPr/>
          <p:nvPr>
            <p:custDataLst>
              <p:tags r:id="rId6"/>
            </p:custDataLst>
          </p:nvPr>
        </p:nvCxnSpPr>
        <p:spPr>
          <a:xfrm>
            <a:off x="5498481" y="4636974"/>
            <a:ext cx="4278572" cy="0"/>
          </a:xfrm>
          <a:prstGeom prst="straightConnector1">
            <a:avLst/>
          </a:prstGeom>
          <a:noFill/>
          <a:ln w="12700" cap="flat" cmpd="sng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8" name="矩形 227"/>
          <p:cNvSpPr/>
          <p:nvPr>
            <p:custDataLst>
              <p:tags r:id="rId7"/>
            </p:custDataLst>
          </p:nvPr>
        </p:nvSpPr>
        <p:spPr>
          <a:xfrm>
            <a:off x="4878000" y="2476495"/>
            <a:ext cx="2759768" cy="417886"/>
          </a:xfrm>
          <a:prstGeom prst="rect">
            <a:avLst/>
          </a:prstGeom>
          <a:solidFill>
            <a:srgbClr val="3498DB">
              <a:lumMod val="20000"/>
              <a:lumOff val="80000"/>
            </a:srgbClr>
          </a:solidFill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29" name="矩形 228"/>
          <p:cNvSpPr/>
          <p:nvPr>
            <p:custDataLst>
              <p:tags r:id="rId8"/>
            </p:custDataLst>
          </p:nvPr>
        </p:nvSpPr>
        <p:spPr>
          <a:xfrm>
            <a:off x="4135020" y="1957291"/>
            <a:ext cx="2943767" cy="417886"/>
          </a:xfrm>
          <a:prstGeom prst="rect">
            <a:avLst/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30" name="椭圆 229"/>
          <p:cNvSpPr/>
          <p:nvPr>
            <p:custDataLst>
              <p:tags r:id="rId9"/>
            </p:custDataLst>
          </p:nvPr>
        </p:nvSpPr>
        <p:spPr>
          <a:xfrm>
            <a:off x="6869843" y="1957291"/>
            <a:ext cx="417886" cy="417886"/>
          </a:xfrm>
          <a:prstGeom prst="ellipse">
            <a:avLst/>
          </a:prstGeom>
          <a:solidFill>
            <a:srgbClr val="1F74AD"/>
          </a:solidFill>
          <a:ln w="38100">
            <a:solidFill>
              <a:sysClr val="window" lastClr="FFFFFF"/>
            </a:solidFill>
          </a:ln>
        </p:spPr>
        <p:txBody>
          <a:bodyPr lIns="45713" tIns="22850" rIns="45713" bIns="2285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sz="1000" b="1">
                <a:solidFill>
                  <a:sysClr val="window" lastClr="FFFFFF"/>
                </a:solidFill>
                <a:latin typeface="+mj-ea"/>
                <a:ea typeface="+mj-ea"/>
              </a:rPr>
              <a:t>1</a:t>
            </a:r>
            <a:endParaRPr lang="en-US" sz="1000" b="1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sp>
        <p:nvSpPr>
          <p:cNvPr id="231" name="文本框 230"/>
          <p:cNvSpPr txBox="1"/>
          <p:nvPr>
            <p:custDataLst>
              <p:tags r:id="rId10"/>
            </p:custDataLst>
          </p:nvPr>
        </p:nvSpPr>
        <p:spPr>
          <a:xfrm>
            <a:off x="5010498" y="1999073"/>
            <a:ext cx="2570488" cy="381573"/>
          </a:xfrm>
          <a:prstGeom prst="rect">
            <a:avLst/>
          </a:prstGeom>
          <a:noFill/>
          <a:ln>
            <a:noFill/>
          </a:ln>
        </p:spPr>
        <p:txBody>
          <a:bodyPr wrap="square" lIns="45000" tIns="23400" rIns="45000" bIns="23400" anchor="ctr" anchorCtr="0">
            <a:noAutofit/>
          </a:bodyPr>
          <a:lstStyle/>
          <a:p>
            <a:pPr lvl="0">
              <a:lnSpc>
                <a:spcPct val="120000"/>
              </a:lnSpc>
              <a:buSzPct val="25000"/>
            </a:pPr>
            <a:r>
              <a:rPr lang="zh-CN" altLang="en-US" spc="75" dirty="0">
                <a:latin typeface="+mj-ea"/>
                <a:ea typeface="+mj-ea"/>
              </a:rPr>
              <a:t>便捷</a:t>
            </a:r>
            <a:endParaRPr lang="zh-CN" altLang="en-US" spc="75" dirty="0">
              <a:latin typeface="+mj-ea"/>
              <a:ea typeface="+mj-ea"/>
            </a:endParaRPr>
          </a:p>
        </p:txBody>
      </p:sp>
      <p:sp>
        <p:nvSpPr>
          <p:cNvPr id="232" name="椭圆 231"/>
          <p:cNvSpPr/>
          <p:nvPr>
            <p:custDataLst>
              <p:tags r:id="rId11"/>
            </p:custDataLst>
          </p:nvPr>
        </p:nvSpPr>
        <p:spPr>
          <a:xfrm>
            <a:off x="2878971" y="1881860"/>
            <a:ext cx="2340449" cy="2340453"/>
          </a:xfrm>
          <a:prstGeom prst="ellipse">
            <a:avLst/>
          </a:prstGeom>
          <a:solidFill>
            <a:srgbClr val="CACFD8"/>
          </a:solidFill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34" name="任意多边形 19"/>
          <p:cNvSpPr/>
          <p:nvPr>
            <p:custDataLst>
              <p:tags r:id="rId12"/>
            </p:custDataLst>
          </p:nvPr>
        </p:nvSpPr>
        <p:spPr>
          <a:xfrm>
            <a:off x="4755035" y="3950968"/>
            <a:ext cx="1211579" cy="11956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892" y="0"/>
                </a:moveTo>
                <a:lnTo>
                  <a:pt x="0" y="16747"/>
                </a:lnTo>
                <a:lnTo>
                  <a:pt x="86032" y="120000"/>
                </a:lnTo>
                <a:lnTo>
                  <a:pt x="120000" y="120000"/>
                </a:lnTo>
                <a:lnTo>
                  <a:pt x="19892" y="0"/>
                </a:lnTo>
                <a:close/>
              </a:path>
            </a:pathLst>
          </a:custGeom>
          <a:solidFill>
            <a:srgbClr val="4D576B">
              <a:lumMod val="60000"/>
              <a:lumOff val="40000"/>
            </a:srgbClr>
          </a:solidFill>
          <a:ln>
            <a:noFill/>
          </a:ln>
        </p:spPr>
        <p:txBody>
          <a:bodyPr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35" name="任意多边形 20"/>
          <p:cNvSpPr/>
          <p:nvPr>
            <p:custDataLst>
              <p:tags r:id="rId13"/>
            </p:custDataLst>
          </p:nvPr>
        </p:nvSpPr>
        <p:spPr>
          <a:xfrm>
            <a:off x="4675232" y="3874066"/>
            <a:ext cx="384512" cy="3598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245" y="0"/>
                </a:moveTo>
                <a:lnTo>
                  <a:pt x="0" y="81454"/>
                </a:lnTo>
                <a:lnTo>
                  <a:pt x="28301" y="120000"/>
                </a:lnTo>
                <a:lnTo>
                  <a:pt x="28301" y="120000"/>
                </a:lnTo>
                <a:lnTo>
                  <a:pt x="36452" y="117575"/>
                </a:lnTo>
                <a:lnTo>
                  <a:pt x="44603" y="114181"/>
                </a:lnTo>
                <a:lnTo>
                  <a:pt x="51849" y="111030"/>
                </a:lnTo>
                <a:lnTo>
                  <a:pt x="58867" y="107151"/>
                </a:lnTo>
                <a:lnTo>
                  <a:pt x="65660" y="103030"/>
                </a:lnTo>
                <a:lnTo>
                  <a:pt x="72452" y="98909"/>
                </a:lnTo>
                <a:lnTo>
                  <a:pt x="78566" y="94303"/>
                </a:lnTo>
                <a:lnTo>
                  <a:pt x="84226" y="89454"/>
                </a:lnTo>
                <a:lnTo>
                  <a:pt x="90113" y="84121"/>
                </a:lnTo>
                <a:lnTo>
                  <a:pt x="95094" y="78787"/>
                </a:lnTo>
                <a:lnTo>
                  <a:pt x="100301" y="72484"/>
                </a:lnTo>
                <a:lnTo>
                  <a:pt x="104830" y="66666"/>
                </a:lnTo>
                <a:lnTo>
                  <a:pt x="109132" y="60121"/>
                </a:lnTo>
                <a:lnTo>
                  <a:pt x="112981" y="53090"/>
                </a:lnTo>
                <a:lnTo>
                  <a:pt x="116377" y="46060"/>
                </a:lnTo>
                <a:lnTo>
                  <a:pt x="120000" y="38545"/>
                </a:lnTo>
                <a:lnTo>
                  <a:pt x="91245" y="0"/>
                </a:lnTo>
                <a:close/>
              </a:path>
            </a:pathLst>
          </a:custGeom>
          <a:solidFill>
            <a:srgbClr val="4D576B">
              <a:lumMod val="40000"/>
              <a:lumOff val="60000"/>
            </a:srgbClr>
          </a:solidFill>
          <a:ln>
            <a:noFill/>
          </a:ln>
        </p:spPr>
        <p:txBody>
          <a:bodyPr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240" name="椭圆 239"/>
          <p:cNvSpPr/>
          <p:nvPr>
            <p:custDataLst>
              <p:tags r:id="rId14"/>
            </p:custDataLst>
          </p:nvPr>
        </p:nvSpPr>
        <p:spPr>
          <a:xfrm>
            <a:off x="7428824" y="2476495"/>
            <a:ext cx="417886" cy="417886"/>
          </a:xfrm>
          <a:prstGeom prst="ellipse">
            <a:avLst/>
          </a:prstGeom>
          <a:solidFill>
            <a:srgbClr val="3498DB"/>
          </a:solidFill>
          <a:ln w="38100">
            <a:solidFill>
              <a:sysClr val="window" lastClr="FFFFFF"/>
            </a:solidFill>
          </a:ln>
        </p:spPr>
        <p:txBody>
          <a:bodyPr lIns="45713" tIns="22850" rIns="45713" bIns="2285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ysClr val="window" lastClr="FFFFFF"/>
                </a:solidFill>
                <a:latin typeface="+mj-ea"/>
                <a:ea typeface="+mj-ea"/>
              </a:rPr>
              <a:t>2</a:t>
            </a:r>
            <a:endParaRPr lang="en-US" sz="1000" b="1" dirty="0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sp>
        <p:nvSpPr>
          <p:cNvPr id="241" name="文本框 240"/>
          <p:cNvSpPr txBox="1"/>
          <p:nvPr>
            <p:custDataLst>
              <p:tags r:id="rId15"/>
            </p:custDataLst>
          </p:nvPr>
        </p:nvSpPr>
        <p:spPr>
          <a:xfrm>
            <a:off x="5320804" y="2512807"/>
            <a:ext cx="2570488" cy="381573"/>
          </a:xfrm>
          <a:prstGeom prst="rect">
            <a:avLst/>
          </a:prstGeom>
          <a:noFill/>
          <a:ln>
            <a:noFill/>
          </a:ln>
        </p:spPr>
        <p:txBody>
          <a:bodyPr wrap="square" lIns="45000" tIns="23400" rIns="45000" bIns="23400" anchor="ctr" anchorCtr="0">
            <a:noAutofit/>
          </a:bodyPr>
          <a:lstStyle/>
          <a:p>
            <a:pPr lvl="0">
              <a:lnSpc>
                <a:spcPct val="120000"/>
              </a:lnSpc>
              <a:buSzPct val="25000"/>
            </a:pPr>
            <a:r>
              <a:rPr lang="zh-CN" altLang="en-US" spc="75" dirty="0">
                <a:latin typeface="+mj-ea"/>
                <a:ea typeface="+mj-ea"/>
              </a:rPr>
              <a:t>简单易学</a:t>
            </a:r>
            <a:endParaRPr lang="zh-CN" altLang="en-US" spc="75" dirty="0">
              <a:latin typeface="+mj-ea"/>
              <a:ea typeface="+mj-ea"/>
            </a:endParaRPr>
          </a:p>
        </p:txBody>
      </p:sp>
      <p:sp>
        <p:nvSpPr>
          <p:cNvPr id="242" name="椭圆 241"/>
          <p:cNvSpPr/>
          <p:nvPr>
            <p:custDataLst>
              <p:tags r:id="rId16"/>
            </p:custDataLst>
          </p:nvPr>
        </p:nvSpPr>
        <p:spPr>
          <a:xfrm>
            <a:off x="8047182" y="3015776"/>
            <a:ext cx="417886" cy="417886"/>
          </a:xfrm>
          <a:prstGeom prst="ellipse">
            <a:avLst/>
          </a:prstGeom>
          <a:solidFill>
            <a:srgbClr val="1AA3AA"/>
          </a:solidFill>
          <a:ln w="38100">
            <a:solidFill>
              <a:sysClr val="window" lastClr="FFFFFF"/>
            </a:solidFill>
          </a:ln>
        </p:spPr>
        <p:txBody>
          <a:bodyPr lIns="45713" tIns="22850" rIns="45713" bIns="2285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ysClr val="window" lastClr="FFFFFF"/>
                </a:solidFill>
                <a:latin typeface="+mj-ea"/>
                <a:ea typeface="+mj-ea"/>
              </a:rPr>
              <a:t>3</a:t>
            </a:r>
            <a:endParaRPr lang="en-US" sz="1000" b="1" dirty="0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sp>
        <p:nvSpPr>
          <p:cNvPr id="243" name="文本框 242"/>
          <p:cNvSpPr txBox="1"/>
          <p:nvPr>
            <p:custDataLst>
              <p:tags r:id="rId17"/>
            </p:custDataLst>
          </p:nvPr>
        </p:nvSpPr>
        <p:spPr>
          <a:xfrm>
            <a:off x="5604432" y="3052087"/>
            <a:ext cx="2570488" cy="381573"/>
          </a:xfrm>
          <a:prstGeom prst="rect">
            <a:avLst/>
          </a:prstGeom>
          <a:noFill/>
          <a:ln>
            <a:noFill/>
          </a:ln>
        </p:spPr>
        <p:txBody>
          <a:bodyPr wrap="square" lIns="45000" tIns="23400" rIns="45000" bIns="23400" anchor="ctr" anchorCtr="0">
            <a:noAutofit/>
          </a:bodyPr>
          <a:lstStyle/>
          <a:p>
            <a:pPr lvl="0">
              <a:lnSpc>
                <a:spcPct val="120000"/>
              </a:lnSpc>
              <a:buSzPct val="25000"/>
            </a:pPr>
            <a:r>
              <a:rPr lang="zh-CN" altLang="en-US" spc="75" dirty="0">
                <a:latin typeface="+mj-ea"/>
                <a:ea typeface="+mj-ea"/>
              </a:rPr>
              <a:t>免费开源</a:t>
            </a:r>
            <a:endParaRPr lang="zh-CN" altLang="en-US" spc="75" dirty="0">
              <a:latin typeface="+mj-ea"/>
              <a:ea typeface="+mj-ea"/>
            </a:endParaRPr>
          </a:p>
        </p:txBody>
      </p:sp>
      <p:sp>
        <p:nvSpPr>
          <p:cNvPr id="244" name="椭圆 243"/>
          <p:cNvSpPr/>
          <p:nvPr>
            <p:custDataLst>
              <p:tags r:id="rId18"/>
            </p:custDataLst>
          </p:nvPr>
        </p:nvSpPr>
        <p:spPr>
          <a:xfrm>
            <a:off x="8569323" y="3565121"/>
            <a:ext cx="417886" cy="417886"/>
          </a:xfrm>
          <a:prstGeom prst="ellipse">
            <a:avLst/>
          </a:prstGeom>
          <a:solidFill>
            <a:srgbClr val="69A35B"/>
          </a:solidFill>
          <a:ln w="38100">
            <a:solidFill>
              <a:sysClr val="window" lastClr="FFFFFF"/>
            </a:solidFill>
          </a:ln>
        </p:spPr>
        <p:txBody>
          <a:bodyPr lIns="45713" tIns="22850" rIns="45713" bIns="2285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ysClr val="window" lastClr="FFFFFF"/>
                </a:solidFill>
                <a:latin typeface="+mj-ea"/>
                <a:ea typeface="+mj-ea"/>
              </a:rPr>
              <a:t>4</a:t>
            </a:r>
            <a:endParaRPr lang="en-US" sz="1000" b="1" dirty="0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sp>
        <p:nvSpPr>
          <p:cNvPr id="245" name="文本框 244"/>
          <p:cNvSpPr txBox="1"/>
          <p:nvPr>
            <p:custDataLst>
              <p:tags r:id="rId19"/>
            </p:custDataLst>
          </p:nvPr>
        </p:nvSpPr>
        <p:spPr>
          <a:xfrm>
            <a:off x="5813375" y="3601433"/>
            <a:ext cx="2570488" cy="381573"/>
          </a:xfrm>
          <a:prstGeom prst="rect">
            <a:avLst/>
          </a:prstGeom>
          <a:noFill/>
          <a:ln>
            <a:noFill/>
          </a:ln>
        </p:spPr>
        <p:txBody>
          <a:bodyPr wrap="square" lIns="45000" tIns="23400" rIns="45000" bIns="23400" anchor="ctr" anchorCtr="0">
            <a:noAutofit/>
          </a:bodyPr>
          <a:lstStyle/>
          <a:p>
            <a:pPr lvl="0">
              <a:lnSpc>
                <a:spcPct val="120000"/>
              </a:lnSpc>
              <a:buSzPct val="25000"/>
            </a:pPr>
            <a:r>
              <a:rPr lang="zh-CN" altLang="en-US" spc="75">
                <a:latin typeface="+mj-ea"/>
                <a:ea typeface="+mj-ea"/>
              </a:rPr>
              <a:t>高级语言</a:t>
            </a:r>
            <a:endParaRPr lang="zh-CN" altLang="en-US" spc="75">
              <a:latin typeface="+mj-ea"/>
              <a:ea typeface="+mj-ea"/>
            </a:endParaRPr>
          </a:p>
        </p:txBody>
      </p:sp>
      <p:sp>
        <p:nvSpPr>
          <p:cNvPr id="246" name="椭圆 245"/>
          <p:cNvSpPr/>
          <p:nvPr>
            <p:custDataLst>
              <p:tags r:id="rId20"/>
            </p:custDataLst>
          </p:nvPr>
        </p:nvSpPr>
        <p:spPr>
          <a:xfrm>
            <a:off x="9150224" y="4100654"/>
            <a:ext cx="417886" cy="417886"/>
          </a:xfrm>
          <a:prstGeom prst="ellipse">
            <a:avLst/>
          </a:prstGeom>
          <a:solidFill>
            <a:srgbClr val="9BBB59"/>
          </a:solidFill>
          <a:ln w="38100">
            <a:solidFill>
              <a:sysClr val="window" lastClr="FFFFFF"/>
            </a:solidFill>
          </a:ln>
        </p:spPr>
        <p:txBody>
          <a:bodyPr lIns="45713" tIns="22850" rIns="45713" bIns="22850" anchor="ctr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ysClr val="window" lastClr="FFFFFF"/>
                </a:solidFill>
                <a:latin typeface="+mj-ea"/>
                <a:ea typeface="+mj-ea"/>
              </a:rPr>
              <a:t>5</a:t>
            </a:r>
            <a:endParaRPr lang="en-US" sz="1000" b="1" dirty="0">
              <a:solidFill>
                <a:sysClr val="window" lastClr="FFFFFF"/>
              </a:solidFill>
              <a:latin typeface="+mj-ea"/>
              <a:ea typeface="+mj-ea"/>
            </a:endParaRPr>
          </a:p>
        </p:txBody>
      </p:sp>
      <p:sp>
        <p:nvSpPr>
          <p:cNvPr id="247" name="文本框 246"/>
          <p:cNvSpPr txBox="1"/>
          <p:nvPr>
            <p:custDataLst>
              <p:tags r:id="rId21"/>
            </p:custDataLst>
          </p:nvPr>
        </p:nvSpPr>
        <p:spPr>
          <a:xfrm>
            <a:off x="6110049" y="4136965"/>
            <a:ext cx="2570488" cy="381573"/>
          </a:xfrm>
          <a:prstGeom prst="rect">
            <a:avLst/>
          </a:prstGeom>
          <a:noFill/>
          <a:ln>
            <a:noFill/>
          </a:ln>
        </p:spPr>
        <p:txBody>
          <a:bodyPr wrap="square" lIns="45000" tIns="23400" rIns="45000" bIns="23400" anchor="ctr" anchorCtr="0">
            <a:noAutofit/>
          </a:bodyPr>
          <a:lstStyle/>
          <a:p>
            <a:pPr lvl="0">
              <a:lnSpc>
                <a:spcPct val="120000"/>
              </a:lnSpc>
              <a:buSzPct val="25000"/>
            </a:pPr>
            <a:r>
              <a:rPr lang="zh-CN" altLang="en-US" spc="75" dirty="0">
                <a:latin typeface="+mj-ea"/>
                <a:ea typeface="+mj-ea"/>
              </a:rPr>
              <a:t>强大的第三方库</a:t>
            </a:r>
            <a:endParaRPr lang="zh-CN" altLang="en-US" spc="75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3891" y="3318873"/>
            <a:ext cx="3231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sz="900">
              <a:latin typeface="+mj-ea"/>
              <a:ea typeface="+mj-ea"/>
            </a:endParaRPr>
          </a:p>
        </p:txBody>
      </p:sp>
      <p:sp>
        <p:nvSpPr>
          <p:cNvPr id="49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语言的优点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848" y="2284000"/>
            <a:ext cx="1542034" cy="1536175"/>
          </a:xfrm>
          <a:prstGeom prst="rect">
            <a:avLst/>
          </a:prstGeom>
        </p:spPr>
      </p:pic>
      <p:sp>
        <p:nvSpPr>
          <p:cNvPr id="233" name="椭圆 232"/>
          <p:cNvSpPr/>
          <p:nvPr>
            <p:custDataLst>
              <p:tags r:id="rId23"/>
            </p:custDataLst>
          </p:nvPr>
        </p:nvSpPr>
        <p:spPr>
          <a:xfrm>
            <a:off x="3031555" y="2042930"/>
            <a:ext cx="2055388" cy="2055389"/>
          </a:xfrm>
          <a:prstGeom prst="ellipse">
            <a:avLst/>
          </a:prstGeom>
          <a:solidFill>
            <a:srgbClr val="1F74AD">
              <a:alpha val="33000"/>
            </a:srgbClr>
          </a:solidFill>
          <a:ln w="19050">
            <a:solidFill>
              <a:sysClr val="window" lastClr="FFFFFF"/>
            </a:solidFill>
          </a:ln>
        </p:spPr>
        <p:txBody>
          <a:bodyPr anchor="ctr">
            <a:normAutofit/>
          </a:bodyPr>
          <a:lstStyle/>
          <a:p>
            <a:pPr algn="ctr">
              <a:lnSpc>
                <a:spcPct val="120000"/>
              </a:lnSpc>
            </a:pPr>
            <a:endParaRPr sz="900">
              <a:latin typeface="+mj-ea"/>
              <a:ea typeface="+mj-ea"/>
            </a:endParaRPr>
          </a:p>
        </p:txBody>
      </p:sp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4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顶角 30"/>
          <p:cNvSpPr/>
          <p:nvPr/>
        </p:nvSpPr>
        <p:spPr>
          <a:xfrm>
            <a:off x="2715895" y="2080260"/>
            <a:ext cx="6759575" cy="807782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4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391" y="1582211"/>
            <a:ext cx="2215225" cy="2215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396" y="1582373"/>
            <a:ext cx="2215225" cy="2206808"/>
          </a:xfrm>
          <a:prstGeom prst="rect">
            <a:avLst/>
          </a:prstGeom>
        </p:spPr>
      </p:pic>
      <p:sp>
        <p:nvSpPr>
          <p:cNvPr id="9" name="Object 11037"/>
          <p:cNvSpPr txBox="1"/>
          <p:nvPr/>
        </p:nvSpPr>
        <p:spPr>
          <a:xfrm>
            <a:off x="2514774" y="4151214"/>
            <a:ext cx="2547420" cy="539750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解释器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0" name="Object 11037"/>
          <p:cNvSpPr txBox="1"/>
          <p:nvPr/>
        </p:nvSpPr>
        <p:spPr>
          <a:xfrm>
            <a:off x="7682230" y="4159250"/>
            <a:ext cx="1960245" cy="539750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 err="1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Pycharm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621" y="1479503"/>
            <a:ext cx="2215225" cy="2206808"/>
          </a:xfrm>
          <a:prstGeom prst="rect">
            <a:avLst/>
          </a:prstGeom>
        </p:spPr>
      </p:pic>
      <p:sp>
        <p:nvSpPr>
          <p:cNvPr id="9" name="Object 11037"/>
          <p:cNvSpPr txBox="1"/>
          <p:nvPr/>
        </p:nvSpPr>
        <p:spPr>
          <a:xfrm>
            <a:off x="4822364" y="4062949"/>
            <a:ext cx="2547420" cy="539750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解释器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12" name="图片 11" descr="电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2628558"/>
            <a:ext cx="2874010" cy="2157437"/>
          </a:xfrm>
          <a:prstGeom prst="roundRect">
            <a:avLst>
              <a:gd name="adj" fmla="val 9517"/>
            </a:avLst>
          </a:prstGeom>
        </p:spPr>
      </p:pic>
      <p:pic>
        <p:nvPicPr>
          <p:cNvPr id="13" name="图片 12" descr="计算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5295" y="2628558"/>
            <a:ext cx="2845435" cy="2157438"/>
          </a:xfrm>
          <a:prstGeom prst="roundRect">
            <a:avLst>
              <a:gd name="adj" fmla="val 10952"/>
            </a:avLst>
          </a:prstGeom>
        </p:spPr>
      </p:pic>
      <p:pic>
        <p:nvPicPr>
          <p:cNvPr id="14" name="图片 13" descr="0072Lfvtly1frlmw97ojig305w03cta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375" y="2628558"/>
            <a:ext cx="2946400" cy="2157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0" dist="5000" dir="5400000" sy="-100000" algn="bl" rotWithShape="0"/>
          </a:effectLst>
        </p:spPr>
      </p:pic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71975" y="4156075"/>
            <a:ext cx="2329180" cy="1844675"/>
          </a:xfrm>
          <a:prstGeom prst="roundRect">
            <a:avLst>
              <a:gd name="adj" fmla="val 7468"/>
            </a:avLst>
          </a:prstGeom>
        </p:spPr>
      </p:pic>
      <p:pic>
        <p:nvPicPr>
          <p:cNvPr id="9" name="图片 8" descr="翻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1155" y="2028190"/>
            <a:ext cx="2148840" cy="2127885"/>
          </a:xfrm>
          <a:prstGeom prst="roundRect">
            <a:avLst>
              <a:gd name="adj" fmla="val 8250"/>
            </a:avLst>
          </a:prstGeom>
        </p:spPr>
      </p:pic>
      <p:pic>
        <p:nvPicPr>
          <p:cNvPr id="10" name="图片 9" descr="代码 (3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5530" y="1847850"/>
            <a:ext cx="2036445" cy="23082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9995" y="4156075"/>
            <a:ext cx="2148840" cy="1892300"/>
          </a:xfrm>
          <a:prstGeom prst="roundRect">
            <a:avLst>
              <a:gd name="adj" fmla="val 10689"/>
            </a:avLst>
          </a:prstGeom>
        </p:spPr>
      </p:pic>
      <p:sp>
        <p:nvSpPr>
          <p:cNvPr id="16" name="文本框 15"/>
          <p:cNvSpPr txBox="1"/>
          <p:nvPr/>
        </p:nvSpPr>
        <p:spPr>
          <a:xfrm>
            <a:off x="975360" y="281813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DA007"/>
                </a:solidFill>
              </a:rPr>
              <a:t>python</a:t>
            </a:r>
            <a:r>
              <a:rPr lang="zh-CN" altLang="en-US" b="1" dirty="0">
                <a:solidFill>
                  <a:srgbClr val="FDA007"/>
                </a:solidFill>
              </a:rPr>
              <a:t>代码</a:t>
            </a:r>
            <a:endParaRPr lang="zh-CN" altLang="en-US" b="1" dirty="0">
              <a:solidFill>
                <a:srgbClr val="FDA007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12385" y="2907665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FDA007"/>
                </a:solidFill>
              </a:rPr>
              <a:t>python</a:t>
            </a:r>
            <a:r>
              <a:rPr lang="zh-CN" altLang="en-US" b="1" dirty="0">
                <a:solidFill>
                  <a:srgbClr val="FDA007"/>
                </a:solidFill>
              </a:rPr>
              <a:t>解释器</a:t>
            </a:r>
            <a:endParaRPr lang="zh-CN" altLang="en-US" b="1" dirty="0">
              <a:solidFill>
                <a:srgbClr val="FDA007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22980" y="491807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DA007"/>
                </a:solidFill>
              </a:rPr>
              <a:t>机器码</a:t>
            </a:r>
            <a:endParaRPr lang="zh-CN" altLang="en-US" b="1">
              <a:solidFill>
                <a:srgbClr val="FDA007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29600" y="489394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DA007"/>
                </a:solidFill>
              </a:rPr>
              <a:t>软件</a:t>
            </a:r>
            <a:endParaRPr lang="zh-CN" altLang="en-US" b="1">
              <a:solidFill>
                <a:srgbClr val="FDA007"/>
              </a:solidFill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87077" y="1600200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python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介绍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87077" y="2299299"/>
            <a:ext cx="4085590" cy="706755"/>
            <a:chOff x="5016113" y="1484630"/>
            <a:chExt cx="4085590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软件安装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077" y="2998398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编写第</a:t>
              </a:r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个程序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87077" y="3697497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208643" y="1600835"/>
              <a:ext cx="255778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知识总结及练习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1037"/>
          <p:cNvSpPr txBox="1"/>
          <p:nvPr/>
        </p:nvSpPr>
        <p:spPr>
          <a:xfrm>
            <a:off x="746760" y="971550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程序编译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88216" y="1786217"/>
            <a:ext cx="2840990" cy="4026792"/>
            <a:chOff x="735349" y="1560176"/>
            <a:chExt cx="2419318" cy="3850140"/>
          </a:xfrm>
        </p:grpSpPr>
        <p:sp>
          <p:nvSpPr>
            <p:cNvPr id="9" name="任意多边形 8"/>
            <p:cNvSpPr/>
            <p:nvPr/>
          </p:nvSpPr>
          <p:spPr bwMode="auto">
            <a:xfrm>
              <a:off x="738726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</a:ln>
            <a:effectLst/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735349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A007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 flipH="1">
              <a:off x="738726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任意多边形 19"/>
            <p:cNvSpPr/>
            <p:nvPr/>
          </p:nvSpPr>
          <p:spPr bwMode="auto">
            <a:xfrm>
              <a:off x="929502" y="4905517"/>
              <a:ext cx="2008220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defTabSz="583565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解释型语言</a:t>
              </a:r>
              <a:endPara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任意多边形 23"/>
            <p:cNvSpPr/>
            <p:nvPr/>
          </p:nvSpPr>
          <p:spPr bwMode="auto">
            <a:xfrm>
              <a:off x="1343688" y="2444238"/>
              <a:ext cx="154086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ctr">
              <a:noAutofit/>
            </a:bodyPr>
            <a:lstStyle/>
            <a:p>
              <a:pPr defTabSz="583565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python</a:t>
              </a:r>
              <a:endParaRPr lang="en-US" altLang="zh-CN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defTabSz="583565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Php</a:t>
              </a:r>
              <a:endParaRPr lang="en-US" altLang="zh-CN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defTabSz="583565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JavaScript</a:t>
              </a:r>
              <a:endParaRPr lang="en-US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48425" y="1786217"/>
            <a:ext cx="2840990" cy="4026792"/>
            <a:chOff x="3508363" y="1560176"/>
            <a:chExt cx="2419318" cy="3850140"/>
          </a:xfrm>
        </p:grpSpPr>
        <p:sp>
          <p:nvSpPr>
            <p:cNvPr id="15" name="任意多边形 6"/>
            <p:cNvSpPr/>
            <p:nvPr/>
          </p:nvSpPr>
          <p:spPr bwMode="auto">
            <a:xfrm>
              <a:off x="3511740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</a:ln>
            <a:effectLst/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任意多边形 7"/>
            <p:cNvSpPr/>
            <p:nvPr/>
          </p:nvSpPr>
          <p:spPr bwMode="auto">
            <a:xfrm>
              <a:off x="3508363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A007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任意多边形 12"/>
            <p:cNvSpPr/>
            <p:nvPr/>
          </p:nvSpPr>
          <p:spPr bwMode="auto">
            <a:xfrm flipH="1">
              <a:off x="3511740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任意多边形 20"/>
            <p:cNvSpPr/>
            <p:nvPr/>
          </p:nvSpPr>
          <p:spPr bwMode="auto">
            <a:xfrm>
              <a:off x="3727841" y="4905517"/>
              <a:ext cx="200315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defTabSz="583565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编译型语言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任意多边形 24"/>
            <p:cNvSpPr/>
            <p:nvPr/>
          </p:nvSpPr>
          <p:spPr bwMode="auto">
            <a:xfrm>
              <a:off x="4222849" y="2444238"/>
              <a:ext cx="1508148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wrap="none" lIns="0" tIns="0" rIns="0" bIns="0" anchor="ctr">
              <a:noAutofit/>
            </a:bodyPr>
            <a:lstStyle/>
            <a:p>
              <a:pPr defTabSz="583565">
                <a:lnSpc>
                  <a:spcPct val="150000"/>
                </a:lnSpc>
                <a:defRPr/>
              </a:pPr>
              <a:r>
                <a:rPr lang="en-US" altLang="zh-CN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 / C++</a:t>
              </a:r>
              <a:endParaRPr lang="en-US" altLang="zh-CN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defTabSz="583565">
                <a:lnSpc>
                  <a:spcPct val="150000"/>
                </a:lnSpc>
                <a:defRPr/>
              </a:pPr>
              <a:r>
                <a:rPr lang="en-US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C#</a:t>
              </a:r>
              <a:endParaRPr lang="en-US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defTabSz="583565">
                <a:lnSpc>
                  <a:spcPct val="150000"/>
                </a:lnSpc>
                <a:defRPr/>
              </a:pPr>
              <a:r>
                <a:rPr lang="en-US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Java</a:t>
              </a:r>
              <a:endParaRPr lang="en-US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defTabSz="583565">
                <a:lnSpc>
                  <a:spcPct val="150000"/>
                </a:lnSpc>
                <a:defRPr/>
              </a:pPr>
              <a:r>
                <a:rPr lang="en-US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Golang</a:t>
              </a:r>
              <a:endParaRPr lang="en-US" sz="2000" b="1" dirty="0">
                <a:solidFill>
                  <a:srgbClr val="4D4E4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141643" y="4275861"/>
            <a:ext cx="1963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运行的时候才将他翻译过来运行。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48425" y="4226817"/>
            <a:ext cx="1963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panose="020B0300000000000000" charset="-122"/>
              </a:rPr>
              <a:t>写完代码，先编译，编译完以后在运行。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panose="020B0300000000000000" charset="-122"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7520" y="1598295"/>
            <a:ext cx="7255510" cy="3662045"/>
          </a:xfrm>
          <a:prstGeom prst="rect">
            <a:avLst/>
          </a:prstGeom>
        </p:spPr>
      </p:pic>
      <p:sp>
        <p:nvSpPr>
          <p:cNvPr id="4" name="Object 11037"/>
          <p:cNvSpPr txBox="1"/>
          <p:nvPr/>
        </p:nvSpPr>
        <p:spPr>
          <a:xfrm>
            <a:off x="4232910" y="5535930"/>
            <a:ext cx="482536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浏览器打开官网：https://www.python.org/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730115" y="2851785"/>
            <a:ext cx="617220" cy="22860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5191125" y="2386965"/>
            <a:ext cx="296545" cy="45021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39496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根据自己的电脑，选择合适的版本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点击下载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1810385"/>
            <a:ext cx="6371590" cy="328739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685790" y="2895600"/>
            <a:ext cx="1132840" cy="381635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459480" y="3190240"/>
            <a:ext cx="817880" cy="29972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4277360" y="3156585"/>
            <a:ext cx="516255" cy="16891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39496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下载完成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8610" y="2114550"/>
            <a:ext cx="2581275" cy="2628900"/>
          </a:xfrm>
          <a:prstGeom prst="rect">
            <a:avLst/>
          </a:prstGeom>
        </p:spPr>
      </p:pic>
      <p:pic>
        <p:nvPicPr>
          <p:cNvPr id="10" name="图片 9" descr="截屏2024-01-23 23.14.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660" y="2113915"/>
            <a:ext cx="2317750" cy="2629535"/>
          </a:xfrm>
          <a:prstGeom prst="rect">
            <a:avLst/>
          </a:prstGeom>
        </p:spPr>
      </p:pic>
      <p:sp>
        <p:nvSpPr>
          <p:cNvPr id="12" name="Object 11037"/>
          <p:cNvSpPr txBox="1"/>
          <p:nvPr/>
        </p:nvSpPr>
        <p:spPr>
          <a:xfrm>
            <a:off x="1708150" y="4827270"/>
            <a:ext cx="8775700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windows                                                            mac</a:t>
            </a:r>
            <a:endParaRPr lang="en-US" altLang="zh-CN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4720" y="1807845"/>
            <a:ext cx="5853430" cy="3600450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双击软件安装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77660" y="5113020"/>
            <a:ext cx="935355" cy="381000"/>
          </a:xfrm>
          <a:prstGeom prst="roundRect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289675" y="2828290"/>
            <a:ext cx="935355" cy="381000"/>
          </a:xfrm>
          <a:prstGeom prst="roundRect">
            <a:avLst/>
          </a:prstGeom>
          <a:solidFill>
            <a:schemeClr val="bg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8325" y="1513205"/>
            <a:ext cx="6585585" cy="4064635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安装成功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927600" y="1936750"/>
            <a:ext cx="2699385" cy="38100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580" y="1768475"/>
            <a:ext cx="7585075" cy="3935095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解释器的安装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打开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cmd</a:t>
            </a: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，验证是否安装成功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608580" y="1981200"/>
            <a:ext cx="6357620" cy="48387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721" y="1794301"/>
            <a:ext cx="2215225" cy="2215225"/>
          </a:xfrm>
          <a:prstGeom prst="rect">
            <a:avLst/>
          </a:prstGeom>
        </p:spPr>
      </p:pic>
      <p:sp>
        <p:nvSpPr>
          <p:cNvPr id="10" name="Object 11037"/>
          <p:cNvSpPr txBox="1"/>
          <p:nvPr/>
        </p:nvSpPr>
        <p:spPr>
          <a:xfrm>
            <a:off x="5114925" y="4283075"/>
            <a:ext cx="1960245" cy="539750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 err="1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Pycharm</a:t>
            </a:r>
            <a:endParaRPr lang="zh-CN" altLang="en-US"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725" y="1978660"/>
            <a:ext cx="2475865" cy="3298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2775" y="1978660"/>
            <a:ext cx="5862320" cy="3298190"/>
          </a:xfrm>
          <a:prstGeom prst="rect">
            <a:avLst/>
          </a:prstGeom>
        </p:spPr>
      </p:pic>
      <p:sp>
        <p:nvSpPr>
          <p:cNvPr id="4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5186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打开官网：https://www.jetbrains.com.cn/pycharm/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927600" y="1936750"/>
            <a:ext cx="2699385" cy="38100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740" y="1746885"/>
            <a:ext cx="7825105" cy="3924300"/>
          </a:xfrm>
          <a:prstGeom prst="rect">
            <a:avLst/>
          </a:prstGeom>
        </p:spPr>
      </p:pic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顶角 30"/>
          <p:cNvSpPr/>
          <p:nvPr/>
        </p:nvSpPr>
        <p:spPr>
          <a:xfrm>
            <a:off x="2715895" y="2080260"/>
            <a:ext cx="6759575" cy="80778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4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8440" y="973455"/>
            <a:ext cx="4745355" cy="4593590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滚动页面到最下方，选择社区版下载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795770" y="4980940"/>
            <a:ext cx="1405255" cy="58674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393690" y="1620520"/>
            <a:ext cx="1229360" cy="185293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专业版</a:t>
            </a: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只能试用</a:t>
            </a:r>
            <a:r>
              <a:rPr lang="en-US" altLang="zh-CN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30</a:t>
            </a:r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天</a:t>
            </a: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971665" y="1620520"/>
            <a:ext cx="1229360" cy="185293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社区版</a:t>
            </a: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zh-CN" altLang="en-US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新手学习足够用</a:t>
            </a:r>
            <a:endParaRPr lang="zh-CN" alt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1529080"/>
            <a:ext cx="4572000" cy="3800475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根据自己的电脑，选择合适的版本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点击下载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251450" y="4348480"/>
            <a:ext cx="1405255" cy="58674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70357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下载完成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1-23 23.33.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1815" y="2117725"/>
            <a:ext cx="2460625" cy="2460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355" y="2155190"/>
            <a:ext cx="2274570" cy="2423160"/>
          </a:xfrm>
          <a:prstGeom prst="rect">
            <a:avLst/>
          </a:prstGeom>
        </p:spPr>
      </p:pic>
      <p:sp>
        <p:nvSpPr>
          <p:cNvPr id="7" name="Object 11037"/>
          <p:cNvSpPr txBox="1"/>
          <p:nvPr/>
        </p:nvSpPr>
        <p:spPr>
          <a:xfrm>
            <a:off x="2740025" y="4578350"/>
            <a:ext cx="662241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windows                                                        mac</a:t>
            </a:r>
            <a:endParaRPr lang="en-US" altLang="zh-CN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1037"/>
          <p:cNvSpPr txBox="1"/>
          <p:nvPr/>
        </p:nvSpPr>
        <p:spPr>
          <a:xfrm>
            <a:off x="7594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双击安装，点击下一步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3130" y="1513205"/>
            <a:ext cx="5895975" cy="425640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163435" y="5286375"/>
            <a:ext cx="1156970" cy="483235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9270" y="1513205"/>
            <a:ext cx="6092825" cy="4330700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选择安装位置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57695" y="5424805"/>
            <a:ext cx="1156970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52495" y="4051935"/>
            <a:ext cx="4010025" cy="48387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7225" y="1604645"/>
            <a:ext cx="5797550" cy="4231005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勾选配置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13880" y="5424805"/>
            <a:ext cx="1113790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05175" y="2597785"/>
            <a:ext cx="4994910" cy="2041525"/>
          </a:xfrm>
          <a:prstGeom prst="roundRect">
            <a:avLst>
              <a:gd name="adj" fmla="val 7163"/>
            </a:avLst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100" y="1616075"/>
            <a:ext cx="5613400" cy="4004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4100" y="1616075"/>
            <a:ext cx="5613400" cy="4004310"/>
          </a:xfrm>
          <a:prstGeom prst="rect">
            <a:avLst/>
          </a:prstGeom>
        </p:spPr>
      </p:pic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点击安装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51700" y="5224780"/>
            <a:ext cx="967105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3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等待安装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51700" y="5224780"/>
            <a:ext cx="967105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6615" y="1513205"/>
            <a:ext cx="6009005" cy="43338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点击完成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点击完成后，会重启电脑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51700" y="5224780"/>
            <a:ext cx="967105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0" y="1513205"/>
            <a:ext cx="5753735" cy="420052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454650" y="3282315"/>
            <a:ext cx="1980565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507" y="1456055"/>
            <a:ext cx="5524500" cy="4235450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的安装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勾选√，点击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Continue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760748" y="5289135"/>
            <a:ext cx="967105" cy="32258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15677" y="4939295"/>
            <a:ext cx="320993" cy="349839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963670" y="1392555"/>
            <a:ext cx="2385695" cy="476250"/>
          </a:xfrm>
          <a:prstGeom prst="round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应用层</a:t>
            </a:r>
            <a:endParaRPr lang="zh-CN" altLang="en-US" sz="2000"/>
          </a:p>
        </p:txBody>
      </p:sp>
      <p:sp>
        <p:nvSpPr>
          <p:cNvPr id="3" name="圆角矩形 2"/>
          <p:cNvSpPr/>
          <p:nvPr/>
        </p:nvSpPr>
        <p:spPr>
          <a:xfrm>
            <a:off x="3963670" y="2040890"/>
            <a:ext cx="2385695" cy="476250"/>
          </a:xfrm>
          <a:prstGeom prst="round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高级语言层</a:t>
            </a:r>
            <a:endParaRPr lang="zh-CN" altLang="en-US" sz="2000"/>
          </a:p>
        </p:txBody>
      </p:sp>
      <p:sp>
        <p:nvSpPr>
          <p:cNvPr id="4" name="圆角矩形 3"/>
          <p:cNvSpPr/>
          <p:nvPr/>
        </p:nvSpPr>
        <p:spPr>
          <a:xfrm>
            <a:off x="3963670" y="2689225"/>
            <a:ext cx="2385695" cy="476250"/>
          </a:xfrm>
          <a:prstGeom prst="round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汇编语言层</a:t>
            </a:r>
            <a:endParaRPr lang="zh-CN" altLang="en-US" sz="2000"/>
          </a:p>
        </p:txBody>
      </p:sp>
      <p:sp>
        <p:nvSpPr>
          <p:cNvPr id="5" name="圆角矩形 4"/>
          <p:cNvSpPr/>
          <p:nvPr/>
        </p:nvSpPr>
        <p:spPr>
          <a:xfrm>
            <a:off x="3963670" y="3337560"/>
            <a:ext cx="2385695" cy="476250"/>
          </a:xfrm>
          <a:prstGeom prst="roundRect">
            <a:avLst/>
          </a:pr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操作系统层</a:t>
            </a:r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3963670" y="3985895"/>
            <a:ext cx="2385695" cy="47625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传统机器层</a:t>
            </a:r>
            <a:endParaRPr lang="zh-CN" altLang="en-US" sz="2000"/>
          </a:p>
        </p:txBody>
      </p:sp>
      <p:sp>
        <p:nvSpPr>
          <p:cNvPr id="7" name="圆角矩形 6"/>
          <p:cNvSpPr/>
          <p:nvPr/>
        </p:nvSpPr>
        <p:spPr>
          <a:xfrm>
            <a:off x="3963670" y="4634230"/>
            <a:ext cx="2385695" cy="47625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微程序机器层</a:t>
            </a:r>
            <a:endParaRPr lang="zh-CN" altLang="en-US" sz="2000"/>
          </a:p>
        </p:txBody>
      </p:sp>
      <p:sp>
        <p:nvSpPr>
          <p:cNvPr id="8" name="圆角矩形 7"/>
          <p:cNvSpPr/>
          <p:nvPr/>
        </p:nvSpPr>
        <p:spPr>
          <a:xfrm>
            <a:off x="3963670" y="5282565"/>
            <a:ext cx="2385695" cy="47625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硬件逻辑层</a:t>
            </a:r>
            <a:endParaRPr lang="zh-CN" altLang="en-US" sz="2000"/>
          </a:p>
        </p:txBody>
      </p:sp>
      <p:sp>
        <p:nvSpPr>
          <p:cNvPr id="9" name="右大括号 8"/>
          <p:cNvSpPr/>
          <p:nvPr/>
        </p:nvSpPr>
        <p:spPr>
          <a:xfrm>
            <a:off x="6438265" y="1550670"/>
            <a:ext cx="560705" cy="2153920"/>
          </a:xfrm>
          <a:prstGeom prst="rightBrace">
            <a:avLst>
              <a:gd name="adj1" fmla="val 8333"/>
              <a:gd name="adj2" fmla="val 50000"/>
            </a:avLst>
          </a:prstGeom>
          <a:ln w="28575">
            <a:solidFill>
              <a:srgbClr val="00AF92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537960" y="2389505"/>
            <a:ext cx="2385695" cy="476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00AF92"/>
                </a:solidFill>
              </a:rPr>
              <a:t>虚拟机器</a:t>
            </a:r>
            <a:endParaRPr lang="zh-CN" altLang="en-US" sz="2000" b="1">
              <a:solidFill>
                <a:srgbClr val="00AF92"/>
              </a:solidFill>
            </a:endParaRPr>
          </a:p>
        </p:txBody>
      </p:sp>
      <p:sp>
        <p:nvSpPr>
          <p:cNvPr id="12" name="右大括号 11"/>
          <p:cNvSpPr/>
          <p:nvPr/>
        </p:nvSpPr>
        <p:spPr>
          <a:xfrm>
            <a:off x="6537960" y="4099560"/>
            <a:ext cx="560705" cy="1503680"/>
          </a:xfrm>
          <a:prstGeom prst="rightBrace">
            <a:avLst>
              <a:gd name="adj1" fmla="val 8333"/>
              <a:gd name="adj2" fmla="val 50000"/>
            </a:avLst>
          </a:prstGeom>
          <a:ln w="28575">
            <a:solidFill>
              <a:srgbClr val="ED7D3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637655" y="4613275"/>
            <a:ext cx="2385695" cy="476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ED7D31"/>
                </a:solidFill>
              </a:rPr>
              <a:t>实际机器</a:t>
            </a:r>
            <a:endParaRPr lang="zh-CN" altLang="en-US" sz="2000" b="1">
              <a:solidFill>
                <a:srgbClr val="ED7D31"/>
              </a:solidFill>
            </a:endParaRPr>
          </a:p>
        </p:txBody>
      </p:sp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Object 11037"/>
          <p:cNvSpPr txBox="1"/>
          <p:nvPr/>
        </p:nvSpPr>
        <p:spPr>
          <a:xfrm>
            <a:off x="66421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计算机系统结构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9445" y="1605280"/>
            <a:ext cx="6443345" cy="3839845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的汉化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836670" y="583565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选择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 plugins</a:t>
            </a:r>
            <a:endParaRPr lang="en-US" altLang="zh-CN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搜索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 chinese</a:t>
            </a: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，选择安装</a:t>
            </a:r>
            <a:endParaRPr lang="zh-CN" altLang="en-US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74840" y="2588260"/>
            <a:ext cx="482600" cy="194945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645660" y="1878330"/>
            <a:ext cx="746760" cy="19177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45025" y="2646680"/>
            <a:ext cx="2256155" cy="483235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324860" y="2559050"/>
            <a:ext cx="482600" cy="194945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520" y="1698625"/>
            <a:ext cx="4632325" cy="3922395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的汉化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3531870" y="5806440"/>
            <a:ext cx="5128895" cy="48323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ctr">
              <a:lnSpc>
                <a:spcPct val="102000"/>
              </a:lnSpc>
            </a:pP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点击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Restart IDE</a:t>
            </a:r>
            <a:r>
              <a:rPr lang="zh-CN" altLang="en-US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，重启</a:t>
            </a:r>
            <a:r>
              <a:rPr lang="en-US" altLang="zh-CN" sz="16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endParaRPr lang="en-US" altLang="zh-CN" sz="16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04310" y="2914650"/>
            <a:ext cx="1129030" cy="28321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的汉化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835" y="1656080"/>
            <a:ext cx="7466965" cy="41668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1.2 软件安装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的颜色方案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004310" y="2914650"/>
            <a:ext cx="1129030" cy="283210"/>
          </a:xfrm>
          <a:prstGeom prst="roundRect">
            <a:avLst/>
          </a:prstGeom>
          <a:noFill/>
          <a:ln w="317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1771015"/>
            <a:ext cx="6805930" cy="37769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顶角 30"/>
          <p:cNvSpPr/>
          <p:nvPr/>
        </p:nvSpPr>
        <p:spPr>
          <a:xfrm>
            <a:off x="2451735" y="2080260"/>
            <a:ext cx="7288530" cy="80786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编写第1个程序</a:t>
            </a:r>
            <a:endParaRPr lang="zh-CN" altLang="en-US" sz="4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91185" y="2247265"/>
            <a:ext cx="5025390" cy="2964180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946785" y="2890520"/>
            <a:ext cx="4745355" cy="1803400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打开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在桌面上新建项目《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学习》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新建文件夹《第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章》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新建文件《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code1-1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第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个程序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编辑代码</a:t>
            </a: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运行代码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使用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编程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346825" y="1513205"/>
            <a:ext cx="4559935" cy="203771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打印数字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print(2024)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打印字符串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print("hello world")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8101330" y="1028700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code1-1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第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个程序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1-24 00.19.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6605" y="4189730"/>
            <a:ext cx="5540375" cy="17614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4" grpId="0" animBg="1"/>
      <p:bldP spid="34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1003300" y="1849755"/>
            <a:ext cx="10626090" cy="147574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以#开始，一直到本行结束都是注释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为了保证代码的可读性，# 后面建议先添加一个空格，然后再编写相应的说明文字（PEP8）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</a:t>
            </a: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注释不会运行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代码是给机器执行用的，注释是给人看的，方便阅读代码时，能够快速的了解代码的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功能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注释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5398135" y="1365250"/>
            <a:ext cx="139509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块注释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3816350" y="4029710"/>
            <a:ext cx="4559935" cy="115379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块注释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print('我在学习python')  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矩形: 圆角 1"/>
          <p:cNvSpPr/>
          <p:nvPr/>
        </p:nvSpPr>
        <p:spPr>
          <a:xfrm>
            <a:off x="6381115" y="3545205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注释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1003300" y="1849755"/>
            <a:ext cx="10626090" cy="115316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以#开始，一直到本行结束都是注释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</a:t>
            </a: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与代码写在同一行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#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前面至少有两个空格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注释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5295900" y="1365250"/>
            <a:ext cx="204152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行内注释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2411730" y="4029710"/>
            <a:ext cx="7369175" cy="115379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print('我在学习python')  # 与代码同行,#前面至少有两个空格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矩形: 圆角 1"/>
          <p:cNvSpPr/>
          <p:nvPr/>
        </p:nvSpPr>
        <p:spPr>
          <a:xfrm>
            <a:off x="7660640" y="3545205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注释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995680" y="1849755"/>
            <a:ext cx="10626090" cy="115316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如果希望编写的注释信息很多，一行无法显示，就可以使用多行注释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要在python 程序中使用多行注释，可以用 一对 连续的 三个 引号(单引号和双引号都可以)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注释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5398135" y="1365250"/>
            <a:ext cx="1821180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多行注释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3816350" y="3649980"/>
            <a:ext cx="5457190" cy="2561590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多行注释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1.使用三个单引号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'''中间的任何内容都是注释，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可以有多行但中间不能再有三个单引号'''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2.使用三个双引号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"""中间都是注释内容，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但不能出现三个双引号"""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矩形: 圆角 1"/>
          <p:cNvSpPr/>
          <p:nvPr/>
        </p:nvSpPr>
        <p:spPr>
          <a:xfrm>
            <a:off x="7099300" y="3187065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注释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1411233_卡通对话框(企业商用)"/>
          <p:cNvPicPr>
            <a:picLocks noChangeAspect="1"/>
          </p:cNvPicPr>
          <p:nvPr/>
        </p:nvPicPr>
        <p:blipFill>
          <a:blip r:embed="rId1"/>
          <a:srcRect l="9167" t="35708" r="11097" b="38604"/>
          <a:stretch>
            <a:fillRect/>
          </a:stretch>
        </p:blipFill>
        <p:spPr>
          <a:xfrm>
            <a:off x="426085" y="826770"/>
            <a:ext cx="1276350" cy="847090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1003300" y="1790065"/>
            <a:ext cx="10626090" cy="428498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作用：方便阅读代码时，能够快速的了解代码的功能，不会被执行。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分类：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块注释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行内注释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多行注释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使用规范：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1. 注释不是越多越好，对于一目了然的代码，不需要添加注释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2. 对于 复杂的操作，应该在操作开始前写上若干行注释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3. 对于 不是一目了然的代码，应在其行尾添加注释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4. 绝不要描述代码，假设阅读代码的人比你更懂 Python，他只是不知道你的代码要做什么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注释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  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4"/>
          <p:cNvSpPr/>
          <p:nvPr>
            <p:custDataLst>
              <p:tags r:id="rId1"/>
            </p:custDataLst>
          </p:nvPr>
        </p:nvSpPr>
        <p:spPr bwMode="gray">
          <a:xfrm>
            <a:off x="7051873" y="3529952"/>
            <a:ext cx="783349" cy="592688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rgbClr val="40A693"/>
          </a:solidFill>
          <a:ln w="12700">
            <a:noFill/>
            <a:prstDash val="solid"/>
            <a:round/>
          </a:ln>
        </p:spPr>
        <p:txBody>
          <a:bodyPr/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2"/>
            </p:custDataLst>
          </p:nvPr>
        </p:nvCxnSpPr>
        <p:spPr>
          <a:xfrm flipH="1">
            <a:off x="948055" y="5634292"/>
            <a:ext cx="103759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948055" y="1967978"/>
            <a:ext cx="2099592" cy="30042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学习内容：指针、内存、数据类型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语言本质：理解计算机系统结构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解决问题：性能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适用对象：</a:t>
            </a:r>
            <a:r>
              <a:rPr lang="zh-CN" altLang="en-US" sz="1400" spc="1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计算机类专业</a:t>
            </a:r>
            <a:endParaRPr lang="zh-CN" altLang="en-US" sz="1400" spc="1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泪滴形 8"/>
          <p:cNvSpPr/>
          <p:nvPr>
            <p:custDataLst>
              <p:tags r:id="rId4"/>
            </p:custDataLst>
          </p:nvPr>
        </p:nvSpPr>
        <p:spPr>
          <a:xfrm rot="8100000">
            <a:off x="1832052" y="4824967"/>
            <a:ext cx="522557" cy="522557"/>
          </a:xfrm>
          <a:prstGeom prst="teardrop">
            <a:avLst>
              <a:gd name="adj" fmla="val 125412"/>
            </a:avLst>
          </a:prstGeom>
          <a:solidFill>
            <a:srgbClr val="E5C287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 rot="8100000">
            <a:off x="1957771" y="4946240"/>
            <a:ext cx="271437" cy="2714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30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2039996" y="5600230"/>
            <a:ext cx="106353" cy="1063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1134569" y="5749112"/>
            <a:ext cx="1902601" cy="44494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spc="300" dirty="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C</a:t>
            </a:r>
            <a:r>
              <a:rPr lang="zh-CN" altLang="en-US" sz="2000" b="1" spc="300" dirty="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语言</a:t>
            </a:r>
            <a:endParaRPr lang="zh-CN" altLang="en-US" sz="2000" b="1" spc="300" dirty="0">
              <a:ln w="22225">
                <a:noFill/>
                <a:prstDash val="solid"/>
              </a:ln>
              <a:solidFill>
                <a:srgbClr val="FDA007"/>
              </a:solidFill>
              <a:effectLst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>
            <p:custDataLst>
              <p:tags r:id="rId8"/>
            </p:custDataLst>
          </p:nvPr>
        </p:nvSpPr>
        <p:spPr>
          <a:xfrm>
            <a:off x="3368133" y="1967978"/>
            <a:ext cx="2099592" cy="300426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学习内容：对象、跨平台、运行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语言本质：理解主客体关系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解决问题：跨平台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适用对象：</a:t>
            </a:r>
            <a:r>
              <a:rPr lang="zh-CN" altLang="en-US" sz="1400" spc="1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软件类专业</a:t>
            </a:r>
            <a:endParaRPr lang="zh-CN" altLang="en-US" sz="1400" spc="1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泪滴形 11"/>
          <p:cNvSpPr/>
          <p:nvPr>
            <p:custDataLst>
              <p:tags r:id="rId9"/>
            </p:custDataLst>
          </p:nvPr>
        </p:nvSpPr>
        <p:spPr>
          <a:xfrm rot="8100000">
            <a:off x="4256893" y="4824967"/>
            <a:ext cx="522557" cy="522557"/>
          </a:xfrm>
          <a:prstGeom prst="teardrop">
            <a:avLst>
              <a:gd name="adj" fmla="val 125412"/>
            </a:avLst>
          </a:prstGeom>
          <a:solidFill>
            <a:schemeClr val="accent2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>
            <p:custDataLst>
              <p:tags r:id="rId10"/>
            </p:custDataLst>
          </p:nvPr>
        </p:nvSpPr>
        <p:spPr>
          <a:xfrm rot="8100000">
            <a:off x="4377849" y="4946240"/>
            <a:ext cx="271437" cy="2714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4464836" y="5600230"/>
            <a:ext cx="106353" cy="1063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3562267" y="5778627"/>
            <a:ext cx="1902601" cy="44494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spc="30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JAVA</a:t>
            </a:r>
            <a:r>
              <a:rPr lang="zh-CN" altLang="en-US" sz="2000" b="1" spc="30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语言</a:t>
            </a:r>
            <a:endParaRPr lang="zh-CN" altLang="en-US" sz="2000" b="1" spc="300">
              <a:ln w="22225">
                <a:noFill/>
                <a:prstDash val="solid"/>
              </a:ln>
              <a:solidFill>
                <a:srgbClr val="FDA007"/>
              </a:solidFill>
              <a:effectLst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圆角矩形 25"/>
          <p:cNvSpPr/>
          <p:nvPr>
            <p:custDataLst>
              <p:tags r:id="rId13"/>
            </p:custDataLst>
          </p:nvPr>
        </p:nvSpPr>
        <p:spPr>
          <a:xfrm>
            <a:off x="5792974" y="1967978"/>
            <a:ext cx="2099592" cy="300426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学习内容：对象、多态、继承</a:t>
            </a: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语言本质：理解主客体关系</a:t>
            </a: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解决问题：大规模程序</a:t>
            </a: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适用对象：</a:t>
            </a:r>
            <a:r>
              <a:rPr lang="zh-CN" altLang="en-US" sz="1400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计算机类专业</a:t>
            </a:r>
            <a:endParaRPr lang="zh-CN" altLang="en-US" sz="1400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泪滴形 28"/>
          <p:cNvSpPr/>
          <p:nvPr>
            <p:custDataLst>
              <p:tags r:id="rId14"/>
            </p:custDataLst>
          </p:nvPr>
        </p:nvSpPr>
        <p:spPr>
          <a:xfrm rot="8100000">
            <a:off x="6681416" y="4824967"/>
            <a:ext cx="522557" cy="522557"/>
          </a:xfrm>
          <a:prstGeom prst="teardrop">
            <a:avLst>
              <a:gd name="adj" fmla="val 125412"/>
            </a:avLst>
          </a:prstGeom>
          <a:solidFill>
            <a:srgbClr val="FDA007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15"/>
            </p:custDataLst>
          </p:nvPr>
        </p:nvSpPr>
        <p:spPr>
          <a:xfrm rot="8100000">
            <a:off x="6802690" y="4946240"/>
            <a:ext cx="271437" cy="2714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16"/>
            </p:custDataLst>
          </p:nvPr>
        </p:nvSpPr>
        <p:spPr>
          <a:xfrm>
            <a:off x="6889359" y="5600230"/>
            <a:ext cx="106353" cy="1063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5989965" y="5778627"/>
            <a:ext cx="1902601" cy="44494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spc="30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C++</a:t>
            </a:r>
            <a:r>
              <a:rPr lang="zh-CN" altLang="en-US" sz="2000" b="1" spc="30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语言</a:t>
            </a:r>
            <a:endParaRPr lang="zh-CN" altLang="en-US" sz="2000" b="1" spc="300">
              <a:ln w="22225">
                <a:noFill/>
                <a:prstDash val="solid"/>
              </a:ln>
              <a:solidFill>
                <a:srgbClr val="FDA007"/>
              </a:solidFill>
              <a:effectLst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3" name="圆角矩形 22"/>
          <p:cNvSpPr/>
          <p:nvPr>
            <p:custDataLst>
              <p:tags r:id="rId18"/>
            </p:custDataLst>
          </p:nvPr>
        </p:nvSpPr>
        <p:spPr>
          <a:xfrm>
            <a:off x="8181621" y="1968120"/>
            <a:ext cx="2396662" cy="30041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学习内容：编程逻辑、第三方库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语言本质：理解问题求解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解决问题：各类问题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适用对象：</a:t>
            </a:r>
            <a:r>
              <a:rPr lang="zh-CN" altLang="en-US" sz="1400" spc="1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所有专业</a:t>
            </a:r>
            <a:endParaRPr lang="zh-CN" altLang="en-US" sz="1400" spc="15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 spc="1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，是计算时代演进的选择</a:t>
            </a:r>
            <a:endParaRPr lang="zh-CN" altLang="en-US" sz="1400" spc="1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泪滴形 23"/>
          <p:cNvSpPr/>
          <p:nvPr>
            <p:custDataLst>
              <p:tags r:id="rId19"/>
            </p:custDataLst>
          </p:nvPr>
        </p:nvSpPr>
        <p:spPr>
          <a:xfrm rot="8100000">
            <a:off x="9105939" y="4824967"/>
            <a:ext cx="522557" cy="522557"/>
          </a:xfrm>
          <a:prstGeom prst="teardrop">
            <a:avLst>
              <a:gd name="adj" fmla="val 125412"/>
            </a:avLst>
          </a:prstGeom>
          <a:solidFill>
            <a:srgbClr val="00AF92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>
            <p:custDataLst>
              <p:tags r:id="rId20"/>
            </p:custDataLst>
          </p:nvPr>
        </p:nvSpPr>
        <p:spPr>
          <a:xfrm rot="8100000">
            <a:off x="9227213" y="4946240"/>
            <a:ext cx="271437" cy="27143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325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>
            <p:custDataLst>
              <p:tags r:id="rId21"/>
            </p:custDataLst>
          </p:nvPr>
        </p:nvSpPr>
        <p:spPr>
          <a:xfrm>
            <a:off x="9314200" y="5600230"/>
            <a:ext cx="106353" cy="106353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22"/>
            </p:custDataLst>
          </p:nvPr>
        </p:nvSpPr>
        <p:spPr>
          <a:xfrm>
            <a:off x="8417345" y="5778627"/>
            <a:ext cx="1902601" cy="444946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spc="300" dirty="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python</a:t>
            </a:r>
            <a:r>
              <a:rPr lang="zh-CN" altLang="en-US" sz="2000" b="1" spc="300" dirty="0">
                <a:ln w="22225">
                  <a:noFill/>
                  <a:prstDash val="solid"/>
                </a:ln>
                <a:solidFill>
                  <a:srgbClr val="FDA007"/>
                </a:solidFill>
                <a:effectLst/>
                <a:latin typeface="+mn-ea"/>
                <a:sym typeface="Arial" panose="020B0604020202020204" pitchFamily="34" charset="0"/>
              </a:rPr>
              <a:t>语言</a:t>
            </a:r>
            <a:endParaRPr lang="zh-CN" altLang="en-US" sz="2000" b="1" spc="300" dirty="0">
              <a:ln w="22225">
                <a:noFill/>
                <a:prstDash val="solid"/>
              </a:ln>
              <a:solidFill>
                <a:srgbClr val="FDA007"/>
              </a:solidFill>
              <a:effectLst/>
              <a:latin typeface="+mn-ea"/>
              <a:sym typeface="Arial" panose="020B0604020202020204" pitchFamily="34" charset="0"/>
            </a:endParaRPr>
          </a:p>
        </p:txBody>
      </p:sp>
      <p:sp>
        <p:nvSpPr>
          <p:cNvPr id="28" name="Object 11037"/>
          <p:cNvSpPr txBox="1"/>
          <p:nvPr/>
        </p:nvSpPr>
        <p:spPr>
          <a:xfrm>
            <a:off x="66421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高级语言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3"/>
    </p:custData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1003300" y="1790700"/>
            <a:ext cx="10626090" cy="1108075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2000"/>
              </a:lnSpc>
            </a:pPr>
            <a:r>
              <a:rPr lang="zh-CN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print(*objects, sep=' ', end='\n', file=None, flush=False)</a:t>
            </a:r>
            <a:endParaRPr lang="zh-CN"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91185" y="1597660"/>
            <a:ext cx="5025390" cy="4672330"/>
          </a:xfrm>
          <a:prstGeom prst="rect">
            <a:avLst/>
          </a:prstGeom>
        </p:spPr>
      </p:pic>
      <p:sp>
        <p:nvSpPr>
          <p:cNvPr id="7" name="矩形: 圆角 1"/>
          <p:cNvSpPr/>
          <p:nvPr/>
        </p:nvSpPr>
        <p:spPr>
          <a:xfrm>
            <a:off x="6464300" y="2526665"/>
            <a:ext cx="4559935" cy="327342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打印数字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print(2024)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打印字符串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print('我是mia')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打印变量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year = 2024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8868410" y="2042160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3print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976630" y="2042160"/>
            <a:ext cx="407479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打开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在桌面上新建项目《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学习》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新建文件《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code1-3print.py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任务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打印数字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2024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任务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打印字符串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我是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mia</a:t>
            </a:r>
            <a:endParaRPr lang="en-US" altLang="zh-CN" sz="2000" b="1" dirty="0">
              <a:solidFill>
                <a:srgbClr val="0070C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任务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3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创建变量</a:t>
            </a:r>
            <a:r>
              <a:rPr lang="en-US" altLang="zh-CN" sz="2000" b="1" dirty="0">
                <a:solidFill>
                  <a:schemeClr val="tx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year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，变量值为</a:t>
            </a:r>
            <a:r>
              <a:rPr lang="en-US" altLang="zh-CN" sz="2000" b="1" dirty="0">
                <a:solidFill>
                  <a:srgbClr val="0070C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2024</a:t>
            </a:r>
            <a:endParaRPr lang="en-US" altLang="zh-CN" sz="2000" b="1" dirty="0">
              <a:solidFill>
                <a:srgbClr val="00206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打印变量</a:t>
            </a:r>
            <a:r>
              <a:rPr lang="en-US" altLang="zh-CN" sz="2000" b="1" dirty="0">
                <a:solidFill>
                  <a:schemeClr val="tx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year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4" grpId="0" animBg="1"/>
      <p:bldP spid="34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16585" y="2326005"/>
            <a:ext cx="3584575" cy="158496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836930" y="2380615"/>
            <a:ext cx="4074795" cy="1158240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任务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4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打印右侧内容</a:t>
            </a: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（注意格式）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4" name="图片 3" descr="截屏2024-01-24 00.52.09"/>
          <p:cNvPicPr>
            <a:picLocks noChangeAspect="1"/>
          </p:cNvPicPr>
          <p:nvPr/>
        </p:nvPicPr>
        <p:blipFill>
          <a:blip r:embed="rId2"/>
          <a:srcRect t="2500"/>
          <a:stretch>
            <a:fillRect/>
          </a:stretch>
        </p:blipFill>
        <p:spPr>
          <a:xfrm>
            <a:off x="4201160" y="2012950"/>
            <a:ext cx="7754620" cy="28314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981075" y="2015490"/>
            <a:ext cx="10626090" cy="115316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</a:t>
            </a: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想要在一行中打印多个内容，可以在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函数中使用逗号隔开多个内容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</a:t>
            </a:r>
            <a:r>
              <a:rPr 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变量、数字、字符串都可以</a:t>
            </a:r>
            <a:endParaRPr 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注意使用英文的逗号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5095240" y="1530985"/>
            <a:ext cx="200088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逗号的使用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3816350" y="3649980"/>
            <a:ext cx="5457190" cy="2561590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在一行中打印多个内容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year = 2024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print(year, '年，我要减肥')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print(year, '年，我要读100本书')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print(year, '年，我要去10个城市旅游')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矩形: 圆角 1"/>
          <p:cNvSpPr/>
          <p:nvPr/>
        </p:nvSpPr>
        <p:spPr>
          <a:xfrm>
            <a:off x="7099300" y="3187065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3print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892810" y="2033270"/>
            <a:ext cx="10626090" cy="1523365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如果希望输出文字信息的同时，一起输出 数据，就需要使用到 格式化操作符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% 被称为 格式化操作符，专门用于处理字符串中的格式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- 包含 % 的字符串，被称为 格式化字符串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- % 和不同的 字符 连用，不同类型的数据 需要使用 不同的格式化字符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5095240" y="1530985"/>
            <a:ext cx="200088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格式化输出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892810" y="3939540"/>
            <a:ext cx="5111750" cy="84709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print("格式化字符串" % (变量1, 变量2...))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6268720" y="3939540"/>
          <a:ext cx="5501005" cy="209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10"/>
                <a:gridCol w="4163695"/>
              </a:tblGrid>
              <a:tr h="3898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ym typeface="+mn-ea"/>
                        </a:rPr>
                        <a:t>格式化字符</a:t>
                      </a:r>
                      <a:endParaRPr lang="zh-CN" altLang="en-US" sz="1600">
                        <a:ln>
                          <a:noFill/>
                        </a:ln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ym typeface="+mn-ea"/>
                        </a:rPr>
                        <a:t>含义</a:t>
                      </a:r>
                      <a:endParaRPr lang="zh-CN" altLang="en-US" sz="1600">
                        <a:ln>
                          <a:noFill/>
                        </a:ln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%s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</a:rPr>
                        <a:t>字符串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6038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%d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有符号十进制整数，%06d 表示输出的整数显示位数，不足的地方使用 0 补全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3314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%f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浮点数，%.2f 表示小数点后只显示两位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%%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输出 %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1075055" y="1645920"/>
            <a:ext cx="10292080" cy="4727575"/>
          </a:xfrm>
          <a:prstGeom prst="roundRect">
            <a:avLst>
              <a:gd name="adj" fmla="val 7118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sep：设置多个内容之间的分隔符，默认分隔符空格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end:</a:t>
            </a:r>
            <a:r>
              <a:rPr 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</a:t>
            </a: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设置结束符，默认结束符'\n'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year = 2024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print(year, '年，我要减肥', sep='', end='\n\n')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print(year, '年，我要读100本书', sep='', end='\n\n')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print(year, '年，我要去10个城市旅游', sep='', end='\n\n')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格式化输出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print("格式化字符串" % (变量1, 变量2...))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month = 2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date = 2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day = '一'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weather = '晴'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temp = 15.4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print('今天是 %d 年 %02d 月 %02d 日，星期 %s ，今天的天气 %s ，气温 %.1f 度' % (year, month, </a:t>
            </a:r>
            <a:r>
              <a:rPr 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	</a:t>
            </a:r>
            <a:r>
              <a:rPr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date, day, weather, temp))</a:t>
            </a: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9153525" y="1146810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3print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摄图网_401411233_卡通对话框(企业商用)"/>
          <p:cNvPicPr>
            <a:picLocks noChangeAspect="1"/>
          </p:cNvPicPr>
          <p:nvPr/>
        </p:nvPicPr>
        <p:blipFill>
          <a:blip r:embed="rId1"/>
          <a:srcRect l="9167" t="35708" r="11097" b="38604"/>
          <a:stretch>
            <a:fillRect/>
          </a:stretch>
        </p:blipFill>
        <p:spPr>
          <a:xfrm>
            <a:off x="426085" y="826770"/>
            <a:ext cx="6011545" cy="847090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1003300" y="1790700"/>
            <a:ext cx="10626090" cy="72644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2000"/>
              </a:lnSpc>
            </a:pPr>
            <a:r>
              <a:rPr lang="zh-CN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print(*objects, sep=' ', end='\n', file=None, flush=False)</a:t>
            </a:r>
            <a:endParaRPr lang="zh-CN"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矩形: 圆角 1"/>
          <p:cNvSpPr/>
          <p:nvPr/>
        </p:nvSpPr>
        <p:spPr>
          <a:xfrm>
            <a:off x="1003300" y="2663190"/>
            <a:ext cx="10626090" cy="116713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打印多个内容使用逗号分隔</a:t>
            </a:r>
            <a:endParaRPr lang="zh-CN"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en-US" altLang="zh-CN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sep</a:t>
            </a:r>
            <a:r>
              <a:rPr lang="zh-CN" altLang="en-US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：设置多个内容之间的分隔符，默认分隔符空格</a:t>
            </a:r>
            <a:endParaRPr lang="zh-CN" altLang="en-US"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en-US" altLang="zh-CN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end</a:t>
            </a:r>
            <a:r>
              <a:rPr lang="zh-CN" altLang="en-US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：设置结束符，默认结束符'\n'</a:t>
            </a:r>
            <a:endParaRPr lang="zh-CN" altLang="en-US"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1003300" y="4239260"/>
            <a:ext cx="5111750" cy="84709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print("格式化字符串" % (变量1, 变量2...))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268720" y="3939540"/>
          <a:ext cx="5501005" cy="209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10"/>
                <a:gridCol w="4163695"/>
              </a:tblGrid>
              <a:tr h="38989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ym typeface="+mn-ea"/>
                        </a:rPr>
                        <a:t>格式化字符</a:t>
                      </a:r>
                      <a:endParaRPr lang="zh-CN" altLang="en-US" sz="1600">
                        <a:ln>
                          <a:noFill/>
                        </a:ln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ym typeface="+mn-ea"/>
                        </a:rPr>
                        <a:t>含义</a:t>
                      </a:r>
                      <a:endParaRPr lang="zh-CN" altLang="en-US" sz="1600">
                        <a:ln>
                          <a:noFill/>
                        </a:ln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%s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</a:rPr>
                        <a:t>字符串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60388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%d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有符号十进制整数，%06d 表示输出的整数显示位数，不足的地方使用 0 补全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33147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%f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浮点数，%.2f 表示小数点后只显示两位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%%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n>
                            <a:noFill/>
                          </a:ln>
                          <a:solidFill>
                            <a:srgbClr val="006450"/>
                          </a:solidFill>
                          <a:sym typeface="+mn-ea"/>
                        </a:rPr>
                        <a:t>输出 %</a:t>
                      </a:r>
                      <a:endParaRPr lang="zh-CN" altLang="en-US" sz="1600">
                        <a:ln>
                          <a:noFill/>
                        </a:ln>
                        <a:solidFill>
                          <a:srgbClr val="006450"/>
                        </a:solidFill>
                        <a:sym typeface="+mn-ea"/>
                      </a:endParaRPr>
                    </a:p>
                  </a:txBody>
                  <a:tcPr>
                    <a:solidFill>
                      <a:srgbClr val="FFC000">
                        <a:alpha val="89000"/>
                      </a:srgb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: 圆角 1"/>
          <p:cNvSpPr/>
          <p:nvPr/>
        </p:nvSpPr>
        <p:spPr>
          <a:xfrm>
            <a:off x="782955" y="3194685"/>
            <a:ext cx="10626090" cy="2493645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所谓 输入，就是用</a:t>
            </a:r>
            <a:r>
              <a:rPr 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</a:t>
            </a:r>
            <a:r>
              <a:rPr sz="2000" b="1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代码</a:t>
            </a: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获取 </a:t>
            </a:r>
            <a:r>
              <a:rPr sz="2000" b="1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用户</a:t>
            </a:r>
            <a:r>
              <a:rPr lang="en-US" sz="2000" b="1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</a:t>
            </a: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通过</a:t>
            </a:r>
            <a:r>
              <a:rPr sz="2000" b="1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键盘</a:t>
            </a: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输入的信息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例如：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- 去银行取钱，在 ATM 上输入密码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lvl="1"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 - 在淘宝网购，在手机上输密码付款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在 Python 中，如果要获取用户在 键盘 上的输入信息，需要使用到 input 函数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用户输入的 任何内容 Python 都认为是一个 </a:t>
            </a:r>
            <a:r>
              <a:rPr sz="2000" b="1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字符串</a:t>
            </a:r>
            <a:endParaRPr sz="2000" b="1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input()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函数：输入指定内容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3540125" y="1930400"/>
            <a:ext cx="5111750" cy="84709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 = input("提示信息：")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1.3 编写第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个程序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input()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函数：输入指定内容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91185" y="1399540"/>
            <a:ext cx="5127625" cy="4870450"/>
          </a:xfrm>
          <a:prstGeom prst="rect">
            <a:avLst/>
          </a:prstGeom>
        </p:spPr>
      </p:pic>
      <p:sp>
        <p:nvSpPr>
          <p:cNvPr id="7" name="矩形: 圆角 1"/>
          <p:cNvSpPr/>
          <p:nvPr/>
        </p:nvSpPr>
        <p:spPr>
          <a:xfrm>
            <a:off x="5998845" y="2526665"/>
            <a:ext cx="5290185" cy="327342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name</a:t>
            </a: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= input('请你输入你的名字：')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print('你输入的是：',</a:t>
            </a:r>
            <a:r>
              <a:rPr 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 name</a:t>
            </a: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# 计算你的出生年份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year = 2024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age = input('请输入你的年龄：')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age = int(age)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print('你的出生年份是%d'% (year - age))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8868410" y="2042160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code1-4inpu</a:t>
            </a:r>
            <a:r>
              <a:rPr 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t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734060" y="2042160"/>
            <a:ext cx="4625975" cy="4061460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打开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pycharm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在桌面上新建项目《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python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学习》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新建文件夹《第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章》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新建文件《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code1-4input.py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》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任务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创建变量</a:t>
            </a:r>
            <a:r>
              <a:rPr lang="en-US" altLang="zh-CN" sz="2000" b="1" dirty="0">
                <a:solidFill>
                  <a:schemeClr val="tx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name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，保存用户输入的名字；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打印变量</a:t>
            </a:r>
            <a:r>
              <a:rPr lang="en-US" altLang="zh-CN" sz="2000" b="1" dirty="0">
                <a:solidFill>
                  <a:schemeClr val="tx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name</a:t>
            </a:r>
            <a:endParaRPr lang="en-US" altLang="zh-CN" sz="2000" b="1" dirty="0">
              <a:solidFill>
                <a:schemeClr val="tx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任务</a:t>
            </a:r>
            <a:r>
              <a:rPr lang="en-US" altLang="zh-CN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：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创建变量</a:t>
            </a:r>
            <a:r>
              <a:rPr lang="en-US" altLang="zh-CN" sz="2000" dirty="0">
                <a:solidFill>
                  <a:schemeClr val="tx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age</a:t>
            </a: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，保存用户输入的年龄；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打印用户的出生年份</a:t>
            </a: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4" grpId="0" animBg="1"/>
      <p:bldP spid="34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: 圆顶角 30"/>
          <p:cNvSpPr/>
          <p:nvPr/>
        </p:nvSpPr>
        <p:spPr>
          <a:xfrm>
            <a:off x="2451735" y="2080260"/>
            <a:ext cx="7288530" cy="807782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知识总结及练习</a:t>
            </a:r>
            <a:endParaRPr lang="zh-CN" altLang="en-US" sz="4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20644" y="1716405"/>
            <a:ext cx="8629595" cy="42310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34201" y="2207541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28458"/>
                </a:solidFill>
              </a:rPr>
              <a:t>C</a:t>
            </a:r>
            <a:endParaRPr lang="en-US" altLang="zh-CN" sz="4000" b="1" dirty="0">
              <a:solidFill>
                <a:srgbClr val="028458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7466" y="3989629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28458"/>
                </a:solidFill>
              </a:rPr>
              <a:t>Java</a:t>
            </a:r>
            <a:endParaRPr lang="en-US" altLang="zh-CN" sz="4000" b="1" dirty="0">
              <a:solidFill>
                <a:srgbClr val="02845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8779" y="5079470"/>
            <a:ext cx="18918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028458"/>
                </a:solidFill>
              </a:rPr>
              <a:t>python</a:t>
            </a:r>
            <a:endParaRPr lang="en-US" altLang="zh-CN" sz="4000" b="1" dirty="0">
              <a:solidFill>
                <a:srgbClr val="028458"/>
              </a:solidFill>
            </a:endParaRPr>
          </a:p>
        </p:txBody>
      </p:sp>
      <p:sp>
        <p:nvSpPr>
          <p:cNvPr id="14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各语言对比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图片 6" descr="第1章知识导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895350"/>
            <a:ext cx="11548745" cy="52304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摄图网_401411233_卡通对话框(企业商用)"/>
          <p:cNvPicPr>
            <a:picLocks noChangeAspect="1"/>
          </p:cNvPicPr>
          <p:nvPr/>
        </p:nvPicPr>
        <p:blipFill>
          <a:blip r:embed="rId1"/>
          <a:srcRect l="9167" t="35708" r="11097" b="38604"/>
          <a:stretch>
            <a:fillRect/>
          </a:stretch>
        </p:blipFill>
        <p:spPr>
          <a:xfrm>
            <a:off x="326390" y="3585210"/>
            <a:ext cx="6011545" cy="847090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67818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命令总结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10" name="图片 9" descr="摄图网_401411233_卡通对话框(企业商用)"/>
          <p:cNvPicPr>
            <a:picLocks noChangeAspect="1"/>
          </p:cNvPicPr>
          <p:nvPr/>
        </p:nvPicPr>
        <p:blipFill>
          <a:blip r:embed="rId1"/>
          <a:srcRect l="9167" t="35708" r="11097" b="38604"/>
          <a:stretch>
            <a:fillRect/>
          </a:stretch>
        </p:blipFill>
        <p:spPr>
          <a:xfrm>
            <a:off x="326390" y="1626235"/>
            <a:ext cx="6011545" cy="847090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903605" y="2590165"/>
            <a:ext cx="10626090" cy="72644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2000"/>
              </a:lnSpc>
            </a:pPr>
            <a:r>
              <a:rPr lang="zh-CN"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print(*objects, sep=' ', end='\n', file=None, flush=False)</a:t>
            </a:r>
            <a:endParaRPr lang="zh-CN"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Object 11037"/>
          <p:cNvSpPr txBox="1"/>
          <p:nvPr/>
        </p:nvSpPr>
        <p:spPr>
          <a:xfrm>
            <a:off x="634365" y="1772920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print()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函数：输出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打印指定内容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Object 11037"/>
          <p:cNvSpPr txBox="1"/>
          <p:nvPr/>
        </p:nvSpPr>
        <p:spPr>
          <a:xfrm>
            <a:off x="466090" y="3743960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input()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函数：输入指定内容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903605" y="4700905"/>
            <a:ext cx="5111750" cy="847090"/>
          </a:xfrm>
          <a:prstGeom prst="roundRect">
            <a:avLst>
              <a:gd name="adj" fmla="val 10857"/>
            </a:avLst>
          </a:prstGeom>
          <a:noFill/>
          <a:ln w="34925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4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变量 = input("提示信息：")</a:t>
            </a:r>
            <a:endParaRPr sz="24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67818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单词总结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9" name="图片 8" descr="截屏2024-01-24 02.03.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973455"/>
            <a:ext cx="4914900" cy="5248275"/>
          </a:xfrm>
          <a:prstGeom prst="rect">
            <a:avLst/>
          </a:prstGeom>
          <a:ln w="28575" cmpd="sng">
            <a:solidFill>
              <a:srgbClr val="00AF92"/>
            </a:solidFill>
            <a:prstDash val="solid"/>
          </a:ln>
        </p:spPr>
      </p:pic>
    </p:spTree>
    <p:custDataLst>
      <p:tags r:id="rId2"/>
    </p:custData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67818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流程图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1611984" y="2448612"/>
            <a:ext cx="1800520" cy="980388"/>
          </a:xfrm>
          <a:prstGeom prst="flowChartTerminator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决策 5"/>
          <p:cNvSpPr/>
          <p:nvPr/>
        </p:nvSpPr>
        <p:spPr>
          <a:xfrm>
            <a:off x="4025246" y="2448611"/>
            <a:ext cx="1781666" cy="980387"/>
          </a:xfrm>
          <a:prstGeom prst="flowChartDecision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9654" y="2448612"/>
            <a:ext cx="1442301" cy="980387"/>
          </a:xfrm>
          <a:prstGeom prst="rec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数据 7"/>
          <p:cNvSpPr/>
          <p:nvPr/>
        </p:nvSpPr>
        <p:spPr>
          <a:xfrm>
            <a:off x="8474697" y="2448612"/>
            <a:ext cx="2111604" cy="980387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bject 11037"/>
          <p:cNvSpPr txBox="1"/>
          <p:nvPr/>
        </p:nvSpPr>
        <p:spPr>
          <a:xfrm>
            <a:off x="1873969" y="3857917"/>
            <a:ext cx="1085173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起止框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2" name="Object 11037"/>
          <p:cNvSpPr txBox="1"/>
          <p:nvPr/>
        </p:nvSpPr>
        <p:spPr>
          <a:xfrm>
            <a:off x="4373492" y="3857917"/>
            <a:ext cx="1085173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判断框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3" name="Object 11037"/>
          <p:cNvSpPr txBox="1"/>
          <p:nvPr/>
        </p:nvSpPr>
        <p:spPr>
          <a:xfrm>
            <a:off x="6598217" y="3857917"/>
            <a:ext cx="1085173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处理框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4" name="Object 11037"/>
          <p:cNvSpPr txBox="1"/>
          <p:nvPr/>
        </p:nvSpPr>
        <p:spPr>
          <a:xfrm>
            <a:off x="8526938" y="3857917"/>
            <a:ext cx="1692656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输入</a:t>
            </a:r>
            <a:r>
              <a:rPr lang="en-US" altLang="zh-CN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输出框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 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流程图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7545736" y="855815"/>
            <a:ext cx="1952038" cy="630982"/>
          </a:xfrm>
          <a:prstGeom prst="flowChartTerminator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006450"/>
                </a:solidFill>
              </a:rPr>
              <a:t>开始</a:t>
            </a:r>
            <a:endParaRPr lang="zh-CN" altLang="en-US" sz="2800" dirty="0">
              <a:solidFill>
                <a:srgbClr val="006450"/>
              </a:solidFill>
            </a:endParaRPr>
          </a:p>
        </p:txBody>
      </p:sp>
      <p:sp>
        <p:nvSpPr>
          <p:cNvPr id="8" name="流程图: 数据 7"/>
          <p:cNvSpPr/>
          <p:nvPr/>
        </p:nvSpPr>
        <p:spPr>
          <a:xfrm>
            <a:off x="7265895" y="1991347"/>
            <a:ext cx="2511721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输入名字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357639" y="2809413"/>
            <a:ext cx="4949072" cy="1906207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name = input('</a:t>
            </a:r>
            <a:r>
              <a:rPr lang="zh-CN" altLang="en-US" sz="2000" dirty="0">
                <a:latin typeface="Monaco" pitchFamily="49" charset="0"/>
              </a:rPr>
              <a:t>请输入你的名字：</a:t>
            </a:r>
            <a:r>
              <a:rPr lang="en-US" altLang="zh-CN" sz="2000" dirty="0">
                <a:latin typeface="Monaco" pitchFamily="49" charset="0"/>
              </a:rPr>
              <a:t>')</a:t>
            </a:r>
            <a:endParaRPr lang="en-US" altLang="zh-CN" sz="2000" dirty="0"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print('</a:t>
            </a:r>
            <a:r>
              <a:rPr lang="zh-CN" altLang="en-US" sz="2000" dirty="0">
                <a:latin typeface="Monaco" pitchFamily="49" charset="0"/>
              </a:rPr>
              <a:t>欢迎你</a:t>
            </a:r>
            <a:r>
              <a:rPr lang="en-US" altLang="zh-CN" sz="2000" dirty="0">
                <a:latin typeface="Monaco" pitchFamily="49" charset="0"/>
              </a:rPr>
              <a:t>')</a:t>
            </a:r>
            <a:endParaRPr lang="en-US" altLang="zh-CN" sz="2000" dirty="0"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print(name)</a:t>
            </a:r>
            <a:endParaRPr lang="zh-CN" altLang="en-US" sz="2000" dirty="0">
              <a:latin typeface="Monaco" pitchFamily="49" charset="0"/>
            </a:endParaRPr>
          </a:p>
        </p:txBody>
      </p:sp>
      <p:cxnSp>
        <p:nvCxnSpPr>
          <p:cNvPr id="9" name="直接连接符 8"/>
          <p:cNvCxnSpPr>
            <a:stCxn id="8" idx="4"/>
            <a:endCxn id="15" idx="1"/>
          </p:cNvCxnSpPr>
          <p:nvPr/>
        </p:nvCxnSpPr>
        <p:spPr>
          <a:xfrm flipH="1">
            <a:off x="8518123" y="2622329"/>
            <a:ext cx="3633" cy="504550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流程图: 数据 14"/>
          <p:cNvSpPr/>
          <p:nvPr/>
        </p:nvSpPr>
        <p:spPr>
          <a:xfrm>
            <a:off x="6689323" y="3126879"/>
            <a:ext cx="3657600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输出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r>
              <a:rPr lang="zh-CN" altLang="en-US" sz="2400" dirty="0">
                <a:solidFill>
                  <a:srgbClr val="006450"/>
                </a:solidFill>
              </a:rPr>
              <a:t>欢迎你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16" name="流程图: 数据 15"/>
          <p:cNvSpPr/>
          <p:nvPr/>
        </p:nvSpPr>
        <p:spPr>
          <a:xfrm>
            <a:off x="6665206" y="4262411"/>
            <a:ext cx="3657600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输出变量</a:t>
            </a:r>
            <a:r>
              <a:rPr lang="en-US" altLang="zh-CN" sz="2400" dirty="0">
                <a:solidFill>
                  <a:srgbClr val="006450"/>
                </a:solidFill>
              </a:rPr>
              <a:t>name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17" name="流程图: 终止 16"/>
          <p:cNvSpPr/>
          <p:nvPr/>
        </p:nvSpPr>
        <p:spPr>
          <a:xfrm>
            <a:off x="7545736" y="5397942"/>
            <a:ext cx="1952038" cy="630982"/>
          </a:xfrm>
          <a:prstGeom prst="flowChartTerminator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006450"/>
                </a:solidFill>
              </a:rPr>
              <a:t>结束</a:t>
            </a:r>
            <a:endParaRPr lang="zh-CN" altLang="en-US" sz="2800" dirty="0">
              <a:solidFill>
                <a:srgbClr val="006450"/>
              </a:solidFill>
            </a:endParaRPr>
          </a:p>
        </p:txBody>
      </p:sp>
      <p:cxnSp>
        <p:nvCxnSpPr>
          <p:cNvPr id="19" name="直接连接符 18"/>
          <p:cNvCxnSpPr>
            <a:endCxn id="17" idx="0"/>
          </p:cNvCxnSpPr>
          <p:nvPr/>
        </p:nvCxnSpPr>
        <p:spPr>
          <a:xfrm>
            <a:off x="8509614" y="4881010"/>
            <a:ext cx="12141" cy="516932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6" idx="1"/>
          </p:cNvCxnSpPr>
          <p:nvPr/>
        </p:nvCxnSpPr>
        <p:spPr>
          <a:xfrm flipH="1">
            <a:off x="8494006" y="3757861"/>
            <a:ext cx="9186" cy="504550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542183" y="1486797"/>
            <a:ext cx="0" cy="565973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12" y="2754982"/>
            <a:ext cx="5047926" cy="200575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 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流程图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流程图: 终止 3"/>
          <p:cNvSpPr/>
          <p:nvPr/>
        </p:nvSpPr>
        <p:spPr>
          <a:xfrm>
            <a:off x="7517987" y="855815"/>
            <a:ext cx="1952038" cy="630982"/>
          </a:xfrm>
          <a:prstGeom prst="flowChartTerminator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006450"/>
                </a:solidFill>
              </a:rPr>
              <a:t>开始</a:t>
            </a:r>
            <a:endParaRPr lang="zh-CN" altLang="en-US" sz="2800" dirty="0">
              <a:solidFill>
                <a:srgbClr val="006450"/>
              </a:solidFill>
            </a:endParaRPr>
          </a:p>
        </p:txBody>
      </p:sp>
      <p:sp>
        <p:nvSpPr>
          <p:cNvPr id="8" name="流程图: 数据 7"/>
          <p:cNvSpPr/>
          <p:nvPr/>
        </p:nvSpPr>
        <p:spPr>
          <a:xfrm>
            <a:off x="7238146" y="1991347"/>
            <a:ext cx="2511721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输入年龄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357639" y="2809413"/>
            <a:ext cx="4949072" cy="1906207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age = input('</a:t>
            </a:r>
            <a:r>
              <a:rPr lang="zh-CN" altLang="en-US" sz="2000" dirty="0">
                <a:latin typeface="Monaco" pitchFamily="49" charset="0"/>
              </a:rPr>
              <a:t>请输入你的年龄：</a:t>
            </a:r>
            <a:r>
              <a:rPr lang="en-US" altLang="zh-CN" sz="2000" dirty="0">
                <a:latin typeface="Monaco" pitchFamily="49" charset="0"/>
              </a:rPr>
              <a:t>')</a:t>
            </a:r>
            <a:endParaRPr lang="en-US" altLang="zh-CN" sz="2000" dirty="0"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birth = 2023 - int(age)</a:t>
            </a:r>
            <a:endParaRPr lang="en-US" altLang="zh-CN" sz="2000" dirty="0"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print('</a:t>
            </a:r>
            <a:r>
              <a:rPr lang="zh-CN" altLang="en-US" sz="2000" dirty="0">
                <a:latin typeface="Monaco" pitchFamily="49" charset="0"/>
              </a:rPr>
              <a:t>你出生于</a:t>
            </a:r>
            <a:r>
              <a:rPr lang="en-US" altLang="zh-CN" sz="2000" dirty="0">
                <a:latin typeface="Monaco" pitchFamily="49" charset="0"/>
              </a:rPr>
              <a:t>', birth)</a:t>
            </a:r>
            <a:endParaRPr lang="zh-CN" altLang="en-US" sz="2000" dirty="0">
              <a:latin typeface="Monaco" pitchFamily="49" charset="0"/>
            </a:endParaRPr>
          </a:p>
        </p:txBody>
      </p:sp>
      <p:cxnSp>
        <p:nvCxnSpPr>
          <p:cNvPr id="9" name="直接连接符 8"/>
          <p:cNvCxnSpPr>
            <a:stCxn id="8" idx="4"/>
          </p:cNvCxnSpPr>
          <p:nvPr/>
        </p:nvCxnSpPr>
        <p:spPr>
          <a:xfrm>
            <a:off x="8494007" y="2622329"/>
            <a:ext cx="24117" cy="504550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流程图: 数据 15"/>
          <p:cNvSpPr/>
          <p:nvPr/>
        </p:nvSpPr>
        <p:spPr>
          <a:xfrm>
            <a:off x="6665206" y="4262411"/>
            <a:ext cx="3657600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输出出生年份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17" name="流程图: 终止 16"/>
          <p:cNvSpPr/>
          <p:nvPr/>
        </p:nvSpPr>
        <p:spPr>
          <a:xfrm>
            <a:off x="7517987" y="5397942"/>
            <a:ext cx="1952038" cy="630982"/>
          </a:xfrm>
          <a:prstGeom prst="flowChartTerminator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006450"/>
                </a:solidFill>
              </a:rPr>
              <a:t>结束</a:t>
            </a:r>
            <a:endParaRPr lang="zh-CN" altLang="en-US" sz="2800" dirty="0">
              <a:solidFill>
                <a:srgbClr val="006450"/>
              </a:solidFill>
            </a:endParaRPr>
          </a:p>
        </p:txBody>
      </p:sp>
      <p:cxnSp>
        <p:nvCxnSpPr>
          <p:cNvPr id="19" name="直接连接符 18"/>
          <p:cNvCxnSpPr>
            <a:endCxn id="17" idx="0"/>
          </p:cNvCxnSpPr>
          <p:nvPr/>
        </p:nvCxnSpPr>
        <p:spPr>
          <a:xfrm flipH="1">
            <a:off x="8494006" y="4881010"/>
            <a:ext cx="15608" cy="516932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6" idx="1"/>
          </p:cNvCxnSpPr>
          <p:nvPr/>
        </p:nvCxnSpPr>
        <p:spPr>
          <a:xfrm flipH="1">
            <a:off x="8494006" y="3757861"/>
            <a:ext cx="9186" cy="504550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542183" y="1486797"/>
            <a:ext cx="0" cy="504550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120" y="2754982"/>
            <a:ext cx="5047926" cy="200575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206975" y="3090098"/>
            <a:ext cx="2574062" cy="691635"/>
          </a:xfrm>
          <a:prstGeom prst="rec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006450"/>
                </a:solidFill>
              </a:rPr>
              <a:t>计算出生年份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15" name="Object 11037"/>
          <p:cNvSpPr txBox="1"/>
          <p:nvPr/>
        </p:nvSpPr>
        <p:spPr>
          <a:xfrm>
            <a:off x="10401736" y="1991347"/>
            <a:ext cx="819676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输入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8" name="Object 11037"/>
          <p:cNvSpPr txBox="1"/>
          <p:nvPr/>
        </p:nvSpPr>
        <p:spPr>
          <a:xfrm>
            <a:off x="10401736" y="3223320"/>
            <a:ext cx="819676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处理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3" name="Object 11037"/>
          <p:cNvSpPr txBox="1"/>
          <p:nvPr/>
        </p:nvSpPr>
        <p:spPr>
          <a:xfrm>
            <a:off x="10401736" y="4304261"/>
            <a:ext cx="819676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输出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4" name="Object 11037"/>
          <p:cNvSpPr txBox="1"/>
          <p:nvPr/>
        </p:nvSpPr>
        <p:spPr>
          <a:xfrm>
            <a:off x="10401736" y="2324769"/>
            <a:ext cx="1089538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input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5" name="Object 11037"/>
          <p:cNvSpPr txBox="1"/>
          <p:nvPr/>
        </p:nvSpPr>
        <p:spPr>
          <a:xfrm>
            <a:off x="10401736" y="3552181"/>
            <a:ext cx="1278556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process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6" name="Object 11037"/>
          <p:cNvSpPr txBox="1"/>
          <p:nvPr/>
        </p:nvSpPr>
        <p:spPr>
          <a:xfrm>
            <a:off x="10401736" y="4635555"/>
            <a:ext cx="1278556" cy="411359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output</a:t>
            </a:r>
            <a:endParaRPr lang="zh-CN" altLang="en-US"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 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IPO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模型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6213429" y="2199302"/>
            <a:ext cx="4949072" cy="316758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75000"/>
                  </a:schemeClr>
                </a:solidFill>
                <a:latin typeface="Monaco" pitchFamily="49" charset="0"/>
              </a:rPr>
              <a:t># </a:t>
            </a:r>
            <a:r>
              <a:rPr lang="zh-CN" altLang="en-US" sz="2000" dirty="0">
                <a:solidFill>
                  <a:schemeClr val="bg2">
                    <a:lumMod val="75000"/>
                  </a:schemeClr>
                </a:solidFill>
                <a:latin typeface="Monaco" pitchFamily="49" charset="0"/>
              </a:rPr>
              <a:t>输入语句</a:t>
            </a:r>
            <a:endParaRPr lang="en-US" altLang="zh-CN" sz="2000" dirty="0">
              <a:solidFill>
                <a:schemeClr val="bg2">
                  <a:lumMod val="75000"/>
                </a:schemeClr>
              </a:solidFill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age = input('</a:t>
            </a:r>
            <a:r>
              <a:rPr lang="zh-CN" altLang="en-US" sz="2000" dirty="0">
                <a:latin typeface="Monaco" pitchFamily="49" charset="0"/>
              </a:rPr>
              <a:t>提示语</a:t>
            </a:r>
            <a:r>
              <a:rPr lang="en-US" altLang="zh-CN" sz="2000" dirty="0">
                <a:latin typeface="Monaco" pitchFamily="49" charset="0"/>
              </a:rPr>
              <a:t>')</a:t>
            </a:r>
            <a:endParaRPr lang="en-US" altLang="zh-CN" sz="2000" dirty="0"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75000"/>
                  </a:schemeClr>
                </a:solidFill>
                <a:latin typeface="Monaco" pitchFamily="49" charset="0"/>
              </a:rPr>
              <a:t># </a:t>
            </a:r>
            <a:r>
              <a:rPr lang="zh-CN" altLang="en-US" sz="2000" dirty="0">
                <a:solidFill>
                  <a:schemeClr val="bg2">
                    <a:lumMod val="75000"/>
                  </a:schemeClr>
                </a:solidFill>
                <a:latin typeface="Monaco" pitchFamily="49" charset="0"/>
              </a:rPr>
              <a:t>处理语句</a:t>
            </a:r>
            <a:endParaRPr lang="en-US" altLang="zh-CN" sz="2000" dirty="0">
              <a:solidFill>
                <a:schemeClr val="bg2">
                  <a:lumMod val="75000"/>
                </a:schemeClr>
              </a:solidFill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# </a:t>
            </a:r>
            <a:r>
              <a:rPr lang="zh-CN" altLang="en-US" sz="2000" dirty="0">
                <a:latin typeface="Monaco" pitchFamily="49" charset="0"/>
              </a:rPr>
              <a:t>后续课程继续学习</a:t>
            </a:r>
            <a:r>
              <a:rPr lang="en-US" altLang="zh-CN" sz="2000" dirty="0">
                <a:latin typeface="Monaco" pitchFamily="49" charset="0"/>
              </a:rPr>
              <a:t>~</a:t>
            </a:r>
            <a:endParaRPr lang="en-US" altLang="zh-CN" sz="2000" dirty="0"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2">
                    <a:lumMod val="75000"/>
                  </a:schemeClr>
                </a:solidFill>
                <a:latin typeface="Monaco" pitchFamily="49" charset="0"/>
              </a:rPr>
              <a:t># </a:t>
            </a:r>
            <a:r>
              <a:rPr lang="zh-CN" altLang="en-US" sz="2000" dirty="0">
                <a:solidFill>
                  <a:schemeClr val="bg2">
                    <a:lumMod val="75000"/>
                  </a:schemeClr>
                </a:solidFill>
                <a:latin typeface="Monaco" pitchFamily="49" charset="0"/>
              </a:rPr>
              <a:t>输出语句</a:t>
            </a:r>
            <a:endParaRPr lang="en-US" altLang="zh-CN" sz="2000" dirty="0">
              <a:solidFill>
                <a:schemeClr val="bg2">
                  <a:lumMod val="75000"/>
                </a:schemeClr>
              </a:solidFill>
              <a:latin typeface="Monaco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Monaco" pitchFamily="49" charset="0"/>
              </a:rPr>
              <a:t>print(age)</a:t>
            </a:r>
            <a:endParaRPr lang="zh-CN" altLang="en-US" sz="2000" dirty="0">
              <a:latin typeface="Monaco" pitchFamily="49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2209" y="1695236"/>
            <a:ext cx="4422712" cy="4562070"/>
            <a:chOff x="6665206" y="855815"/>
            <a:chExt cx="5015086" cy="5173109"/>
          </a:xfrm>
        </p:grpSpPr>
        <p:sp>
          <p:nvSpPr>
            <p:cNvPr id="4" name="流程图: 终止 3"/>
            <p:cNvSpPr/>
            <p:nvPr/>
          </p:nvSpPr>
          <p:spPr>
            <a:xfrm>
              <a:off x="7517987" y="855815"/>
              <a:ext cx="1952038" cy="630982"/>
            </a:xfrm>
            <a:prstGeom prst="flowChartTerminator">
              <a:avLst/>
            </a:prstGeom>
            <a:noFill/>
            <a:ln w="57150"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006450"/>
                  </a:solidFill>
                </a:rPr>
                <a:t>开始</a:t>
              </a:r>
              <a:endParaRPr lang="zh-CN" altLang="en-US" sz="2400" dirty="0">
                <a:solidFill>
                  <a:srgbClr val="006450"/>
                </a:solidFill>
              </a:endParaRPr>
            </a:p>
          </p:txBody>
        </p:sp>
        <p:sp>
          <p:nvSpPr>
            <p:cNvPr id="8" name="流程图: 数据 7"/>
            <p:cNvSpPr/>
            <p:nvPr/>
          </p:nvSpPr>
          <p:spPr>
            <a:xfrm>
              <a:off x="7238146" y="1991347"/>
              <a:ext cx="2511721" cy="630982"/>
            </a:xfrm>
            <a:prstGeom prst="flowChartInputOutput">
              <a:avLst/>
            </a:prstGeom>
            <a:noFill/>
            <a:ln w="57150"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006450"/>
                  </a:solidFill>
                </a:rPr>
                <a:t>输入年龄</a:t>
              </a:r>
              <a:endParaRPr lang="zh-CN" altLang="en-US" sz="2000" dirty="0">
                <a:solidFill>
                  <a:srgbClr val="006450"/>
                </a:solidFill>
              </a:endParaRPr>
            </a:p>
          </p:txBody>
        </p:sp>
        <p:cxnSp>
          <p:nvCxnSpPr>
            <p:cNvPr id="9" name="直接连接符 8"/>
            <p:cNvCxnSpPr>
              <a:stCxn id="8" idx="4"/>
            </p:cNvCxnSpPr>
            <p:nvPr/>
          </p:nvCxnSpPr>
          <p:spPr>
            <a:xfrm>
              <a:off x="8494007" y="2622329"/>
              <a:ext cx="24117" cy="504550"/>
            </a:xfrm>
            <a:prstGeom prst="line">
              <a:avLst/>
            </a:prstGeom>
            <a:ln w="63500">
              <a:solidFill>
                <a:srgbClr val="0064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流程图: 数据 15"/>
            <p:cNvSpPr/>
            <p:nvPr/>
          </p:nvSpPr>
          <p:spPr>
            <a:xfrm>
              <a:off x="6665206" y="4262411"/>
              <a:ext cx="3657600" cy="630982"/>
            </a:xfrm>
            <a:prstGeom prst="flowChartInputOutput">
              <a:avLst/>
            </a:prstGeom>
            <a:noFill/>
            <a:ln w="57150"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rgbClr val="006450"/>
                  </a:solidFill>
                </a:rPr>
                <a:t>输出出生年份</a:t>
              </a:r>
              <a:endParaRPr lang="zh-CN" altLang="en-US" sz="2000" dirty="0">
                <a:solidFill>
                  <a:srgbClr val="006450"/>
                </a:solidFill>
              </a:endParaRPr>
            </a:p>
          </p:txBody>
        </p:sp>
        <p:sp>
          <p:nvSpPr>
            <p:cNvPr id="17" name="流程图: 终止 16"/>
            <p:cNvSpPr/>
            <p:nvPr/>
          </p:nvSpPr>
          <p:spPr>
            <a:xfrm>
              <a:off x="7517987" y="5397942"/>
              <a:ext cx="1952038" cy="630982"/>
            </a:xfrm>
            <a:prstGeom prst="flowChartTerminator">
              <a:avLst/>
            </a:prstGeom>
            <a:noFill/>
            <a:ln w="57150"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006450"/>
                  </a:solidFill>
                </a:rPr>
                <a:t>结束</a:t>
              </a:r>
              <a:endParaRPr lang="zh-CN" altLang="en-US" sz="2400" dirty="0">
                <a:solidFill>
                  <a:srgbClr val="006450"/>
                </a:solidFill>
              </a:endParaRPr>
            </a:p>
          </p:txBody>
        </p:sp>
        <p:cxnSp>
          <p:nvCxnSpPr>
            <p:cNvPr id="19" name="直接连接符 18"/>
            <p:cNvCxnSpPr>
              <a:endCxn id="17" idx="0"/>
            </p:cNvCxnSpPr>
            <p:nvPr/>
          </p:nvCxnSpPr>
          <p:spPr>
            <a:xfrm flipH="1">
              <a:off x="8494006" y="4881010"/>
              <a:ext cx="15608" cy="516932"/>
            </a:xfrm>
            <a:prstGeom prst="line">
              <a:avLst/>
            </a:prstGeom>
            <a:ln w="63500">
              <a:solidFill>
                <a:srgbClr val="0064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endCxn id="16" idx="1"/>
            </p:cNvCxnSpPr>
            <p:nvPr/>
          </p:nvCxnSpPr>
          <p:spPr>
            <a:xfrm flipH="1">
              <a:off x="8494006" y="3757861"/>
              <a:ext cx="9186" cy="504550"/>
            </a:xfrm>
            <a:prstGeom prst="line">
              <a:avLst/>
            </a:prstGeom>
            <a:ln w="63500">
              <a:solidFill>
                <a:srgbClr val="0064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542183" y="1486797"/>
              <a:ext cx="0" cy="504550"/>
            </a:xfrm>
            <a:prstGeom prst="line">
              <a:avLst/>
            </a:prstGeom>
            <a:ln w="63500">
              <a:solidFill>
                <a:srgbClr val="0064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7206975" y="3090098"/>
              <a:ext cx="2574062" cy="691635"/>
            </a:xfrm>
            <a:prstGeom prst="rect">
              <a:avLst/>
            </a:prstGeom>
            <a:noFill/>
            <a:ln w="57150">
              <a:solidFill>
                <a:srgbClr val="006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rgbClr val="006450"/>
                  </a:solidFill>
                </a:rPr>
                <a:t>计算出生年份</a:t>
              </a:r>
              <a:endParaRPr lang="zh-CN" altLang="en-US" sz="2000" dirty="0">
                <a:solidFill>
                  <a:srgbClr val="006450"/>
                </a:solidFill>
              </a:endParaRPr>
            </a:p>
          </p:txBody>
        </p:sp>
        <p:sp>
          <p:nvSpPr>
            <p:cNvPr id="15" name="Object 11037"/>
            <p:cNvSpPr txBox="1"/>
            <p:nvPr/>
          </p:nvSpPr>
          <p:spPr>
            <a:xfrm>
              <a:off x="10401736" y="1991347"/>
              <a:ext cx="819676" cy="411359"/>
            </a:xfrm>
            <a:prstGeom prst="roundRect">
              <a:avLst/>
            </a:prstGeom>
            <a:solidFill>
              <a:srgbClr val="00AF92"/>
            </a:solidFill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02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  <a:sym typeface="+mn-ea"/>
                </a:rPr>
                <a:t>输入</a:t>
              </a:r>
              <a:endPara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endParaRPr>
            </a:p>
          </p:txBody>
        </p:sp>
        <p:sp>
          <p:nvSpPr>
            <p:cNvPr id="18" name="Object 11037"/>
            <p:cNvSpPr txBox="1"/>
            <p:nvPr/>
          </p:nvSpPr>
          <p:spPr>
            <a:xfrm>
              <a:off x="10401736" y="3223320"/>
              <a:ext cx="819676" cy="411359"/>
            </a:xfrm>
            <a:prstGeom prst="roundRect">
              <a:avLst/>
            </a:prstGeom>
            <a:solidFill>
              <a:srgbClr val="00AF92"/>
            </a:solidFill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02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  <a:sym typeface="+mn-ea"/>
                </a:rPr>
                <a:t>处理</a:t>
              </a:r>
              <a:endPara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endParaRPr>
            </a:p>
          </p:txBody>
        </p:sp>
        <p:sp>
          <p:nvSpPr>
            <p:cNvPr id="23" name="Object 11037"/>
            <p:cNvSpPr txBox="1"/>
            <p:nvPr/>
          </p:nvSpPr>
          <p:spPr>
            <a:xfrm>
              <a:off x="10401736" y="4304261"/>
              <a:ext cx="819676" cy="411359"/>
            </a:xfrm>
            <a:prstGeom prst="roundRect">
              <a:avLst/>
            </a:prstGeom>
            <a:solidFill>
              <a:srgbClr val="00AF92"/>
            </a:solidFill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02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  <a:sym typeface="+mn-ea"/>
                </a:rPr>
                <a:t>输出</a:t>
              </a:r>
              <a:endPara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endParaRPr>
            </a:p>
          </p:txBody>
        </p:sp>
        <p:sp>
          <p:nvSpPr>
            <p:cNvPr id="24" name="Object 11037"/>
            <p:cNvSpPr txBox="1"/>
            <p:nvPr/>
          </p:nvSpPr>
          <p:spPr>
            <a:xfrm>
              <a:off x="10401736" y="2324769"/>
              <a:ext cx="1089538" cy="411359"/>
            </a:xfrm>
            <a:prstGeom prst="roundRect">
              <a:avLst/>
            </a:prstGeom>
            <a:solidFill>
              <a:srgbClr val="00AF92"/>
            </a:solidFill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02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  <a:sym typeface="+mn-ea"/>
                </a:rPr>
                <a:t>input</a:t>
              </a:r>
              <a:endPara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endParaRPr>
            </a:p>
          </p:txBody>
        </p:sp>
        <p:sp>
          <p:nvSpPr>
            <p:cNvPr id="25" name="Object 11037"/>
            <p:cNvSpPr txBox="1"/>
            <p:nvPr/>
          </p:nvSpPr>
          <p:spPr>
            <a:xfrm>
              <a:off x="10401736" y="3552181"/>
              <a:ext cx="1278556" cy="411359"/>
            </a:xfrm>
            <a:prstGeom prst="roundRect">
              <a:avLst/>
            </a:prstGeom>
            <a:solidFill>
              <a:srgbClr val="00AF92"/>
            </a:solidFill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02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  <a:sym typeface="+mn-ea"/>
                </a:rPr>
                <a:t>process</a:t>
              </a:r>
              <a:endPara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endParaRPr>
            </a:p>
          </p:txBody>
        </p:sp>
        <p:sp>
          <p:nvSpPr>
            <p:cNvPr id="26" name="Object 11037"/>
            <p:cNvSpPr txBox="1"/>
            <p:nvPr/>
          </p:nvSpPr>
          <p:spPr>
            <a:xfrm>
              <a:off x="10401736" y="4635555"/>
              <a:ext cx="1278556" cy="411359"/>
            </a:xfrm>
            <a:prstGeom prst="roundRect">
              <a:avLst/>
            </a:prstGeom>
            <a:solidFill>
              <a:srgbClr val="00AF92"/>
            </a:solidFill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02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思源黑体 Bold" panose="020B0800000000000000" charset="-122"/>
                  <a:ea typeface="思源黑体 Bold" panose="020B0800000000000000" charset="-122"/>
                  <a:cs typeface="思源黑体 Bold" panose="020B0800000000000000" charset="-122"/>
                  <a:sym typeface="+mn-ea"/>
                </a:rPr>
                <a:t>output</a:t>
              </a:r>
              <a:endPara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 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输入输出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15" name="Object 11037"/>
          <p:cNvSpPr txBox="1"/>
          <p:nvPr/>
        </p:nvSpPr>
        <p:spPr>
          <a:xfrm>
            <a:off x="7363023" y="4219539"/>
            <a:ext cx="1309638" cy="442204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眼动输入</a:t>
            </a:r>
            <a:endParaRPr lang="zh-CN" altLang="en-US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1028" name="Picture 4" descr="https://imagepphcloud.thepaper.cn/pph/image/176/402/573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04348" y="1874023"/>
            <a:ext cx="3266517" cy="184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Object 11037"/>
          <p:cNvSpPr txBox="1"/>
          <p:nvPr/>
        </p:nvSpPr>
        <p:spPr>
          <a:xfrm>
            <a:off x="2166839" y="4219539"/>
            <a:ext cx="1745187" cy="442204"/>
          </a:xfrm>
          <a:prstGeom prst="roundRect">
            <a:avLst/>
          </a:prstGeom>
          <a:solidFill>
            <a:srgbClr val="00AF92"/>
          </a:solidFill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语音输入输出</a:t>
            </a:r>
            <a:endParaRPr lang="zh-CN" altLang="en-US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3012" y="489215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-apple-system-font"/>
              </a:rPr>
              <a:t>无障碍输入法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139" y="2328406"/>
            <a:ext cx="1295400" cy="1301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148" y="2661781"/>
            <a:ext cx="1911350" cy="635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 animBg="1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5183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1. </a:t>
            </a:r>
            <a:r>
              <a:rPr lang="zh-CN" altLang="en-US" sz="2800" dirty="0"/>
              <a:t>关于</a:t>
            </a:r>
            <a:r>
              <a:rPr lang="en-US" altLang="zh-CN" sz="2800" dirty="0"/>
              <a:t>python</a:t>
            </a:r>
            <a:r>
              <a:rPr lang="zh-CN" altLang="en-US" sz="2800" dirty="0"/>
              <a:t>语言的特点，以下选项描述正确的是（    ）。</a:t>
            </a:r>
            <a:endParaRPr lang="zh-CN" altLang="en-US" sz="2800" dirty="0"/>
          </a:p>
          <a:p>
            <a:endParaRPr lang="zh-CN" altLang="en-US" sz="2800" dirty="0"/>
          </a:p>
          <a:p>
            <a:r>
              <a:rPr lang="zh-CN" altLang="en-US" sz="2800" dirty="0"/>
              <a:t>A.  </a:t>
            </a:r>
            <a:r>
              <a:rPr lang="en-US" altLang="zh-CN" sz="2800" dirty="0"/>
              <a:t>python</a:t>
            </a:r>
            <a:r>
              <a:rPr lang="zh-CN" altLang="en-US" sz="2800" dirty="0"/>
              <a:t>语言不支持面向对象</a:t>
            </a:r>
            <a:endParaRPr lang="zh-CN" altLang="en-US" sz="2800" dirty="0"/>
          </a:p>
          <a:p>
            <a:r>
              <a:rPr lang="zh-CN" altLang="en-US" sz="2800" dirty="0"/>
              <a:t>B. </a:t>
            </a:r>
            <a:r>
              <a:rPr lang="en-US" altLang="zh-CN" sz="2800" dirty="0"/>
              <a:t>python</a:t>
            </a:r>
            <a:r>
              <a:rPr lang="zh-CN" altLang="en-US" sz="2800" dirty="0"/>
              <a:t>语言是非跨平台语言</a:t>
            </a:r>
            <a:endParaRPr lang="en-US" altLang="zh-CN" sz="2800" dirty="0"/>
          </a:p>
          <a:p>
            <a:r>
              <a:rPr lang="zh-CN" altLang="en-US" sz="2800" dirty="0"/>
              <a:t>C.  </a:t>
            </a:r>
            <a:r>
              <a:rPr lang="en-US" altLang="zh-CN" sz="2800" dirty="0"/>
              <a:t>python</a:t>
            </a:r>
            <a:r>
              <a:rPr lang="zh-CN" altLang="en-US" sz="2800" dirty="0"/>
              <a:t>语言是编译型语言</a:t>
            </a:r>
            <a:endParaRPr lang="zh-CN" altLang="en-US" sz="2800" dirty="0"/>
          </a:p>
          <a:p>
            <a:r>
              <a:rPr lang="zh-CN" altLang="en-US" sz="2800" dirty="0"/>
              <a:t>D. </a:t>
            </a:r>
            <a:r>
              <a:rPr lang="en-US" altLang="zh-CN" sz="2800" dirty="0"/>
              <a:t>python</a:t>
            </a:r>
            <a:r>
              <a:rPr lang="zh-CN" altLang="en-US" sz="2800" dirty="0"/>
              <a:t>语言是解释型语言</a:t>
            </a:r>
            <a:endParaRPr lang="zh-CN" altLang="en-US" sz="2800" dirty="0"/>
          </a:p>
          <a:p>
            <a:endParaRPr lang="zh-CN" altLang="en-US" sz="2800" dirty="0"/>
          </a:p>
          <a:p>
            <a:endParaRPr lang="zh-CN" altLang="en-US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4675677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89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2. </a:t>
            </a:r>
            <a:r>
              <a:rPr lang="zh-CN" altLang="en-US" sz="2800" dirty="0"/>
              <a:t>关于 </a:t>
            </a:r>
            <a:r>
              <a:rPr lang="en-US" altLang="zh-CN" sz="2800" dirty="0"/>
              <a:t>python </a:t>
            </a:r>
            <a:r>
              <a:rPr lang="zh-CN" altLang="en-US" sz="2800" dirty="0"/>
              <a:t>语言的特点，以下选项中描述错误的是（    ）。</a:t>
            </a:r>
            <a:endParaRPr lang="zh-CN" altLang="en-US" sz="2800" dirty="0"/>
          </a:p>
          <a:p>
            <a:endParaRPr lang="en-US" altLang="zh-CN" sz="2800" dirty="0"/>
          </a:p>
          <a:p>
            <a:r>
              <a:rPr lang="en-US" altLang="zh-CN" sz="2800" dirty="0"/>
              <a:t>A.  python </a:t>
            </a:r>
            <a:r>
              <a:rPr lang="zh-CN" altLang="en-US" sz="2800" dirty="0"/>
              <a:t>语言是非开源语言</a:t>
            </a:r>
            <a:endParaRPr lang="zh-CN" altLang="en-US" sz="2800" dirty="0"/>
          </a:p>
          <a:p>
            <a:r>
              <a:rPr lang="en-US" altLang="zh-CN" sz="2800" dirty="0"/>
              <a:t>B.  python </a:t>
            </a:r>
            <a:r>
              <a:rPr lang="zh-CN" altLang="en-US" sz="2800" dirty="0"/>
              <a:t>语言是跨平台语言</a:t>
            </a:r>
            <a:endParaRPr lang="zh-CN" altLang="en-US" sz="2800" dirty="0"/>
          </a:p>
          <a:p>
            <a:r>
              <a:rPr lang="en-US" altLang="zh-CN" sz="2800" dirty="0"/>
              <a:t>C.  python </a:t>
            </a:r>
            <a:r>
              <a:rPr lang="zh-CN" altLang="en-US" sz="2800" dirty="0"/>
              <a:t>语言是多模型语言</a:t>
            </a:r>
            <a:endParaRPr lang="zh-CN" altLang="en-US" sz="2800" dirty="0"/>
          </a:p>
          <a:p>
            <a:r>
              <a:rPr lang="en-US" altLang="zh-CN" sz="2800" dirty="0"/>
              <a:t>D.  python </a:t>
            </a:r>
            <a:r>
              <a:rPr lang="zh-CN" altLang="en-US" sz="2800" dirty="0"/>
              <a:t>语言是脚本语言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738626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531" y="1687369"/>
            <a:ext cx="5638062" cy="4695642"/>
          </a:xfrm>
          <a:prstGeom prst="rect">
            <a:avLst/>
          </a:prstGeom>
        </p:spPr>
      </p:pic>
      <p:sp>
        <p:nvSpPr>
          <p:cNvPr id="14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TIOBE开发语言排行榜</a:t>
            </a:r>
            <a:endParaRPr lang="zh-CN" altLang="en-US" sz="2800" dirty="0">
              <a:solidFill>
                <a:srgbClr val="0D6E5A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94530" y="1861381"/>
            <a:ext cx="3760413" cy="21251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89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3. </a:t>
            </a:r>
            <a:r>
              <a:rPr lang="zh-CN" altLang="en-US" sz="2800" dirty="0"/>
              <a:t>关于 </a:t>
            </a:r>
            <a:r>
              <a:rPr lang="en-US" altLang="zh-CN" sz="2800" dirty="0"/>
              <a:t>python </a:t>
            </a:r>
            <a:r>
              <a:rPr lang="zh-CN" altLang="en-US" sz="2800" dirty="0"/>
              <a:t>语言的注释，以下选项中描述错误的是（    ）。</a:t>
            </a:r>
            <a:endParaRPr lang="en-US" altLang="zh-CN" sz="2800" dirty="0"/>
          </a:p>
          <a:p>
            <a:endParaRPr lang="zh-CN" altLang="en-US" sz="2800" dirty="0"/>
          </a:p>
          <a:p>
            <a:r>
              <a:rPr lang="en-US" altLang="zh-CN" sz="2800" dirty="0"/>
              <a:t>A.   python </a:t>
            </a:r>
            <a:r>
              <a:rPr lang="zh-CN" altLang="en-US" sz="2800" dirty="0"/>
              <a:t>语言的单行注释以</a:t>
            </a:r>
            <a:r>
              <a:rPr lang="en-US" altLang="zh-CN" sz="2800" dirty="0"/>
              <a:t>#</a:t>
            </a:r>
            <a:r>
              <a:rPr lang="zh-CN" altLang="en-US" sz="2800" dirty="0"/>
              <a:t>开头</a:t>
            </a:r>
            <a:endParaRPr lang="zh-CN" altLang="en-US" sz="2800" dirty="0"/>
          </a:p>
          <a:p>
            <a:r>
              <a:rPr lang="en-US" altLang="zh-CN" sz="2800" dirty="0"/>
              <a:t>B.   python </a:t>
            </a:r>
            <a:r>
              <a:rPr lang="zh-CN" altLang="en-US" sz="2800" dirty="0"/>
              <a:t>语言的单行注释以单引号 </a:t>
            </a:r>
            <a:r>
              <a:rPr lang="en-US" altLang="zh-CN" sz="2800" dirty="0"/>
              <a:t>'</a:t>
            </a:r>
            <a:r>
              <a:rPr lang="zh-CN" altLang="en-US" sz="2800" dirty="0"/>
              <a:t> 开头</a:t>
            </a:r>
            <a:endParaRPr lang="zh-CN" altLang="en-US" sz="2800" dirty="0"/>
          </a:p>
          <a:p>
            <a:r>
              <a:rPr lang="en-US" altLang="zh-CN" sz="2800" dirty="0"/>
              <a:t>C.   python </a:t>
            </a:r>
            <a:r>
              <a:rPr lang="zh-CN" altLang="en-US" sz="2800" dirty="0"/>
              <a:t>语言的多行注释以  </a:t>
            </a:r>
            <a:r>
              <a:rPr lang="en-US" altLang="zh-CN" sz="2800" dirty="0"/>
              <a:t>'''</a:t>
            </a:r>
            <a:r>
              <a:rPr lang="zh-CN" altLang="en-US" sz="2800" dirty="0"/>
              <a:t>（三个单引号）开头和结尾</a:t>
            </a:r>
            <a:endParaRPr lang="zh-CN" altLang="en-US" sz="2800" dirty="0"/>
          </a:p>
          <a:p>
            <a:r>
              <a:rPr lang="en-US" altLang="zh-CN" sz="2800" dirty="0"/>
              <a:t>D.   python </a:t>
            </a:r>
            <a:r>
              <a:rPr lang="zh-CN" altLang="en-US" sz="2800" dirty="0"/>
              <a:t>语言有两种注释方式：单行注释和多行注释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384322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8904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4. </a:t>
            </a:r>
            <a:r>
              <a:rPr lang="zh-CN" altLang="en-US" sz="2800" dirty="0"/>
              <a:t>下列哪句代码可以打印出</a:t>
            </a:r>
            <a:r>
              <a:rPr lang="en-US" altLang="zh-CN" sz="2800" dirty="0"/>
              <a:t>apple</a:t>
            </a:r>
            <a:r>
              <a:rPr lang="zh-CN" altLang="en-US" sz="2800" dirty="0"/>
              <a:t>（    ）。</a:t>
            </a:r>
            <a:endParaRPr lang="en-US" altLang="zh-CN" sz="2800" dirty="0"/>
          </a:p>
          <a:p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s = 'apple'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print('apple')</a:t>
            </a:r>
            <a:endParaRPr lang="en-US" altLang="zh-CN" sz="2800" dirty="0"/>
          </a:p>
          <a:p>
            <a:r>
              <a:rPr lang="en-US" altLang="zh-CN" sz="2800" dirty="0"/>
              <a:t>C. print(s)</a:t>
            </a:r>
            <a:endParaRPr lang="en-US" altLang="zh-CN" sz="2800" dirty="0"/>
          </a:p>
          <a:p>
            <a:r>
              <a:rPr lang="en-US" altLang="zh-CN" sz="2800" dirty="0"/>
              <a:t>D. print(apple)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406446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8904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5. </a:t>
            </a:r>
            <a:r>
              <a:rPr lang="zh-CN" altLang="en-US" sz="2800" dirty="0"/>
              <a:t>下列代码哪个可以用来接收输入的内容（    ）。</a:t>
            </a:r>
            <a:endParaRPr lang="en-US" altLang="zh-CN" sz="2800" dirty="0"/>
          </a:p>
          <a:p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a = input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a = input()</a:t>
            </a:r>
            <a:endParaRPr lang="en-US" altLang="zh-CN" sz="2800" dirty="0"/>
          </a:p>
          <a:p>
            <a:r>
              <a:rPr lang="en-US" altLang="zh-CN" sz="2800" dirty="0"/>
              <a:t>C. a = print</a:t>
            </a:r>
            <a:endParaRPr lang="en-US" altLang="zh-CN" sz="2800" dirty="0"/>
          </a:p>
          <a:p>
            <a:r>
              <a:rPr lang="en-US" altLang="zh-CN" sz="2800" dirty="0"/>
              <a:t>D. a = print()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406446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1037"/>
          <p:cNvSpPr txBox="1"/>
          <p:nvPr/>
        </p:nvSpPr>
        <p:spPr>
          <a:xfrm>
            <a:off x="734060" y="973455"/>
            <a:ext cx="573214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6. 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编程题：个人名片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91185" y="1597660"/>
            <a:ext cx="5127625" cy="4672330"/>
          </a:xfrm>
          <a:prstGeom prst="rect">
            <a:avLst/>
          </a:prstGeom>
        </p:spPr>
      </p:pic>
      <p:sp>
        <p:nvSpPr>
          <p:cNvPr id="7" name="矩形: 圆角 1"/>
          <p:cNvSpPr/>
          <p:nvPr/>
        </p:nvSpPr>
        <p:spPr>
          <a:xfrm>
            <a:off x="5998845" y="1513840"/>
            <a:ext cx="5702935" cy="484441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name = input("请输入姓名：")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company = input("请输入公司：")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title = input("请输入职位：")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phone = input("请输入电话：")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email = input("请输入邮箱：")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print("***********************************")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print("姓名：%s" % name)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print("公司：%s" % company)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print("职位：%s" % title)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print("电话：%s" % phone)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print("邮箱：%s" % email)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chemeClr val="bg1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print("***********************************")</a:t>
            </a: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4" name="矩形: 圆角 1"/>
          <p:cNvSpPr/>
          <p:nvPr/>
        </p:nvSpPr>
        <p:spPr>
          <a:xfrm>
            <a:off x="8662670" y="1028700"/>
            <a:ext cx="3038475" cy="48450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code1-6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个人名片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.py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734060" y="2042160"/>
            <a:ext cx="462597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在控制台依次提示用户输入：姓名、公司、职位、电话、邮箱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- 按照以下格式输出：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**************************************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姓名：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公司：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职位：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电话：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邮箱：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sz="20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**************************************</a:t>
            </a:r>
            <a:endParaRPr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2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章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4" grpId="0" animBg="1"/>
      <p:bldP spid="34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341" y="1882922"/>
            <a:ext cx="9182560" cy="3092155"/>
          </a:xfrm>
          <a:prstGeom prst="rect">
            <a:avLst/>
          </a:prstGeom>
        </p:spPr>
      </p:pic>
      <p:sp>
        <p:nvSpPr>
          <p:cNvPr id="14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TIOBE开发语言排行榜</a:t>
            </a:r>
            <a:endParaRPr lang="zh-CN" altLang="en-US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89080" y="4614008"/>
            <a:ext cx="509922" cy="2596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2" y="1666628"/>
            <a:ext cx="12192000" cy="4373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7487" y="2234152"/>
            <a:ext cx="603315" cy="3805632"/>
          </a:xfrm>
          <a:prstGeom prst="rect">
            <a:avLst/>
          </a:prstGeom>
          <a:noFill/>
          <a:ln w="666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7" name="Object 11037"/>
          <p:cNvSpPr txBox="1"/>
          <p:nvPr/>
        </p:nvSpPr>
        <p:spPr>
          <a:xfrm>
            <a:off x="734060" y="973455"/>
            <a:ext cx="512889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>
              <a:lnSpc>
                <a:spcPct val="102000"/>
              </a:lnSpc>
            </a:pPr>
            <a:r>
              <a:rPr lang="zh-CN" altLang="en-US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中国统计年鉴</a:t>
            </a:r>
            <a:r>
              <a:rPr lang="en-US" altLang="zh-CN" sz="2800" dirty="0">
                <a:solidFill>
                  <a:srgbClr val="006450"/>
                </a:solidFill>
                <a:latin typeface="思源黑体 Bold" panose="020B0800000000000000" charset="-122"/>
                <a:ea typeface="思源黑体 Bold" panose="020B0800000000000000" charset="-122"/>
                <a:cs typeface="思源黑体 Bold" panose="020B0800000000000000" charset="-122"/>
                <a:sym typeface="+mn-ea"/>
              </a:rPr>
              <a:t>2022</a:t>
            </a:r>
            <a:endParaRPr lang="en-US" altLang="zh-CN" sz="28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31" name="矩形: 圆顶角 3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1.1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介绍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160433_3*m_h_i*1_1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00.xml><?xml version="1.0" encoding="utf-8"?>
<p:tagLst xmlns:p="http://schemas.openxmlformats.org/presentationml/2006/main">
  <p:tag name="KSO_WM_UNIT_TABLE_BEAUTIFY" val="smartTable{324f347b-1cbf-4666-8746-bcff8f189e5c}"/>
</p:tagLst>
</file>

<file path=ppt/tags/tag101.xml><?xml version="1.0" encoding="utf-8"?>
<p:tagLst xmlns:p="http://schemas.openxmlformats.org/presentationml/2006/main">
  <p:tag name="KSO_WM_SPECIAL_SOURCE" val="bdnull"/>
</p:tagLst>
</file>

<file path=ppt/tags/tag102.xml><?xml version="1.0" encoding="utf-8"?>
<p:tagLst xmlns:p="http://schemas.openxmlformats.org/presentationml/2006/main">
  <p:tag name="KSO_WM_SPECIAL_SOURCE" val="bdnull"/>
</p:tagLst>
</file>

<file path=ppt/tags/tag103.xml><?xml version="1.0" encoding="utf-8"?>
<p:tagLst xmlns:p="http://schemas.openxmlformats.org/presentationml/2006/main">
  <p:tag name="KSO_WM_UNIT_TABLE_BEAUTIFY" val="smartTable{324f347b-1cbf-4666-8746-bcff8f189e5c}"/>
</p:tagLst>
</file>

<file path=ppt/tags/tag104.xml><?xml version="1.0" encoding="utf-8"?>
<p:tagLst xmlns:p="http://schemas.openxmlformats.org/presentationml/2006/main">
  <p:tag name="KSO_WM_SPECIAL_SOURCE" val="bdnull"/>
</p:tagLst>
</file>

<file path=ppt/tags/tag105.xml><?xml version="1.0" encoding="utf-8"?>
<p:tagLst xmlns:p="http://schemas.openxmlformats.org/presentationml/2006/main">
  <p:tag name="KSO_WM_SPECIAL_SOURCE" val="bdnull"/>
</p:tagLst>
</file>

<file path=ppt/tags/tag106.xml><?xml version="1.0" encoding="utf-8"?>
<p:tagLst xmlns:p="http://schemas.openxmlformats.org/presentationml/2006/main">
  <p:tag name="KSO_WM_SPECIAL_SOURCE" val="bdnull"/>
</p:tagLst>
</file>

<file path=ppt/tags/tag107.xml><?xml version="1.0" encoding="utf-8"?>
<p:tagLst xmlns:p="http://schemas.openxmlformats.org/presentationml/2006/main">
  <p:tag name="KSO_WM_SPECIAL_SOURCE" val="bdnull"/>
</p:tagLst>
</file>

<file path=ppt/tags/tag108.xml><?xml version="1.0" encoding="utf-8"?>
<p:tagLst xmlns:p="http://schemas.openxmlformats.org/presentationml/2006/main">
  <p:tag name="KSO_WM_SPECIAL_SOURCE" val="bdnull"/>
</p:tagLst>
</file>

<file path=ppt/tags/tag109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433_3*m_h_i*1_1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10.xml><?xml version="1.0" encoding="utf-8"?>
<p:tagLst xmlns:p="http://schemas.openxmlformats.org/presentationml/2006/main">
  <p:tag name="KSO_WM_SPECIAL_SOURCE" val="bdnull"/>
</p:tagLst>
</file>

<file path=ppt/tags/tag111.xml><?xml version="1.0" encoding="utf-8"?>
<p:tagLst xmlns:p="http://schemas.openxmlformats.org/presentationml/2006/main">
  <p:tag name="KSO_WM_SPECIAL_SOURCE" val="bdnull"/>
</p:tagLst>
</file>

<file path=ppt/tags/tag112.xml><?xml version="1.0" encoding="utf-8"?>
<p:tagLst xmlns:p="http://schemas.openxmlformats.org/presentationml/2006/main">
  <p:tag name="KSO_WM_SPECIAL_SOURCE" val="bdnull"/>
</p:tagLst>
</file>

<file path=ppt/tags/tag113.xml><?xml version="1.0" encoding="utf-8"?>
<p:tagLst xmlns:p="http://schemas.openxmlformats.org/presentationml/2006/main">
  <p:tag name="KSO_WM_SPECIAL_SOURCE" val="bdnull"/>
</p:tagLst>
</file>

<file path=ppt/tags/tag114.xml><?xml version="1.0" encoding="utf-8"?>
<p:tagLst xmlns:p="http://schemas.openxmlformats.org/presentationml/2006/main">
  <p:tag name="KSO_WM_SPECIAL_SOURCE" val="bdnull"/>
</p:tagLst>
</file>

<file path=ppt/tags/tag115.xml><?xml version="1.0" encoding="utf-8"?>
<p:tagLst xmlns:p="http://schemas.openxmlformats.org/presentationml/2006/main">
  <p:tag name="KSO_WM_SPECIAL_SOURCE" val="bdnull"/>
</p:tagLst>
</file>

<file path=ppt/tags/tag116.xml><?xml version="1.0" encoding="utf-8"?>
<p:tagLst xmlns:p="http://schemas.openxmlformats.org/presentationml/2006/main">
  <p:tag name="KSO_WM_SPECIAL_SOURCE" val="bdnull"/>
</p:tagLst>
</file>

<file path=ppt/tags/tag117.xml><?xml version="1.0" encoding="utf-8"?>
<p:tagLst xmlns:p="http://schemas.openxmlformats.org/presentationml/2006/main">
  <p:tag name="KSO_WM_SPECIAL_SOURCE" val="bdnull"/>
</p:tagLst>
</file>

<file path=ppt/tags/tag118.xml><?xml version="1.0" encoding="utf-8"?>
<p:tagLst xmlns:p="http://schemas.openxmlformats.org/presentationml/2006/main">
  <p:tag name="KSO_WM_SPECIAL_SOURCE" val="bdnull"/>
</p:tagLst>
</file>

<file path=ppt/tags/tag119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160433_3*m_h_a*1_1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USESOURCEFORMAT_APPLY" val="1"/>
</p:tagLst>
</file>

<file path=ppt/tags/tag120.xml><?xml version="1.0" encoding="utf-8"?>
<p:tagLst xmlns:p="http://schemas.openxmlformats.org/presentationml/2006/main">
  <p:tag name="KSO_WM_SPECIAL_SOURCE" val="bdnull"/>
</p:tagLst>
</file>

<file path=ppt/tags/tag121.xml><?xml version="1.0" encoding="utf-8"?>
<p:tagLst xmlns:p="http://schemas.openxmlformats.org/presentationml/2006/main">
  <p:tag name="KSO_WM_SPECIAL_SOURCE" val="bdnull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123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13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160433_3*m_h_f*1_2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USESOURCEFORMAT_APPLY" val="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160433_3*m_h_i*1_2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160433_3*m_h_i*1_2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433_3*m_h_i*1_2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160433_3*m_h_a*1_2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USESOURCEFORMAT_APPLY" val="1"/>
</p:tagLst>
</file>

<file path=ppt/tags/tag18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160433_3*m_h_f*1_3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USESOURCEFORMAT_APPLY" val="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160433_3*m_h_i*1_3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433_3*m_h_i*1_3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160433_3*m_h_i*1_3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160433_3*m_h_a*1_3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USESOURCEFORMAT_APPLY" val="1"/>
</p:tagLst>
</file>

<file path=ppt/tags/tag23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160433_3*m_h_f*1_4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USESOURCEFORMAT_APPLY" val="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160433_3*m_h_i*1_4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160433_3*m_h_i*1_4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160433_3*m_h_i*1_4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160433_3*m_h_a*1_4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USESOURCEFORMAT_APPLY" val="1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UNIT_PLACING_PICTURE_USER_VIEWPORT" val="{&quot;height&quot;:6420,&quot;width&quot;:13095}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UNIT_PLACING_PICTURE_USER_VIEWPORT" val="{&quot;height&quot;:1240,&quot;width&quot;:9260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187779_5*n_h_h_i*1_2_5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187779_5*n_h_h_i*1_2_4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187779_5*n_h_h_i*1_2_3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i"/>
  <p:tag name="KSO_WM_UNIT_INDEX" val="1_1"/>
  <p:tag name="KSO_WM_UNIT_ID" val="diagram20187779_5*n_i*1_1"/>
  <p:tag name="KSO_WM_TEMPLATE_CATEGORY" val="diagram"/>
  <p:tag name="KSO_WM_TEMPLATE_INDEX" val="20187779"/>
  <p:tag name="KSO_WM_UNIT_LAYERLEVEL" val="1_1"/>
  <p:tag name="KSO_WM_TAG_VERSION" val="1.0"/>
  <p:tag name="KSO_WM_BEAUTIFY_FLAG" val="#wm#"/>
  <p:tag name="KSO_WM_UNIT_LINE_FORE_SCHEMECOLOR_INDEX" val="10"/>
  <p:tag name="KSO_WM_UNIT_LINE_FILL_TYPE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187779_5*n_h_h_i*1_2_2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187779_5*n_h_h_i*1_2_1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187779_5*n_h_h_i*1_2_1_2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SUBTYPE" val="a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187779_5*n_h_h_f*1_2_1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187779_5*n_h_i*1_1_1"/>
  <p:tag name="KSO_WM_TEMPLATE_CATEGORY" val="diagram"/>
  <p:tag name="KSO_WM_TEMPLATE_INDEX" val="20187779"/>
  <p:tag name="KSO_WM_UNIT_LAYERLEVEL" val="1_1_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187779_5*n_h_i*1_1_5"/>
  <p:tag name="KSO_WM_TEMPLATE_CATEGORY" val="diagram"/>
  <p:tag name="KSO_WM_TEMPLATE_INDEX" val="20187779"/>
  <p:tag name="KSO_WM_UNIT_LAYERLEVEL" val="1_1_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187779_5*n_h_i*1_1_3"/>
  <p:tag name="KSO_WM_TEMPLATE_CATEGORY" val="diagram"/>
  <p:tag name="KSO_WM_TEMPLATE_INDEX" val="20187779"/>
  <p:tag name="KSO_WM_UNIT_LAYERLEVEL" val="1_1_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187779_5*n_h_h_i*1_2_2_2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UNIT_SUBTYPE" val="a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187779_5*n_h_h_f*1_2_2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187779_5*n_h_h_i*1_2_3_2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UNIT_SUBTYPE" val="a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187779_5*n_h_h_f*1_2_3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187779_5*n_h_h_i*1_2_4_2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SUBTYPE" val="a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187779_5*n_h_h_f*1_2_4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2"/>
  <p:tag name="KSO_WM_UNIT_ID" val="diagram20187779_5*n_h_h_i*1_2_5_2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UNIT_SUBTYPE" val="a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187779_5*n_h_h_f*1_2_5_1"/>
  <p:tag name="KSO_WM_TEMPLATE_CATEGORY" val="diagram"/>
  <p:tag name="KSO_WM_TEMPLATE_INDEX" val="20187779"/>
  <p:tag name="KSO_WM_UNIT_LAYERLEVEL" val="1_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187779_5*n_h_i*1_1_2"/>
  <p:tag name="KSO_WM_TEMPLATE_CATEGORY" val="diagram"/>
  <p:tag name="KSO_WM_TEMPLATE_INDEX" val="2018777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06_3*m_h_z*1_4_1"/>
  <p:tag name="KSO_WM_TEMPLATE_CATEGORY" val="diagram"/>
  <p:tag name="KSO_WM_TEMPLATE_INDEX" val="20200106"/>
  <p:tag name="KSO_WM_UNIT_LAYERLEVEL" val="1_1_1"/>
  <p:tag name="KSO_WM_TAG_VERSION" val="1.0"/>
  <p:tag name="KSO_WM_BEAUTIFY_FLAG" val="#wm#"/>
  <p:tag name="KSO_WM_DIAGRAM_GROUP_CODE" val="m1-1"/>
  <p:tag name="KSO_WM_UNIT_TYPE" val="m_h_z"/>
  <p:tag name="KSO_WM_UNIT_INDEX" val="1_4_1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0.xml><?xml version="1.0" encoding="utf-8"?>
<p:tagLst xmlns:p="http://schemas.openxmlformats.org/presentationml/2006/main">
  <p:tag name="KSO_WM_SPECIAL_SOURCE" val="bdnull"/>
</p:tagLst>
</file>

<file path=ppt/tags/tag61.xml><?xml version="1.0" encoding="utf-8"?>
<p:tagLst xmlns:p="http://schemas.openxmlformats.org/presentationml/2006/main">
  <p:tag name="KSO_WM_SPECIAL_SOURCE" val="bdnull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05059379814_1_1"/>
</p:tagLst>
</file>

<file path=ppt/tags/tag65.xml><?xml version="1.0" encoding="utf-8"?>
<p:tagLst xmlns:p="http://schemas.openxmlformats.org/presentationml/2006/main">
  <p:tag name="KSO_WM_SPECIAL_SOURCE" val="bdnull"/>
</p:tagLst>
</file>

<file path=ppt/tags/tag66.xml><?xml version="1.0" encoding="utf-8"?>
<p:tagLst xmlns:p="http://schemas.openxmlformats.org/presentationml/2006/main">
  <p:tag name="KSO_WM_SPECIAL_SOURCE" val="bdnull"/>
</p:tagLst>
</file>

<file path=ppt/tags/tag67.xml><?xml version="1.0" encoding="utf-8"?>
<p:tagLst xmlns:p="http://schemas.openxmlformats.org/presentationml/2006/main">
  <p:tag name="KSO_WM_SPECIAL_SOURCE" val="bdnull"/>
</p:tagLst>
</file>

<file path=ppt/tags/tag68.xml><?xml version="1.0" encoding="utf-8"?>
<p:tagLst xmlns:p="http://schemas.openxmlformats.org/presentationml/2006/main">
  <p:tag name="KSO_WM_SPECIAL_SOURCE" val="bdnull"/>
</p:tagLst>
</file>

<file path=ppt/tags/tag69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160433_3*m_i*1_1"/>
  <p:tag name="KSO_WM_TEMPLATE_CATEGORY" val="diagram"/>
  <p:tag name="KSO_WM_TEMPLATE_INDEX" val="160433"/>
  <p:tag name="KSO_WM_UNIT_LAYERLEVEL" val="1_1"/>
  <p:tag name="KSO_WM_TAG_VERSION" val="1.0"/>
  <p:tag name="KSO_WM_BEAUTIFY_FLAG" val="#wm#"/>
  <p:tag name="KSO_WM_UNIT_USESOURCEFORMAT_APPLY" val="1"/>
  <p:tag name="KSO_WM_UNIT_LINE_FORE_SCHEMECOLOR_INDEX" val="13"/>
  <p:tag name="KSO_WM_UNIT_LINE_FILL_TYPE" val="2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SPECIAL_SOURCE" val="bdnull"/>
</p:tagLst>
</file>

<file path=ppt/tags/tag72.xml><?xml version="1.0" encoding="utf-8"?>
<p:tagLst xmlns:p="http://schemas.openxmlformats.org/presentationml/2006/main">
  <p:tag name="KSO_WM_SPECIAL_SOURCE" val="bdnull"/>
</p:tagLst>
</file>

<file path=ppt/tags/tag73.xml><?xml version="1.0" encoding="utf-8"?>
<p:tagLst xmlns:p="http://schemas.openxmlformats.org/presentationml/2006/main">
  <p:tag name="KSO_WM_SPECIAL_SOURCE" val="bdnull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SPECIAL_SOURCE" val="bdnull"/>
</p:tagLst>
</file>

<file path=ppt/tags/tag76.xml><?xml version="1.0" encoding="utf-8"?>
<p:tagLst xmlns:p="http://schemas.openxmlformats.org/presentationml/2006/main">
  <p:tag name="KSO_WM_SPECIAL_SOURCE" val="bdnull"/>
</p:tagLst>
</file>

<file path=ppt/tags/tag77.xml><?xml version="1.0" encoding="utf-8"?>
<p:tagLst xmlns:p="http://schemas.openxmlformats.org/presentationml/2006/main">
  <p:tag name="KSO_WM_SPECIAL_SOURCE" val="bdnull"/>
</p:tagLst>
</file>

<file path=ppt/tags/tag78.xml><?xml version="1.0" encoding="utf-8"?>
<p:tagLst xmlns:p="http://schemas.openxmlformats.org/presentationml/2006/main">
  <p:tag name="KSO_WM_SPECIAL_SOURCE" val="bdnull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160433_3*m_h_f*1_1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USESOURCEFORMAT_APPLY" val="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SPECIAL_SOURCE" val="bdnull"/>
</p:tagLst>
</file>

<file path=ppt/tags/tag82.xml><?xml version="1.0" encoding="utf-8"?>
<p:tagLst xmlns:p="http://schemas.openxmlformats.org/presentationml/2006/main">
  <p:tag name="KSO_WM_SPECIAL_SOURCE" val="bdnull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KSO_WM_SPECIAL_SOURCE" val="bdnull"/>
</p:tagLst>
</file>

<file path=ppt/tags/tag85.xml><?xml version="1.0" encoding="utf-8"?>
<p:tagLst xmlns:p="http://schemas.openxmlformats.org/presentationml/2006/main">
  <p:tag name="KSO_WM_SPECIAL_SOURCE" val="bdnull"/>
</p:tagLst>
</file>

<file path=ppt/tags/tag86.xml><?xml version="1.0" encoding="utf-8"?>
<p:tagLst xmlns:p="http://schemas.openxmlformats.org/presentationml/2006/main">
  <p:tag name="KSO_WM_SPECIAL_SOURCE" val="bdnull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SPECIAL_SOURCE" val="bdnull"/>
</p:tagLst>
</file>

<file path=ppt/tags/tag89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160433_3*m_h_i*1_1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USESOURCEFORMAT_APPLY" val="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SPECIAL_SOURCE" val="bdnull"/>
</p:tagLst>
</file>

<file path=ppt/tags/tag91.xml><?xml version="1.0" encoding="utf-8"?>
<p:tagLst xmlns:p="http://schemas.openxmlformats.org/presentationml/2006/main">
  <p:tag name="KSO_WM_SPECIAL_SOURCE" val="bdnull"/>
</p:tagLst>
</file>

<file path=ppt/tags/tag92.xml><?xml version="1.0" encoding="utf-8"?>
<p:tagLst xmlns:p="http://schemas.openxmlformats.org/presentationml/2006/main">
  <p:tag name="KSO_WM_SPECIAL_SOURCE" val="bdnull"/>
</p:tagLst>
</file>

<file path=ppt/tags/tag93.xml><?xml version="1.0" encoding="utf-8"?>
<p:tagLst xmlns:p="http://schemas.openxmlformats.org/presentationml/2006/main">
  <p:tag name="KSO_WM_SPECIAL_SOURCE" val="bdnull"/>
</p:tagLst>
</file>

<file path=ppt/tags/tag94.xml><?xml version="1.0" encoding="utf-8"?>
<p:tagLst xmlns:p="http://schemas.openxmlformats.org/presentationml/2006/main">
  <p:tag name="KSO_WM_SPECIAL_SOURCE" val="bdnull"/>
</p:tagLst>
</file>

<file path=ppt/tags/tag95.xml><?xml version="1.0" encoding="utf-8"?>
<p:tagLst xmlns:p="http://schemas.openxmlformats.org/presentationml/2006/main">
  <p:tag name="KSO_WM_SPECIAL_SOURCE" val="bdnull"/>
</p:tagLst>
</file>

<file path=ppt/tags/tag96.xml><?xml version="1.0" encoding="utf-8"?>
<p:tagLst xmlns:p="http://schemas.openxmlformats.org/presentationml/2006/main">
  <p:tag name="KSO_WM_SPECIAL_SOURCE" val="bdnull"/>
</p:tagLst>
</file>

<file path=ppt/tags/tag97.xml><?xml version="1.0" encoding="utf-8"?>
<p:tagLst xmlns:p="http://schemas.openxmlformats.org/presentationml/2006/main">
  <p:tag name="KSO_WM_SPECIAL_SOURCE" val="bdnull"/>
</p:tagLst>
</file>

<file path=ppt/tags/tag98.xml><?xml version="1.0" encoding="utf-8"?>
<p:tagLst xmlns:p="http://schemas.openxmlformats.org/presentationml/2006/main">
  <p:tag name="KSO_WM_SPECIAL_SOURCE" val="bdnull"/>
</p:tagLst>
</file>

<file path=ppt/tags/tag9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6286</Words>
  <Application>WPS 演示</Application>
  <PresentationFormat>宽屏</PresentationFormat>
  <Paragraphs>875</Paragraphs>
  <Slides>74</Slides>
  <Notes>68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92" baseType="lpstr">
      <vt:lpstr>Arial</vt:lpstr>
      <vt:lpstr>宋体</vt:lpstr>
      <vt:lpstr>Wingdings</vt:lpstr>
      <vt:lpstr>Calibri</vt:lpstr>
      <vt:lpstr>微软雅黑</vt:lpstr>
      <vt:lpstr>思源黑体 Bold</vt:lpstr>
      <vt:lpstr>汉仪中黑KW</vt:lpstr>
      <vt:lpstr>汉仪旗黑</vt:lpstr>
      <vt:lpstr>Helvetica Neue</vt:lpstr>
      <vt:lpstr>汉仪书宋二KW</vt:lpstr>
      <vt:lpstr>Hiragino Sans GB W3</vt:lpstr>
      <vt:lpstr>Monaco</vt:lpstr>
      <vt:lpstr>-apple-system-font</vt:lpstr>
      <vt:lpstr>宋体</vt:lpstr>
      <vt:lpstr>Arial Unicode MS</vt:lpstr>
      <vt:lpstr>Thonburi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mia</cp:lastModifiedBy>
  <cp:revision>25</cp:revision>
  <dcterms:created xsi:type="dcterms:W3CDTF">2024-02-25T04:38:47Z</dcterms:created>
  <dcterms:modified xsi:type="dcterms:W3CDTF">2024-02-25T04:38:47Z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