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89" r:id="rId5"/>
    <p:sldId id="683" r:id="rId6"/>
    <p:sldId id="440" r:id="rId7"/>
    <p:sldId id="472" r:id="rId8"/>
    <p:sldId id="261" r:id="rId9"/>
    <p:sldId id="686" r:id="rId10"/>
    <p:sldId id="685" r:id="rId11"/>
    <p:sldId id="262" r:id="rId12"/>
    <p:sldId id="687" r:id="rId13"/>
    <p:sldId id="675" r:id="rId14"/>
    <p:sldId id="688" r:id="rId15"/>
    <p:sldId id="689" r:id="rId16"/>
    <p:sldId id="690" r:id="rId17"/>
    <p:sldId id="301" r:id="rId18"/>
    <p:sldId id="678" r:id="rId19"/>
    <p:sldId id="691" r:id="rId20"/>
    <p:sldId id="692" r:id="rId21"/>
    <p:sldId id="693" r:id="rId22"/>
    <p:sldId id="680" r:id="rId23"/>
    <p:sldId id="694" r:id="rId24"/>
    <p:sldId id="702" r:id="rId25"/>
    <p:sldId id="679" r:id="rId26"/>
    <p:sldId id="676" r:id="rId27"/>
    <p:sldId id="695" r:id="rId28"/>
    <p:sldId id="696" r:id="rId29"/>
    <p:sldId id="697" r:id="rId30"/>
    <p:sldId id="698" r:id="rId31"/>
    <p:sldId id="699" r:id="rId32"/>
    <p:sldId id="700" r:id="rId33"/>
    <p:sldId id="682" r:id="rId34"/>
    <p:sldId id="701" r:id="rId35"/>
    <p:sldId id="288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8458"/>
    <a:srgbClr val="006450"/>
    <a:srgbClr val="FDA007"/>
    <a:srgbClr val="00AF92"/>
    <a:srgbClr val="0D6E5A"/>
    <a:srgbClr val="CACFD8"/>
    <a:srgbClr val="E5C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81" autoAdjust="0"/>
    <p:restoredTop sz="86418" autoAdjust="0"/>
  </p:normalViewPr>
  <p:slideViewPr>
    <p:cSldViewPr snapToGrid="0" showGuides="1">
      <p:cViewPr varScale="1">
        <p:scale>
          <a:sx n="58" d="100"/>
          <a:sy n="58" d="100"/>
        </p:scale>
        <p:origin x="208" y="52"/>
      </p:cViewPr>
      <p:guideLst>
        <p:guide orient="horz" pos="2107"/>
        <p:guide pos="3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222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35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使用 </a:t>
            </a:r>
            <a:r>
              <a:rPr lang="en-US" altLang="zh-CN" dirty="0"/>
              <a:t>if </a:t>
            </a:r>
            <a:r>
              <a:rPr lang="zh-CN" altLang="en-US" dirty="0"/>
              <a:t>可以 </a:t>
            </a:r>
            <a:r>
              <a:rPr lang="zh-CN" altLang="en-US" b="1" dirty="0"/>
              <a:t>判断条件</a:t>
            </a:r>
            <a:endParaRPr lang="zh-CN" altLang="en-US" dirty="0"/>
          </a:p>
          <a:p>
            <a:r>
              <a:rPr lang="zh-CN" altLang="en-US" dirty="0"/>
              <a:t>使用 </a:t>
            </a:r>
            <a:r>
              <a:rPr lang="en-US" altLang="zh-CN" dirty="0"/>
              <a:t>else </a:t>
            </a:r>
            <a:r>
              <a:rPr lang="zh-CN" altLang="en-US" dirty="0"/>
              <a:t>可以处理 </a:t>
            </a:r>
            <a:r>
              <a:rPr lang="zh-CN" altLang="en-US" b="1" dirty="0"/>
              <a:t>条件不成立</a:t>
            </a:r>
            <a:r>
              <a:rPr lang="zh-CN" altLang="en-US" dirty="0"/>
              <a:t> 的情况</a:t>
            </a:r>
            <a:endParaRPr lang="zh-CN" altLang="en-US" dirty="0"/>
          </a:p>
          <a:p>
            <a:r>
              <a:rPr lang="zh-CN" altLang="en-US" dirty="0"/>
              <a:t>但是，如果希望 </a:t>
            </a:r>
            <a:r>
              <a:rPr lang="zh-CN" altLang="en-US" b="1" dirty="0"/>
              <a:t>再增加一些条件</a:t>
            </a:r>
            <a:r>
              <a:rPr lang="zh-CN" altLang="en-US" dirty="0"/>
              <a:t>，</a:t>
            </a:r>
            <a:r>
              <a:rPr lang="zh-CN" altLang="en-US" b="1" dirty="0"/>
              <a:t>条件不同，需要执行的代码也不同</a:t>
            </a:r>
            <a:r>
              <a:rPr lang="zh-CN" altLang="en-US" dirty="0"/>
              <a:t> 时，就可以使用 </a:t>
            </a:r>
            <a:r>
              <a:rPr lang="en-US" altLang="zh-CN" dirty="0" err="1"/>
              <a:t>elif</a:t>
            </a:r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b="1" dirty="0"/>
              <a:t>日期判断</a:t>
            </a:r>
            <a:endParaRPr lang="zh-CN" altLang="en-US" b="1" dirty="0"/>
          </a:p>
          <a:p>
            <a:r>
              <a:rPr lang="zh-CN" altLang="en-US" dirty="0"/>
              <a:t>需求：从控制台输入一个数字，如果是</a:t>
            </a:r>
            <a:r>
              <a:rPr lang="en-US" altLang="zh-CN" dirty="0"/>
              <a:t>1</a:t>
            </a:r>
            <a:r>
              <a:rPr lang="zh-CN" altLang="en-US" dirty="0"/>
              <a:t>则输出星期一，</a:t>
            </a:r>
            <a:r>
              <a:rPr lang="en-US" altLang="zh-CN" dirty="0"/>
              <a:t>2</a:t>
            </a:r>
            <a:r>
              <a:rPr lang="zh-CN" altLang="en-US" dirty="0"/>
              <a:t>则输出星期二，依次类推</a:t>
            </a:r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b="1" dirty="0"/>
              <a:t>日期判断</a:t>
            </a:r>
            <a:endParaRPr lang="zh-CN" altLang="en-US" b="1" dirty="0"/>
          </a:p>
          <a:p>
            <a:r>
              <a:rPr lang="zh-CN" altLang="en-US" dirty="0"/>
              <a:t>需求：从控制台输入一个数字，如果是</a:t>
            </a:r>
            <a:r>
              <a:rPr lang="en-US" altLang="zh-CN" dirty="0"/>
              <a:t>1</a:t>
            </a:r>
            <a:r>
              <a:rPr lang="zh-CN" altLang="en-US" dirty="0"/>
              <a:t>则输出星期一，</a:t>
            </a:r>
            <a:r>
              <a:rPr lang="en-US" altLang="zh-CN" dirty="0"/>
              <a:t>2</a:t>
            </a:r>
            <a:r>
              <a:rPr lang="zh-CN" altLang="en-US" dirty="0"/>
              <a:t>则输出星期二，依次类推</a:t>
            </a:r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在开发中，使用 </a:t>
            </a:r>
            <a:r>
              <a:rPr lang="en-US" altLang="zh-CN" dirty="0"/>
              <a:t>if </a:t>
            </a:r>
            <a:r>
              <a:rPr lang="zh-CN" altLang="en-US" dirty="0"/>
              <a:t>进行条件判断，如果希望 </a:t>
            </a:r>
            <a:r>
              <a:rPr lang="zh-CN" altLang="en-US" b="1" dirty="0"/>
              <a:t>在条件成立的执行语句中</a:t>
            </a:r>
            <a:r>
              <a:rPr lang="zh-CN" altLang="en-US" dirty="0"/>
              <a:t> 再 </a:t>
            </a:r>
            <a:r>
              <a:rPr lang="zh-CN" altLang="en-US" b="1" dirty="0"/>
              <a:t>增加条件判断</a:t>
            </a:r>
            <a:r>
              <a:rPr lang="zh-CN" altLang="en-US" dirty="0"/>
              <a:t>，就可以使用 </a:t>
            </a:r>
            <a:r>
              <a:rPr lang="en-US" altLang="zh-CN" b="1" dirty="0"/>
              <a:t>if </a:t>
            </a:r>
            <a:r>
              <a:rPr lang="zh-CN" altLang="en-US" b="1" dirty="0"/>
              <a:t>的嵌套</a:t>
            </a:r>
            <a:endParaRPr lang="zh-CN" altLang="en-US" dirty="0"/>
          </a:p>
          <a:p>
            <a:r>
              <a:rPr lang="en-US" altLang="zh-CN" b="1" dirty="0"/>
              <a:t>if </a:t>
            </a:r>
            <a:r>
              <a:rPr lang="zh-CN" altLang="en-US" b="1" dirty="0"/>
              <a:t>的嵌套</a:t>
            </a:r>
            <a:r>
              <a:rPr lang="zh-CN" altLang="en-US" dirty="0"/>
              <a:t> 的应用场景就是：</a:t>
            </a:r>
            <a:r>
              <a:rPr lang="zh-CN" altLang="en-US" b="1" dirty="0"/>
              <a:t>在之前条件满足的前提下，再增加额外的判断</a:t>
            </a:r>
            <a:endParaRPr lang="zh-CN" altLang="en-US" dirty="0"/>
          </a:p>
          <a:p>
            <a:r>
              <a:rPr lang="en-US" altLang="zh-CN" b="1" dirty="0"/>
              <a:t>if </a:t>
            </a:r>
            <a:r>
              <a:rPr lang="zh-CN" altLang="en-US" b="1" dirty="0"/>
              <a:t>的嵌套</a:t>
            </a:r>
            <a:r>
              <a:rPr lang="zh-CN" altLang="en-US" dirty="0"/>
              <a:t> 的语法格式，</a:t>
            </a:r>
            <a:r>
              <a:rPr lang="zh-CN" altLang="en-US" b="1" dirty="0"/>
              <a:t>除了缩进之外</a:t>
            </a:r>
            <a:r>
              <a:rPr lang="zh-CN" altLang="en-US" dirty="0"/>
              <a:t> 和之前的没有区别</a:t>
            </a:r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CN" u="sng" dirty="0"/>
              <a:t>Python</a:t>
            </a:r>
            <a:r>
              <a:rPr lang="zh-CN" altLang="en-US" u="sng" dirty="0"/>
              <a:t>中的</a:t>
            </a:r>
            <a:r>
              <a:rPr lang="en-US" altLang="zh-CN" u="sng" dirty="0"/>
              <a:t>match</a:t>
            </a:r>
            <a:r>
              <a:rPr lang="zh-CN" altLang="en-US" u="sng" dirty="0"/>
              <a:t>语句是</a:t>
            </a:r>
            <a:r>
              <a:rPr lang="en-US" altLang="zh-CN" u="sng" dirty="0"/>
              <a:t>Python 3.10</a:t>
            </a:r>
            <a:r>
              <a:rPr lang="zh-CN" altLang="en-US" u="sng" dirty="0"/>
              <a:t>及以后版本中引入的新特性，用于模式匹配。它允许你根据对象的模式来检查对象，并执行相应的代码块。</a:t>
            </a:r>
            <a:endParaRPr lang="zh-CN" altLang="en-US" u="sng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CN" dirty="0"/>
              <a:t>match</a:t>
            </a:r>
            <a:r>
              <a:rPr lang="zh-CN" altLang="en-US" dirty="0"/>
              <a:t>语句中的每个代码块由一个或多个</a:t>
            </a:r>
            <a:r>
              <a:rPr lang="en-US" altLang="zh-CN" dirty="0"/>
              <a:t>case</a:t>
            </a:r>
            <a:r>
              <a:rPr lang="zh-CN" altLang="en-US" dirty="0"/>
              <a:t>子句组成。每个</a:t>
            </a:r>
            <a:r>
              <a:rPr lang="en-US" altLang="zh-CN" dirty="0"/>
              <a:t>case</a:t>
            </a:r>
            <a:r>
              <a:rPr lang="zh-CN" altLang="en-US" dirty="0"/>
              <a:t>子句后面跟着一个模式和一个代码块。当模式匹配成功时，会执行相应的代码块。如果没有任何模式匹配成功，则可以选择使用一个默认的代码块，使用下划线</a:t>
            </a:r>
            <a:r>
              <a:rPr lang="en-US" altLang="zh-CN" dirty="0"/>
              <a:t>_</a:t>
            </a:r>
            <a:r>
              <a:rPr lang="zh-CN" altLang="en-US" dirty="0"/>
              <a:t>来表示。</a:t>
            </a:r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使用字符串模式来检查变量</a:t>
            </a:r>
            <a:r>
              <a:rPr lang="en-US" altLang="zh-CN" dirty="0"/>
              <a:t>text</a:t>
            </a:r>
            <a:r>
              <a:rPr lang="zh-CN" altLang="en-US" dirty="0"/>
              <a:t>的值。如果</a:t>
            </a:r>
            <a:r>
              <a:rPr lang="en-US" altLang="zh-CN" dirty="0"/>
              <a:t>text</a:t>
            </a:r>
            <a:r>
              <a:rPr lang="zh-CN" altLang="en-US" dirty="0"/>
              <a:t>的值是</a:t>
            </a:r>
            <a:r>
              <a:rPr lang="en-US" altLang="zh-CN" dirty="0"/>
              <a:t>"hello"</a:t>
            </a:r>
            <a:r>
              <a:rPr lang="zh-CN" altLang="en-US" dirty="0"/>
              <a:t>，则会执行第一个代码块；如果</a:t>
            </a:r>
            <a:r>
              <a:rPr lang="en-US" altLang="zh-CN" dirty="0"/>
              <a:t>text</a:t>
            </a:r>
            <a:r>
              <a:rPr lang="zh-CN" altLang="en-US" dirty="0"/>
              <a:t>的值是</a:t>
            </a:r>
            <a:r>
              <a:rPr lang="en-US" altLang="zh-CN" dirty="0"/>
              <a:t>"world"</a:t>
            </a:r>
            <a:r>
              <a:rPr lang="zh-CN" altLang="en-US" dirty="0"/>
              <a:t>，则会执行第二个代码块；否则，会执行默认的代码块。</a:t>
            </a:r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zh-CN" dirty="0"/>
              <a:t>match</a:t>
            </a:r>
            <a:r>
              <a:rPr lang="zh-CN" altLang="en-US" dirty="0"/>
              <a:t>语句是</a:t>
            </a:r>
            <a:r>
              <a:rPr lang="en-US" altLang="zh-CN" dirty="0"/>
              <a:t>Python 3.10</a:t>
            </a:r>
            <a:r>
              <a:rPr lang="zh-CN" altLang="en-US" dirty="0"/>
              <a:t>及以后版本引入的新特性，主要用于模式匹配。</a:t>
            </a:r>
            <a:endParaRPr lang="zh-CN" altLang="en-US" dirty="0"/>
          </a:p>
          <a:p>
            <a:r>
              <a:rPr lang="en-US" altLang="zh-CN" dirty="0"/>
              <a:t>match</a:t>
            </a:r>
            <a:r>
              <a:rPr lang="zh-CN" altLang="en-US" dirty="0"/>
              <a:t>语句允许你根据对象的模式结构来检查对象，并根据匹配的模式执行相应的代码块。</a:t>
            </a:r>
            <a:endParaRPr lang="zh-CN" altLang="en-US" dirty="0"/>
          </a:p>
          <a:p>
            <a:r>
              <a:rPr lang="en-US" altLang="zh-CN" dirty="0"/>
              <a:t>match</a:t>
            </a:r>
            <a:r>
              <a:rPr lang="zh-CN" altLang="en-US" dirty="0"/>
              <a:t>语句特别适用于处理复杂的数据结构，如元组、列表、字典等，以及自定义类的实例。</a:t>
            </a:r>
            <a:endParaRPr lang="zh-CN" altLang="en-US" dirty="0"/>
          </a:p>
          <a:p>
            <a:r>
              <a:rPr lang="zh-CN" altLang="en-US" dirty="0"/>
              <a:t>它通过模式匹配提供了更简洁、更直观的方式来处理复杂的条件逻辑。</a:t>
            </a:r>
            <a:endParaRPr lang="zh-CN" altLang="en-US" dirty="0"/>
          </a:p>
          <a:p>
            <a:r>
              <a:rPr lang="zh-CN" altLang="en-US" dirty="0"/>
              <a:t>你可以使用</a:t>
            </a:r>
            <a:r>
              <a:rPr lang="en-US" altLang="zh-CN" dirty="0"/>
              <a:t>case</a:t>
            </a:r>
            <a:r>
              <a:rPr lang="zh-CN" altLang="en-US" dirty="0"/>
              <a:t>子句来定义不同的模式，并指定要执行的代码块。</a:t>
            </a:r>
            <a:endParaRPr lang="zh-CN" altLang="en-US" dirty="0"/>
          </a:p>
          <a:p>
            <a:r>
              <a:rPr lang="zh-CN" altLang="en-US" dirty="0"/>
              <a:t>如果没有任何模式匹配成功，你可以使用默认的代码块（使用下划线</a:t>
            </a:r>
            <a:r>
              <a:rPr lang="en-US" altLang="zh-CN" dirty="0"/>
              <a:t>_</a:t>
            </a:r>
            <a:r>
              <a:rPr lang="zh-CN" altLang="en-US" dirty="0"/>
              <a:t>表示）。</a:t>
            </a:r>
            <a:endParaRPr lang="zh-CN" altLang="en-US" dirty="0"/>
          </a:p>
          <a:p>
            <a:r>
              <a:rPr lang="en-US" altLang="zh-CN" dirty="0"/>
              <a:t>match</a:t>
            </a:r>
            <a:r>
              <a:rPr lang="zh-CN" altLang="en-US" dirty="0"/>
              <a:t>语句还可以与</a:t>
            </a:r>
            <a:r>
              <a:rPr lang="en-US" altLang="zh-CN" dirty="0"/>
              <a:t>when</a:t>
            </a:r>
            <a:r>
              <a:rPr lang="zh-CN" altLang="en-US" dirty="0"/>
              <a:t>关键字结合使用，以添加额外的条件判断。</a:t>
            </a:r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生活中的场景：</a:t>
            </a:r>
            <a:endParaRPr lang="zh-CN" altLang="en-US"/>
          </a:p>
          <a:p>
            <a:r>
              <a:rPr lang="zh-CN" altLang="en-US"/>
              <a:t>下雨了就要打伞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绿灯才能过马路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睡醒了就上班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考试得第一才能吃麦当劳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总结：对条件进行判断，如果条件成立了就去做某件事。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关于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Python 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的分支结构，以下选项中描述错误的是</a:t>
            </a:r>
            <a:endParaRPr lang="zh-CN" altLang="en-US" dirty="0">
              <a:effectLst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 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分支结构使用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保留字</a:t>
            </a:r>
            <a:endParaRPr lang="zh-CN" altLang="en-US" dirty="0">
              <a:effectLst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 Python 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if-else 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语句用来形成二分支结构</a:t>
            </a:r>
            <a:endParaRPr lang="zh-CN" altLang="en-US" dirty="0">
              <a:effectLst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C. Python 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中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if-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elif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-else 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语句描述多分支结构</a:t>
            </a:r>
            <a:endParaRPr lang="zh-CN" altLang="en-US" dirty="0">
              <a:effectLst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D. 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分支结构可以向已经执行过的语句部分跳转</a:t>
            </a:r>
            <a:endParaRPr lang="zh-CN" altLang="en-US" dirty="0">
              <a:effectLst/>
            </a:endParaRPr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正确答案：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</a:t>
            </a:r>
            <a:endParaRPr lang="en-US" altLang="zh-CN" dirty="0">
              <a:effectLst/>
            </a:endParaRPr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下列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Python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保留字中，不用于表示分支结构的是</a:t>
            </a:r>
            <a:endParaRPr lang="zh-CN" altLang="en-US" dirty="0">
              <a:effectLst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elif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altLang="zh-CN" dirty="0">
              <a:effectLst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 in </a:t>
            </a:r>
            <a:endParaRPr lang="en-US" altLang="zh-CN" dirty="0"/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C. if </a:t>
            </a:r>
            <a:endParaRPr lang="en-US" altLang="zh-CN" dirty="0"/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D. else </a:t>
            </a:r>
            <a:endParaRPr lang="en-US" altLang="zh-CN" dirty="0"/>
          </a:p>
          <a:p>
            <a:r>
              <a:rPr lang="zh-CN" altLang="en-US" dirty="0"/>
              <a:t>正确答案：</a:t>
            </a:r>
            <a:r>
              <a:rPr lang="en-US" altLang="zh-CN" dirty="0"/>
              <a:t>B</a:t>
            </a: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运行下方代码段，输出的是（ ）。</a:t>
            </a:r>
            <a:endParaRPr lang="zh-CN" altLang="en-US" dirty="0"/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a, b, c, d = 0, 1, 2, None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(a and c):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 = a * b</a:t>
            </a:r>
            <a:r>
              <a:rPr lang="en-US" altLang="zh-CN" dirty="0"/>
              <a:t>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elif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 or c):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 = a + c</a:t>
            </a:r>
            <a:r>
              <a:rPr lang="en-US" altLang="zh-CN" dirty="0"/>
              <a:t>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elif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not b: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 = b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print(d)</a:t>
            </a:r>
            <a:endParaRPr lang="en-US" altLang="zh-CN" dirty="0"/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．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 </a:t>
            </a:r>
            <a:endParaRPr lang="en-US" altLang="zh-CN" dirty="0"/>
          </a:p>
          <a:p>
            <a:r>
              <a:rPr lang="en-US" altLang="zh-CN" dirty="0"/>
              <a:t>B</a:t>
            </a:r>
            <a:r>
              <a:rPr lang="zh-CN" altLang="en-US" dirty="0"/>
              <a:t>． </a:t>
            </a:r>
            <a:r>
              <a:rPr lang="en-US" altLang="zh-CN" dirty="0"/>
              <a:t>1 </a:t>
            </a:r>
            <a:endParaRPr lang="en-US" altLang="zh-CN" dirty="0"/>
          </a:p>
          <a:p>
            <a:r>
              <a:rPr lang="en-US" altLang="zh-CN" dirty="0"/>
              <a:t>C</a:t>
            </a:r>
            <a:r>
              <a:rPr lang="zh-CN" altLang="en-US" dirty="0"/>
              <a:t>． </a:t>
            </a:r>
            <a:r>
              <a:rPr lang="en-US" altLang="zh-CN" dirty="0"/>
              <a:t>2 </a:t>
            </a:r>
            <a:endParaRPr lang="en-US" altLang="zh-CN" dirty="0"/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．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None</a:t>
            </a:r>
            <a:endParaRPr lang="en-US" altLang="zh-CN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C</a:t>
            </a: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en-US" altLang="zh-CN" dirty="0"/>
              <a:t>python</a:t>
            </a:r>
            <a:r>
              <a:rPr lang="zh-CN" altLang="en-US" dirty="0"/>
              <a:t>多条件判断，可以用（）来实现。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en-US" altLang="zh-CN" dirty="0" err="1"/>
              <a:t>elif</a:t>
            </a:r>
            <a:endParaRPr lang="en-US" altLang="zh-CN" dirty="0"/>
          </a:p>
          <a:p>
            <a:r>
              <a:rPr lang="en-US" altLang="zh-CN" dirty="0"/>
              <a:t>B. else</a:t>
            </a:r>
            <a:endParaRPr lang="en-US" altLang="zh-CN" dirty="0"/>
          </a:p>
          <a:p>
            <a:r>
              <a:rPr lang="en-US" altLang="zh-CN" dirty="0"/>
              <a:t>C. </a:t>
            </a:r>
            <a:r>
              <a:rPr lang="en-US" altLang="zh-CN" dirty="0" err="1"/>
              <a:t>swticn</a:t>
            </a:r>
            <a:endParaRPr lang="en-US" altLang="zh-CN" dirty="0"/>
          </a:p>
          <a:p>
            <a:r>
              <a:rPr lang="en-US" altLang="zh-CN" dirty="0"/>
              <a:t>D. </a:t>
            </a:r>
            <a:r>
              <a:rPr lang="en-US" altLang="zh-CN" dirty="0" err="1"/>
              <a:t>ifelse</a:t>
            </a:r>
            <a:endParaRPr lang="en-US" altLang="zh-CN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A</a:t>
            </a:r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下列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Python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保留字中，不用于表示分支结构的是</a:t>
            </a:r>
            <a:endParaRPr lang="zh-CN" altLang="en-US" dirty="0">
              <a:effectLst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A.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elif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altLang="zh-CN" dirty="0">
              <a:effectLst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 in </a:t>
            </a:r>
            <a:endParaRPr lang="en-US" altLang="zh-CN" dirty="0"/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C. if </a:t>
            </a:r>
            <a:endParaRPr lang="en-US" altLang="zh-CN" dirty="0"/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D. else </a:t>
            </a:r>
            <a:endParaRPr lang="en-US" altLang="zh-CN" dirty="0"/>
          </a:p>
          <a:p>
            <a:r>
              <a:rPr lang="zh-CN" altLang="en-US" dirty="0"/>
              <a:t>正确答案：</a:t>
            </a:r>
            <a:r>
              <a:rPr lang="en-US" altLang="zh-CN" dirty="0"/>
              <a:t>B</a:t>
            </a: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运行下方代码段，输出的是（ ）。</a:t>
            </a:r>
            <a:endParaRPr lang="zh-CN" altLang="en-US" dirty="0"/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a, b, c, d = 0, 1, 2, None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(a and c):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 = a * b</a:t>
            </a:r>
            <a:r>
              <a:rPr lang="en-US" altLang="zh-CN" dirty="0"/>
              <a:t>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elif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 or c):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 = a + c</a:t>
            </a:r>
            <a:r>
              <a:rPr lang="en-US" altLang="zh-CN" dirty="0"/>
              <a:t>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elif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not b: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 = b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print(d)</a:t>
            </a:r>
            <a:endParaRPr lang="en-US" altLang="zh-CN" dirty="0"/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．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 </a:t>
            </a:r>
            <a:endParaRPr lang="en-US" altLang="zh-CN" dirty="0"/>
          </a:p>
          <a:p>
            <a:r>
              <a:rPr lang="en-US" altLang="zh-CN" dirty="0"/>
              <a:t>B</a:t>
            </a:r>
            <a:r>
              <a:rPr lang="zh-CN" altLang="en-US" dirty="0"/>
              <a:t>． </a:t>
            </a:r>
            <a:r>
              <a:rPr lang="en-US" altLang="zh-CN" dirty="0"/>
              <a:t>1 </a:t>
            </a:r>
            <a:endParaRPr lang="en-US" altLang="zh-CN" dirty="0"/>
          </a:p>
          <a:p>
            <a:r>
              <a:rPr lang="en-US" altLang="zh-CN" dirty="0"/>
              <a:t>C</a:t>
            </a:r>
            <a:r>
              <a:rPr lang="zh-CN" altLang="en-US" dirty="0"/>
              <a:t>． </a:t>
            </a:r>
            <a:r>
              <a:rPr lang="en-US" altLang="zh-CN" dirty="0"/>
              <a:t>2 </a:t>
            </a:r>
            <a:endParaRPr lang="en-US" altLang="zh-CN" dirty="0"/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．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None</a:t>
            </a:r>
            <a:endParaRPr lang="en-US" altLang="zh-CN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C</a:t>
            </a: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en-US" altLang="zh-CN" dirty="0"/>
              <a:t>python</a:t>
            </a:r>
            <a:r>
              <a:rPr lang="zh-CN" altLang="en-US" dirty="0"/>
              <a:t>多条件判断，可以用（）来实现。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en-US" altLang="zh-CN" dirty="0" err="1"/>
              <a:t>elif</a:t>
            </a:r>
            <a:endParaRPr lang="en-US" altLang="zh-CN" dirty="0"/>
          </a:p>
          <a:p>
            <a:r>
              <a:rPr lang="en-US" altLang="zh-CN" dirty="0"/>
              <a:t>B. else</a:t>
            </a:r>
            <a:endParaRPr lang="en-US" altLang="zh-CN" dirty="0"/>
          </a:p>
          <a:p>
            <a:r>
              <a:rPr lang="en-US" altLang="zh-CN" dirty="0"/>
              <a:t>C. </a:t>
            </a:r>
            <a:r>
              <a:rPr lang="en-US" altLang="zh-CN" dirty="0" err="1"/>
              <a:t>swticn</a:t>
            </a:r>
            <a:endParaRPr lang="en-US" altLang="zh-CN" dirty="0"/>
          </a:p>
          <a:p>
            <a:r>
              <a:rPr lang="en-US" altLang="zh-CN" dirty="0"/>
              <a:t>D. </a:t>
            </a:r>
            <a:r>
              <a:rPr lang="en-US" altLang="zh-CN" dirty="0" err="1"/>
              <a:t>ifelse</a:t>
            </a:r>
            <a:endParaRPr lang="en-US" altLang="zh-CN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A</a:t>
            </a:r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en-US" altLang="zh-CN" dirty="0"/>
          </a:p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运行下方代码段，输出的是（ ）。</a:t>
            </a:r>
            <a:endParaRPr lang="zh-CN" altLang="en-US" dirty="0"/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a, b, c, d = 0, 1, 2, None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(a and c):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 = a * b</a:t>
            </a:r>
            <a:r>
              <a:rPr lang="en-US" altLang="zh-CN" dirty="0"/>
              <a:t>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elif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 or c):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 = a + c</a:t>
            </a:r>
            <a:r>
              <a:rPr lang="en-US" altLang="zh-CN" dirty="0"/>
              <a:t> </a:t>
            </a:r>
            <a:r>
              <a:rPr lang="en-US" altLang="zh-CN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elif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not b: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 = b</a:t>
            </a:r>
            <a:r>
              <a:rPr lang="en-US" altLang="zh-CN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print(d)</a:t>
            </a:r>
            <a:endParaRPr lang="en-US" altLang="zh-CN" dirty="0"/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．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 </a:t>
            </a:r>
            <a:endParaRPr lang="en-US" altLang="zh-CN" dirty="0"/>
          </a:p>
          <a:p>
            <a:r>
              <a:rPr lang="en-US" altLang="zh-CN" dirty="0"/>
              <a:t>B</a:t>
            </a:r>
            <a:r>
              <a:rPr lang="zh-CN" altLang="en-US" dirty="0"/>
              <a:t>． </a:t>
            </a:r>
            <a:r>
              <a:rPr lang="en-US" altLang="zh-CN" dirty="0"/>
              <a:t>1 </a:t>
            </a:r>
            <a:endParaRPr lang="en-US" altLang="zh-CN" dirty="0"/>
          </a:p>
          <a:p>
            <a:r>
              <a:rPr lang="en-US" altLang="zh-CN" dirty="0"/>
              <a:t>C</a:t>
            </a:r>
            <a:r>
              <a:rPr lang="zh-CN" altLang="en-US" dirty="0"/>
              <a:t>． </a:t>
            </a:r>
            <a:r>
              <a:rPr lang="en-US" altLang="zh-CN" dirty="0"/>
              <a:t>2 </a:t>
            </a:r>
            <a:endParaRPr lang="en-US" altLang="zh-CN" dirty="0"/>
          </a:p>
          <a:p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． 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None</a:t>
            </a:r>
            <a:endParaRPr lang="en-US" altLang="zh-CN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C</a:t>
            </a: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en-US" altLang="zh-CN" dirty="0"/>
              <a:t>python</a:t>
            </a:r>
            <a:r>
              <a:rPr lang="zh-CN" altLang="en-US" dirty="0"/>
              <a:t>多条件判断，可以用（）来实现。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en-US" altLang="zh-CN" dirty="0" err="1"/>
              <a:t>elif</a:t>
            </a:r>
            <a:endParaRPr lang="en-US" altLang="zh-CN" dirty="0"/>
          </a:p>
          <a:p>
            <a:r>
              <a:rPr lang="en-US" altLang="zh-CN" dirty="0"/>
              <a:t>B. else</a:t>
            </a:r>
            <a:endParaRPr lang="en-US" altLang="zh-CN" dirty="0"/>
          </a:p>
          <a:p>
            <a:r>
              <a:rPr lang="en-US" altLang="zh-CN" dirty="0"/>
              <a:t>C. </a:t>
            </a:r>
            <a:r>
              <a:rPr lang="en-US" altLang="zh-CN" dirty="0" err="1"/>
              <a:t>swticn</a:t>
            </a:r>
            <a:endParaRPr lang="en-US" altLang="zh-CN" dirty="0"/>
          </a:p>
          <a:p>
            <a:r>
              <a:rPr lang="en-US" altLang="zh-CN" dirty="0"/>
              <a:t>D. </a:t>
            </a:r>
            <a:r>
              <a:rPr lang="en-US" altLang="zh-CN" dirty="0" err="1"/>
              <a:t>ifelse</a:t>
            </a:r>
            <a:endParaRPr lang="en-US" altLang="zh-CN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A</a:t>
            </a:r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  <a:p>
            <a:r>
              <a:rPr lang="en-US" altLang="zh-CN" dirty="0"/>
              <a:t>python</a:t>
            </a:r>
            <a:r>
              <a:rPr lang="zh-CN" altLang="en-US" dirty="0"/>
              <a:t>多条件判断，可以用（）来实现。</a:t>
            </a:r>
            <a:endParaRPr lang="zh-CN" altLang="en-US" dirty="0"/>
          </a:p>
          <a:p>
            <a:r>
              <a:rPr lang="en-US" altLang="zh-CN" dirty="0"/>
              <a:t>A. </a:t>
            </a:r>
            <a:r>
              <a:rPr lang="en-US" altLang="zh-CN" dirty="0" err="1"/>
              <a:t>elif</a:t>
            </a:r>
            <a:endParaRPr lang="en-US" altLang="zh-CN" dirty="0"/>
          </a:p>
          <a:p>
            <a:r>
              <a:rPr lang="en-US" altLang="zh-CN" dirty="0"/>
              <a:t>B. else</a:t>
            </a:r>
            <a:endParaRPr lang="en-US" altLang="zh-CN" dirty="0"/>
          </a:p>
          <a:p>
            <a:r>
              <a:rPr lang="en-US" altLang="zh-CN" dirty="0"/>
              <a:t>C. </a:t>
            </a:r>
            <a:r>
              <a:rPr lang="en-US" altLang="zh-CN" dirty="0" err="1"/>
              <a:t>swticn</a:t>
            </a:r>
            <a:endParaRPr lang="en-US" altLang="zh-CN" dirty="0"/>
          </a:p>
          <a:p>
            <a:r>
              <a:rPr lang="en-US" altLang="zh-CN" dirty="0"/>
              <a:t>D. </a:t>
            </a:r>
            <a:r>
              <a:rPr lang="en-US" altLang="zh-CN" dirty="0" err="1"/>
              <a:t>ifelse</a:t>
            </a:r>
            <a:endParaRPr lang="en-US" altLang="zh-CN" dirty="0"/>
          </a:p>
          <a:p>
            <a:r>
              <a:rPr lang="zh-CN" altLang="en-US" dirty="0"/>
              <a:t>答案：</a:t>
            </a:r>
            <a:r>
              <a:rPr lang="en-US" altLang="zh-CN" dirty="0"/>
              <a:t>A</a:t>
            </a:r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br>
              <a:rPr lang="en-US" altLang="zh-CN" dirty="0"/>
            </a:br>
            <a:endParaRPr lang="en-US" altLang="zh-CN" dirty="0"/>
          </a:p>
          <a:p>
            <a:br>
              <a:rPr lang="en-US" altLang="zh-CN" dirty="0"/>
            </a:br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定义两个整数变量 </a:t>
            </a:r>
            <a:r>
              <a:rPr lang="en-US" altLang="zh-CN" dirty="0" err="1"/>
              <a:t>python_score</a:t>
            </a:r>
            <a:r>
              <a:rPr lang="zh-CN" altLang="en-US" dirty="0"/>
              <a:t>、</a:t>
            </a:r>
            <a:r>
              <a:rPr lang="en-US" altLang="zh-CN" dirty="0" err="1"/>
              <a:t>c_score</a:t>
            </a:r>
            <a:r>
              <a:rPr lang="zh-CN" altLang="en-US" dirty="0"/>
              <a:t>，编写代码判断成绩</a:t>
            </a:r>
            <a:endParaRPr lang="zh-CN" altLang="en-US" dirty="0"/>
          </a:p>
          <a:p>
            <a:r>
              <a:rPr lang="zh-CN" altLang="en-US" dirty="0"/>
              <a:t>要求只要有一门成绩 </a:t>
            </a:r>
            <a:r>
              <a:rPr lang="en-US" altLang="zh-CN" dirty="0"/>
              <a:t>&gt;= 60 </a:t>
            </a:r>
            <a:r>
              <a:rPr lang="zh-CN" altLang="en-US" dirty="0"/>
              <a:t>分就算合格</a:t>
            </a:r>
            <a:endParaRPr lang="zh-CN" altLang="en-US" dirty="0"/>
          </a:p>
          <a:p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生活中的场景：</a:t>
            </a:r>
            <a:endParaRPr lang="zh-CN" altLang="en-US"/>
          </a:p>
          <a:p>
            <a:r>
              <a:rPr lang="zh-CN" altLang="en-US"/>
              <a:t>下雨了就要打伞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绿灯才能过马路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睡醒了就上班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考试得第一才能吃麦当劳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总结：对条件进行判断，如果条件成立了就去做某件事。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使用 </a:t>
            </a:r>
            <a:r>
              <a:rPr lang="en-US" altLang="zh-CN" dirty="0"/>
              <a:t>if </a:t>
            </a:r>
            <a:r>
              <a:rPr lang="zh-CN" altLang="en-US" dirty="0"/>
              <a:t>可以 </a:t>
            </a:r>
            <a:r>
              <a:rPr lang="zh-CN" altLang="en-US" b="1" dirty="0"/>
              <a:t>判断条件</a:t>
            </a:r>
            <a:endParaRPr lang="zh-CN" altLang="en-US" dirty="0"/>
          </a:p>
          <a:p>
            <a:r>
              <a:rPr lang="zh-CN" altLang="en-US" dirty="0"/>
              <a:t>使用 </a:t>
            </a:r>
            <a:r>
              <a:rPr lang="en-US" altLang="zh-CN" dirty="0"/>
              <a:t>else </a:t>
            </a:r>
            <a:r>
              <a:rPr lang="zh-CN" altLang="en-US" dirty="0"/>
              <a:t>可以处理 </a:t>
            </a:r>
            <a:r>
              <a:rPr lang="zh-CN" altLang="en-US" b="1" dirty="0"/>
              <a:t>条件不成立</a:t>
            </a:r>
            <a:r>
              <a:rPr lang="zh-CN" altLang="en-US" dirty="0"/>
              <a:t> 的情况</a:t>
            </a:r>
            <a:endParaRPr lang="zh-CN" altLang="en-US" dirty="0"/>
          </a:p>
          <a:p>
            <a:r>
              <a:rPr lang="zh-CN" altLang="en-US" dirty="0"/>
              <a:t>但是，如果希望 </a:t>
            </a:r>
            <a:r>
              <a:rPr lang="zh-CN" altLang="en-US" b="1" dirty="0"/>
              <a:t>再增加一些条件</a:t>
            </a:r>
            <a:r>
              <a:rPr lang="zh-CN" altLang="en-US" dirty="0"/>
              <a:t>，</a:t>
            </a:r>
            <a:r>
              <a:rPr lang="zh-CN" altLang="en-US" b="1" dirty="0"/>
              <a:t>条件不同，需要执行的代码也不同</a:t>
            </a:r>
            <a:r>
              <a:rPr lang="zh-CN" altLang="en-US" dirty="0"/>
              <a:t> 时，就可以使用 </a:t>
            </a:r>
            <a:r>
              <a:rPr lang="en-US" altLang="zh-CN" dirty="0" err="1"/>
              <a:t>elif</a:t>
            </a:r>
            <a:endParaRPr lang="en-US" altLang="zh-CN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221" y="1854524"/>
            <a:ext cx="9145325" cy="1656052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21" y="3602668"/>
            <a:ext cx="9145325" cy="16560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321" y="551640"/>
            <a:ext cx="10517123" cy="555994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bg>
      <p:bgPr>
        <a:solidFill>
          <a:srgbClr val="6CB5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" name="组合 501"/>
          <p:cNvGrpSpPr/>
          <p:nvPr userDrawn="1"/>
        </p:nvGrpSpPr>
        <p:grpSpPr>
          <a:xfrm>
            <a:off x="292100" y="2840192"/>
            <a:ext cx="7188200" cy="3937000"/>
            <a:chOff x="584200" y="5680384"/>
            <a:chExt cx="14376400" cy="7874000"/>
          </a:xfrm>
        </p:grpSpPr>
        <p:pic>
          <p:nvPicPr>
            <p:cNvPr id="502" name="image 5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84200" y="5680384"/>
              <a:ext cx="14376400" cy="7874000"/>
            </a:xfrm>
            <a:prstGeom prst="rect">
              <a:avLst/>
            </a:prstGeom>
          </p:spPr>
        </p:pic>
        <p:pic>
          <p:nvPicPr>
            <p:cNvPr id="503" name="image 50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6908800" y="12906684"/>
              <a:ext cx="2819400" cy="457200"/>
            </a:xfrm>
            <a:prstGeom prst="rect">
              <a:avLst/>
            </a:prstGeom>
          </p:spPr>
        </p:pic>
      </p:grpSp>
      <p:pic>
        <p:nvPicPr>
          <p:cNvPr id="504" name="image 504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639509" y="682625"/>
            <a:ext cx="10895837" cy="5492750"/>
          </a:xfrm>
          <a:prstGeom prst="rect">
            <a:avLst/>
          </a:prstGeom>
        </p:spPr>
      </p:pic>
      <p:grpSp>
        <p:nvGrpSpPr>
          <p:cNvPr id="505" name="组合 505"/>
          <p:cNvGrpSpPr/>
          <p:nvPr userDrawn="1"/>
        </p:nvGrpSpPr>
        <p:grpSpPr>
          <a:xfrm>
            <a:off x="292100" y="580314"/>
            <a:ext cx="1028700" cy="1003300"/>
            <a:chOff x="584200" y="1160627"/>
            <a:chExt cx="2057400" cy="2006600"/>
          </a:xfrm>
        </p:grpSpPr>
        <p:pic>
          <p:nvPicPr>
            <p:cNvPr id="506" name="image 50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965200" y="1224127"/>
              <a:ext cx="1574800" cy="673100"/>
            </a:xfrm>
            <a:prstGeom prst="rect">
              <a:avLst/>
            </a:prstGeom>
          </p:spPr>
        </p:pic>
        <p:pic>
          <p:nvPicPr>
            <p:cNvPr id="507" name="image 50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685800" y="1389227"/>
              <a:ext cx="812800" cy="1676400"/>
            </a:xfrm>
            <a:prstGeom prst="rect">
              <a:avLst/>
            </a:prstGeom>
          </p:spPr>
        </p:pic>
        <p:pic>
          <p:nvPicPr>
            <p:cNvPr id="508" name="image 508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244600" y="1694027"/>
              <a:ext cx="1295400" cy="1473200"/>
            </a:xfrm>
            <a:prstGeom prst="rect">
              <a:avLst/>
            </a:prstGeom>
          </p:spPr>
        </p:pic>
        <p:pic>
          <p:nvPicPr>
            <p:cNvPr id="509" name="image 509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584200" y="1160627"/>
              <a:ext cx="2057400" cy="2006600"/>
            </a:xfrm>
            <a:prstGeom prst="rect">
              <a:avLst/>
            </a:prstGeom>
          </p:spPr>
        </p:pic>
      </p:grpSp>
      <p:grpSp>
        <p:nvGrpSpPr>
          <p:cNvPr id="5013" name="组合 5013"/>
          <p:cNvGrpSpPr/>
          <p:nvPr userDrawn="1"/>
        </p:nvGrpSpPr>
        <p:grpSpPr>
          <a:xfrm>
            <a:off x="8978058" y="1170864"/>
            <a:ext cx="2101850" cy="412750"/>
            <a:chOff x="17956115" y="2341727"/>
            <a:chExt cx="4203700" cy="825500"/>
          </a:xfrm>
        </p:grpSpPr>
        <p:pic>
          <p:nvPicPr>
            <p:cNvPr id="5014" name="image 5014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>
            <a:xfrm>
              <a:off x="17956115" y="2341727"/>
              <a:ext cx="4051300" cy="825500"/>
            </a:xfrm>
            <a:prstGeom prst="rect">
              <a:avLst/>
            </a:prstGeom>
          </p:spPr>
        </p:pic>
        <p:pic>
          <p:nvPicPr>
            <p:cNvPr id="5015" name="image 5015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18108515" y="2341727"/>
              <a:ext cx="4051300" cy="82550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321" y="1838644"/>
            <a:ext cx="10517123" cy="435209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321" y="2187825"/>
            <a:ext cx="10517123" cy="2483549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21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094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10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10" y="1745267"/>
            <a:ext cx="5158534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10" y="2616067"/>
            <a:ext cx="5158534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094" y="1745267"/>
            <a:ext cx="5183939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094" y="2616067"/>
            <a:ext cx="5183939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969" y="2159377"/>
            <a:ext cx="5715828" cy="1382692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969" y="3733855"/>
            <a:ext cx="5715828" cy="1186144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321" y="713797"/>
            <a:ext cx="4682333" cy="142841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3335" y="713797"/>
            <a:ext cx="5712710" cy="54045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835" indent="0">
              <a:buNone/>
              <a:defRPr sz="2000"/>
            </a:lvl7pPr>
            <a:lvl8pPr marL="3201035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321" y="2314277"/>
            <a:ext cx="4682333" cy="381225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835" indent="0">
              <a:buNone/>
              <a:defRPr sz="1000"/>
            </a:lvl7pPr>
            <a:lvl8pPr marL="3201035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6412" y="365189"/>
            <a:ext cx="909033" cy="5812855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20" y="365189"/>
            <a:ext cx="9447811" cy="5812855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1.xml"/><Relationship Id="rId12" Type="http://schemas.openxmlformats.org/officeDocument/2006/relationships/image" Target="../media/image10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2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23.pn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29.jpe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../media/image30.jpe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../media/image31.jpe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image" Target="../media/image32.jpe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../media/image33.jpe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2" Type="http://schemas.openxmlformats.org/officeDocument/2006/relationships/image" Target="../media/image33.jpe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image" Target="../media/image34.jpe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image" Target="../media/image36.GI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2" Type="http://schemas.openxmlformats.org/officeDocument/2006/relationships/image" Target="../media/image38.jpe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32356" y="2101578"/>
            <a:ext cx="7797643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 条件判断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6828" y="3562985"/>
            <a:ext cx="2236510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讲师：木棉</a:t>
            </a:r>
            <a:endParaRPr lang="zh-CN" altLang="en-US" sz="3200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双分支选择结构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if-else</a:t>
            </a:r>
            <a:r>
              <a:rPr lang="zh-CN" altLang="en-US" sz="2800" dirty="0"/>
              <a:t>流程图</a:t>
            </a:r>
            <a:endParaRPr lang="zh-CN" altLang="en-US" sz="2800" dirty="0"/>
          </a:p>
        </p:txBody>
      </p:sp>
      <p:sp>
        <p:nvSpPr>
          <p:cNvPr id="8" name="矩形: 圆角 1"/>
          <p:cNvSpPr/>
          <p:nvPr/>
        </p:nvSpPr>
        <p:spPr>
          <a:xfrm>
            <a:off x="456086" y="2265085"/>
            <a:ext cx="4311123" cy="249830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5"/>
          <a:stretch>
            <a:fillRect/>
          </a:stretch>
        </p:blipFill>
        <p:spPr>
          <a:xfrm>
            <a:off x="603580" y="2585224"/>
            <a:ext cx="3458590" cy="185803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flipH="1">
            <a:off x="8611281" y="1846945"/>
            <a:ext cx="17696" cy="513692"/>
          </a:xfrm>
          <a:prstGeom prst="line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流程图: 数据 11"/>
          <p:cNvSpPr/>
          <p:nvPr/>
        </p:nvSpPr>
        <p:spPr>
          <a:xfrm>
            <a:off x="5076079" y="3831218"/>
            <a:ext cx="2591320" cy="630982"/>
          </a:xfrm>
          <a:prstGeom prst="flowChartInputOutpu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006450"/>
                </a:solidFill>
              </a:rPr>
              <a:t>打印</a:t>
            </a:r>
            <a:r>
              <a:rPr lang="en-US" altLang="zh-CN" sz="2000" dirty="0">
                <a:solidFill>
                  <a:srgbClr val="006450"/>
                </a:solidFill>
              </a:rPr>
              <a:t>'</a:t>
            </a:r>
            <a:r>
              <a:rPr lang="zh-CN" altLang="en-US" sz="2000" dirty="0">
                <a:solidFill>
                  <a:srgbClr val="006450"/>
                </a:solidFill>
              </a:rPr>
              <a:t>带伞</a:t>
            </a:r>
            <a:r>
              <a:rPr lang="en-US" altLang="zh-CN" sz="2000" dirty="0">
                <a:solidFill>
                  <a:srgbClr val="006450"/>
                </a:solidFill>
              </a:rPr>
              <a:t>'</a:t>
            </a:r>
            <a:endParaRPr lang="zh-CN" altLang="en-US" sz="2000" dirty="0">
              <a:solidFill>
                <a:srgbClr val="006450"/>
              </a:solidFill>
            </a:endParaRPr>
          </a:p>
        </p:txBody>
      </p:sp>
      <p:sp>
        <p:nvSpPr>
          <p:cNvPr id="14" name="流程图: 决策 13"/>
          <p:cNvSpPr/>
          <p:nvPr/>
        </p:nvSpPr>
        <p:spPr>
          <a:xfrm>
            <a:off x="6701694" y="2360637"/>
            <a:ext cx="3854565" cy="980387"/>
          </a:xfrm>
          <a:prstGeom prst="flowChartDecision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006450"/>
                </a:solidFill>
              </a:rPr>
              <a:t>如果变量</a:t>
            </a:r>
            <a:r>
              <a:rPr lang="en-US" altLang="zh-CN" dirty="0">
                <a:solidFill>
                  <a:srgbClr val="006450"/>
                </a:solidFill>
              </a:rPr>
              <a:t>weather</a:t>
            </a:r>
            <a:r>
              <a:rPr lang="zh-CN" altLang="en-US" dirty="0">
                <a:solidFill>
                  <a:srgbClr val="006450"/>
                </a:solidFill>
              </a:rPr>
              <a:t>的值是</a:t>
            </a:r>
            <a:r>
              <a:rPr lang="en-US" altLang="zh-CN" dirty="0">
                <a:solidFill>
                  <a:srgbClr val="006450"/>
                </a:solidFill>
              </a:rPr>
              <a:t>'</a:t>
            </a:r>
            <a:r>
              <a:rPr lang="zh-CN" altLang="en-US" dirty="0">
                <a:solidFill>
                  <a:srgbClr val="006450"/>
                </a:solidFill>
              </a:rPr>
              <a:t>下雨</a:t>
            </a:r>
            <a:r>
              <a:rPr lang="en-US" altLang="zh-CN" dirty="0">
                <a:solidFill>
                  <a:srgbClr val="006450"/>
                </a:solidFill>
              </a:rPr>
              <a:t>'</a:t>
            </a:r>
            <a:endParaRPr lang="zh-CN" altLang="en-US" dirty="0">
              <a:solidFill>
                <a:srgbClr val="006450"/>
              </a:solidFill>
            </a:endParaRPr>
          </a:p>
        </p:txBody>
      </p:sp>
      <p:cxnSp>
        <p:nvCxnSpPr>
          <p:cNvPr id="15" name="连接符: 肘形 14"/>
          <p:cNvCxnSpPr>
            <a:stCxn id="14" idx="1"/>
          </p:cNvCxnSpPr>
          <p:nvPr/>
        </p:nvCxnSpPr>
        <p:spPr>
          <a:xfrm rot="10800000" flipV="1">
            <a:off x="6371740" y="2850831"/>
            <a:ext cx="329954" cy="996690"/>
          </a:xfrm>
          <a:prstGeom prst="bentConnector2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流程图: 数据 15"/>
          <p:cNvSpPr/>
          <p:nvPr/>
        </p:nvSpPr>
        <p:spPr>
          <a:xfrm>
            <a:off x="8957413" y="3888979"/>
            <a:ext cx="3124633" cy="630982"/>
          </a:xfrm>
          <a:prstGeom prst="flowChartInputOutpu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006450"/>
                </a:solidFill>
              </a:rPr>
              <a:t>打印</a:t>
            </a:r>
            <a:r>
              <a:rPr lang="en-US" altLang="zh-CN" sz="2000" dirty="0">
                <a:solidFill>
                  <a:srgbClr val="006450"/>
                </a:solidFill>
              </a:rPr>
              <a:t>'</a:t>
            </a:r>
            <a:r>
              <a:rPr lang="zh-CN" altLang="en-US" sz="2000" dirty="0">
                <a:solidFill>
                  <a:srgbClr val="006450"/>
                </a:solidFill>
              </a:rPr>
              <a:t>不用带伞</a:t>
            </a:r>
            <a:r>
              <a:rPr lang="en-US" altLang="zh-CN" sz="2000" dirty="0">
                <a:solidFill>
                  <a:srgbClr val="006450"/>
                </a:solidFill>
              </a:rPr>
              <a:t>'</a:t>
            </a:r>
            <a:endParaRPr lang="zh-CN" altLang="en-US" sz="2000" dirty="0">
              <a:solidFill>
                <a:srgbClr val="006450"/>
              </a:solidFill>
            </a:endParaRPr>
          </a:p>
        </p:txBody>
      </p:sp>
      <p:cxnSp>
        <p:nvCxnSpPr>
          <p:cNvPr id="18" name="连接符: 肘形 17"/>
          <p:cNvCxnSpPr>
            <a:stCxn id="14" idx="3"/>
          </p:cNvCxnSpPr>
          <p:nvPr/>
        </p:nvCxnSpPr>
        <p:spPr>
          <a:xfrm>
            <a:off x="10556259" y="2850831"/>
            <a:ext cx="329955" cy="992036"/>
          </a:xfrm>
          <a:prstGeom prst="bentConnector2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299380" y="2489228"/>
            <a:ext cx="558051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1800" b="1" dirty="0"/>
              <a:t>是</a:t>
            </a:r>
            <a:endParaRPr lang="zh-CN" altLang="en-US" sz="18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10519730" y="2489228"/>
            <a:ext cx="558051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1800" b="1" dirty="0"/>
              <a:t>否</a:t>
            </a:r>
            <a:endParaRPr lang="zh-CN" altLang="en-US" sz="1800" b="1" dirty="0"/>
          </a:p>
        </p:txBody>
      </p:sp>
      <p:sp>
        <p:nvSpPr>
          <p:cNvPr id="21" name="矩形 20"/>
          <p:cNvSpPr/>
          <p:nvPr/>
        </p:nvSpPr>
        <p:spPr>
          <a:xfrm>
            <a:off x="7575186" y="1335574"/>
            <a:ext cx="2107580" cy="523220"/>
          </a:xfrm>
          <a:prstGeom prst="rec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006450"/>
                </a:solidFill>
              </a:rPr>
              <a:t>创建变量</a:t>
            </a:r>
            <a:r>
              <a:rPr lang="en-US" altLang="zh-CN">
                <a:solidFill>
                  <a:srgbClr val="006450"/>
                </a:solidFill>
              </a:rPr>
              <a:t>weather</a:t>
            </a:r>
            <a:endParaRPr lang="zh-CN" altLang="en-US" dirty="0">
              <a:solidFill>
                <a:srgbClr val="00645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多分支选择结构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if-</a:t>
            </a:r>
            <a:r>
              <a:rPr lang="en-US" altLang="zh-CN" sz="2800" dirty="0" err="1"/>
              <a:t>elif</a:t>
            </a:r>
            <a:r>
              <a:rPr lang="en-US" altLang="zh-CN" sz="2800" dirty="0"/>
              <a:t>-else</a:t>
            </a:r>
            <a:endParaRPr lang="zh-CN" altLang="en-US" sz="2800" dirty="0"/>
          </a:p>
        </p:txBody>
      </p:sp>
      <p:sp>
        <p:nvSpPr>
          <p:cNvPr id="4" name="矩形: 圆角 1"/>
          <p:cNvSpPr/>
          <p:nvPr/>
        </p:nvSpPr>
        <p:spPr>
          <a:xfrm>
            <a:off x="805815" y="2136554"/>
            <a:ext cx="4924833" cy="3514233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altLang="zh-CN" sz="20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272" y="2332570"/>
            <a:ext cx="3425623" cy="2966519"/>
          </a:xfrm>
          <a:prstGeom prst="rect">
            <a:avLst/>
          </a:prstGeom>
        </p:spPr>
      </p:pic>
      <p:pic>
        <p:nvPicPr>
          <p:cNvPr id="12" name="图片 11" descr="摄图网_401078807_卡通手绘矩形星星边框(企业商用)"/>
          <p:cNvPicPr>
            <a:picLocks noChangeAspect="1"/>
          </p:cNvPicPr>
          <p:nvPr/>
        </p:nvPicPr>
        <p:blipFill>
          <a:blip r:embed="rId2"/>
          <a:srcRect t="19422" b="19208"/>
          <a:stretch>
            <a:fillRect/>
          </a:stretch>
        </p:blipFill>
        <p:spPr>
          <a:xfrm>
            <a:off x="6250630" y="2146828"/>
            <a:ext cx="5361995" cy="3719716"/>
          </a:xfrm>
          <a:prstGeom prst="rect">
            <a:avLst/>
          </a:prstGeom>
        </p:spPr>
      </p:pic>
      <p:sp>
        <p:nvSpPr>
          <p:cNvPr id="13" name="矩形: 圆角 12"/>
          <p:cNvSpPr/>
          <p:nvPr/>
        </p:nvSpPr>
        <p:spPr>
          <a:xfrm>
            <a:off x="6531445" y="2260651"/>
            <a:ext cx="4911634" cy="2966519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使用 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if 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可以 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判断条件</a:t>
            </a:r>
            <a:endParaRPr lang="zh-CN" altLang="en-US" sz="2000" dirty="0">
              <a:solidFill>
                <a:schemeClr val="tx1"/>
              </a:solidFill>
              <a:latin typeface="+mn-ea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使用 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else 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可以处理 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条件不成立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 的情况</a:t>
            </a:r>
            <a:endParaRPr lang="zh-CN" altLang="en-US" sz="2000" dirty="0">
              <a:solidFill>
                <a:schemeClr val="tx1"/>
              </a:solidFill>
              <a:latin typeface="+mn-ea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但是，如果希望 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再增加一些条件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，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条件不同，需要执行的代码也不同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 时，就可以使用 </a:t>
            </a:r>
            <a:r>
              <a:rPr lang="en-US" altLang="zh-CN" sz="2000" dirty="0" err="1">
                <a:solidFill>
                  <a:schemeClr val="tx1"/>
                </a:solidFill>
                <a:latin typeface="+mn-ea"/>
              </a:rPr>
              <a:t>elif</a:t>
            </a:r>
            <a:endParaRPr lang="en-US" altLang="zh-CN" sz="2000" dirty="0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38199" y="1597184"/>
            <a:ext cx="5361995" cy="4731697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多分支选择结构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if-</a:t>
            </a:r>
            <a:r>
              <a:rPr lang="en-US" altLang="zh-CN" sz="2800" dirty="0" err="1"/>
              <a:t>elif</a:t>
            </a:r>
            <a:r>
              <a:rPr lang="en-US" altLang="zh-CN" sz="2800" dirty="0"/>
              <a:t>-else</a:t>
            </a:r>
            <a:endParaRPr lang="zh-CN" altLang="en-US" sz="2800" dirty="0"/>
          </a:p>
        </p:txBody>
      </p:sp>
      <p:sp>
        <p:nvSpPr>
          <p:cNvPr id="9" name="矩形: 圆角 1"/>
          <p:cNvSpPr/>
          <p:nvPr/>
        </p:nvSpPr>
        <p:spPr>
          <a:xfrm>
            <a:off x="6291807" y="1626302"/>
            <a:ext cx="4924833" cy="450795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707745" y="2527458"/>
            <a:ext cx="5361995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chemeClr val="tx1"/>
                </a:solidFill>
              </a:rPr>
              <a:t>bmi</a:t>
            </a:r>
            <a:r>
              <a:rPr lang="zh-CN" altLang="en-US" sz="2400" dirty="0">
                <a:solidFill>
                  <a:schemeClr val="tx1"/>
                </a:solidFill>
              </a:rPr>
              <a:t>计算 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chemeClr val="tx1"/>
                </a:solidFill>
              </a:rPr>
              <a:t>bmi</a:t>
            </a:r>
            <a:r>
              <a:rPr lang="en-US" altLang="zh-CN" sz="2400" dirty="0">
                <a:solidFill>
                  <a:schemeClr val="tx1"/>
                </a:solidFill>
              </a:rPr>
              <a:t>=</a:t>
            </a:r>
            <a:r>
              <a:rPr lang="zh-CN" altLang="en-US" sz="2400" dirty="0">
                <a:solidFill>
                  <a:schemeClr val="tx1"/>
                </a:solidFill>
              </a:rPr>
              <a:t>体重</a:t>
            </a:r>
            <a:r>
              <a:rPr lang="en-US" altLang="zh-CN" sz="2400" dirty="0">
                <a:solidFill>
                  <a:schemeClr val="tx1"/>
                </a:solidFill>
              </a:rPr>
              <a:t>(kg)/(</a:t>
            </a:r>
            <a:r>
              <a:rPr lang="zh-CN" altLang="en-US" sz="2400" dirty="0">
                <a:solidFill>
                  <a:schemeClr val="tx1"/>
                </a:solidFill>
              </a:rPr>
              <a:t>身高*身高</a:t>
            </a:r>
            <a:r>
              <a:rPr lang="en-US" altLang="zh-CN" sz="2400" dirty="0">
                <a:solidFill>
                  <a:schemeClr val="tx1"/>
                </a:solidFill>
              </a:rPr>
              <a:t>(</a:t>
            </a:r>
            <a:r>
              <a:rPr lang="zh-CN" altLang="en-US" sz="2400" dirty="0">
                <a:solidFill>
                  <a:schemeClr val="tx1"/>
                </a:solidFill>
              </a:rPr>
              <a:t>米</a:t>
            </a:r>
            <a:r>
              <a:rPr lang="en-US" altLang="zh-CN" sz="2400" dirty="0">
                <a:solidFill>
                  <a:schemeClr val="tx1"/>
                </a:solidFill>
              </a:rPr>
              <a:t>)) 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标准：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chemeClr val="tx1"/>
                </a:solidFill>
              </a:rPr>
              <a:t>bmi</a:t>
            </a:r>
            <a:r>
              <a:rPr lang="en-US" altLang="zh-CN" sz="2400" dirty="0">
                <a:solidFill>
                  <a:schemeClr val="tx1"/>
                </a:solidFill>
              </a:rPr>
              <a:t>&lt;18.5 </a:t>
            </a:r>
            <a:r>
              <a:rPr lang="zh-CN" altLang="en-US" sz="2400" dirty="0">
                <a:solidFill>
                  <a:schemeClr val="tx1"/>
                </a:solidFill>
              </a:rPr>
              <a:t>过瘦 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18.5-23.9 </a:t>
            </a:r>
            <a:r>
              <a:rPr lang="zh-CN" altLang="en-US" sz="2400" dirty="0">
                <a:solidFill>
                  <a:schemeClr val="tx1"/>
                </a:solidFill>
              </a:rPr>
              <a:t>正常 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&gt;23.9 </a:t>
            </a:r>
            <a:r>
              <a:rPr lang="zh-CN" altLang="en-US" sz="2400" dirty="0">
                <a:solidFill>
                  <a:schemeClr val="tx1"/>
                </a:solidFill>
              </a:rPr>
              <a:t>过胖</a:t>
            </a:r>
            <a:endParaRPr lang="zh-CN" altLang="en-US" sz="2400" dirty="0">
              <a:solidFill>
                <a:schemeClr val="tx1"/>
              </a:solidFill>
              <a:effectLst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773" y="1823912"/>
            <a:ext cx="4434222" cy="396012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38199" y="1597184"/>
            <a:ext cx="5361995" cy="4731697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多分支选择结构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if-</a:t>
            </a:r>
            <a:r>
              <a:rPr lang="en-US" altLang="zh-CN" sz="2800" dirty="0" err="1"/>
              <a:t>elif</a:t>
            </a:r>
            <a:r>
              <a:rPr lang="en-US" altLang="zh-CN" sz="2800" dirty="0"/>
              <a:t>-else</a:t>
            </a:r>
            <a:endParaRPr lang="zh-CN" altLang="en-US" sz="2800" dirty="0"/>
          </a:p>
        </p:txBody>
      </p:sp>
      <p:sp>
        <p:nvSpPr>
          <p:cNvPr id="9" name="矩形: 圆角 1"/>
          <p:cNvSpPr/>
          <p:nvPr/>
        </p:nvSpPr>
        <p:spPr>
          <a:xfrm>
            <a:off x="6291807" y="1626302"/>
            <a:ext cx="4924833" cy="450795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707745" y="2527458"/>
            <a:ext cx="5361995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日期判断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需求：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从控制台输入一个数字，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如果是</a:t>
            </a:r>
            <a:r>
              <a:rPr lang="en-US" altLang="zh-CN" sz="2400" dirty="0">
                <a:solidFill>
                  <a:schemeClr val="tx1"/>
                </a:solidFill>
              </a:rPr>
              <a:t>1</a:t>
            </a:r>
            <a:r>
              <a:rPr lang="zh-CN" altLang="en-US" sz="2400" dirty="0">
                <a:solidFill>
                  <a:schemeClr val="tx1"/>
                </a:solidFill>
              </a:rPr>
              <a:t>则输出星期一，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2</a:t>
            </a:r>
            <a:r>
              <a:rPr lang="zh-CN" altLang="en-US" sz="2400" dirty="0">
                <a:solidFill>
                  <a:schemeClr val="tx1"/>
                </a:solidFill>
              </a:rPr>
              <a:t>则输出星期二，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依次类推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281" y="1902931"/>
            <a:ext cx="2222500" cy="37655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38199" y="1597184"/>
            <a:ext cx="5361995" cy="4731697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多分支选择结构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if-</a:t>
            </a:r>
            <a:r>
              <a:rPr lang="en-US" altLang="zh-CN" sz="2800" dirty="0" err="1"/>
              <a:t>elif</a:t>
            </a:r>
            <a:r>
              <a:rPr lang="en-US" altLang="zh-CN" sz="2800" dirty="0"/>
              <a:t>-else</a:t>
            </a:r>
            <a:endParaRPr lang="zh-CN" altLang="en-US" sz="2800" dirty="0"/>
          </a:p>
        </p:txBody>
      </p:sp>
      <p:sp>
        <p:nvSpPr>
          <p:cNvPr id="9" name="矩形: 圆角 1"/>
          <p:cNvSpPr/>
          <p:nvPr/>
        </p:nvSpPr>
        <p:spPr>
          <a:xfrm>
            <a:off x="6291807" y="1626302"/>
            <a:ext cx="4924833" cy="450795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707745" y="2527458"/>
            <a:ext cx="5361995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</a:rPr>
              <a:t>日期判断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需求：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从控制台输入一个数字，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如果是</a:t>
            </a:r>
            <a:r>
              <a:rPr lang="en-US" altLang="zh-CN" sz="2400" dirty="0">
                <a:solidFill>
                  <a:schemeClr val="tx1"/>
                </a:solidFill>
              </a:rPr>
              <a:t>1</a:t>
            </a:r>
            <a:r>
              <a:rPr lang="zh-CN" altLang="en-US" sz="2400" dirty="0">
                <a:solidFill>
                  <a:schemeClr val="tx1"/>
                </a:solidFill>
              </a:rPr>
              <a:t>则输出星期一，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</a:rPr>
              <a:t>2</a:t>
            </a:r>
            <a:r>
              <a:rPr lang="zh-CN" altLang="en-US" sz="2400" dirty="0">
                <a:solidFill>
                  <a:schemeClr val="tx1"/>
                </a:solidFill>
              </a:rPr>
              <a:t>则输出星期二，</a:t>
            </a:r>
            <a:endParaRPr lang="en-US" altLang="zh-CN" sz="24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</a:rPr>
              <a:t>依次类推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367" y="1841929"/>
            <a:ext cx="2317750" cy="40767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4.4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嵌套选择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: 圆角 1"/>
          <p:cNvSpPr/>
          <p:nvPr/>
        </p:nvSpPr>
        <p:spPr>
          <a:xfrm>
            <a:off x="805815" y="2136554"/>
            <a:ext cx="4924833" cy="3951425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altLang="zh-CN" sz="2000" dirty="0"/>
          </a:p>
        </p:txBody>
      </p:sp>
      <p:pic>
        <p:nvPicPr>
          <p:cNvPr id="5" name="图片 4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024190" y="1411474"/>
            <a:ext cx="5361995" cy="4941200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6333753" y="1411474"/>
            <a:ext cx="4911634" cy="437571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</a:rPr>
              <a:t>在开发中，使用 </a:t>
            </a:r>
            <a:r>
              <a:rPr lang="en-US" altLang="zh-CN" sz="2000" dirty="0">
                <a:solidFill>
                  <a:schemeClr val="tx1"/>
                </a:solidFill>
              </a:rPr>
              <a:t>if </a:t>
            </a:r>
            <a:r>
              <a:rPr lang="zh-CN" altLang="en-US" sz="2000" dirty="0">
                <a:solidFill>
                  <a:schemeClr val="tx1"/>
                </a:solidFill>
              </a:rPr>
              <a:t>进行条件判断，如果希望 </a:t>
            </a:r>
            <a:r>
              <a:rPr lang="zh-CN" altLang="en-US" sz="2000" b="1" dirty="0">
                <a:solidFill>
                  <a:schemeClr val="tx1"/>
                </a:solidFill>
              </a:rPr>
              <a:t>在条件成立的执行语句中</a:t>
            </a:r>
            <a:r>
              <a:rPr lang="zh-CN" altLang="en-US" sz="2000" dirty="0">
                <a:solidFill>
                  <a:schemeClr val="tx1"/>
                </a:solidFill>
              </a:rPr>
              <a:t> 再 </a:t>
            </a:r>
            <a:r>
              <a:rPr lang="zh-CN" altLang="en-US" sz="2000" b="1" dirty="0">
                <a:solidFill>
                  <a:schemeClr val="tx1"/>
                </a:solidFill>
              </a:rPr>
              <a:t>增加条件判断</a:t>
            </a:r>
            <a:r>
              <a:rPr lang="zh-CN" altLang="en-US" sz="2000" dirty="0">
                <a:solidFill>
                  <a:schemeClr val="tx1"/>
                </a:solidFill>
              </a:rPr>
              <a:t>，就可以使用 </a:t>
            </a:r>
            <a:r>
              <a:rPr lang="en-US" altLang="zh-CN" sz="2000" b="1" dirty="0">
                <a:solidFill>
                  <a:schemeClr val="tx1"/>
                </a:solidFill>
              </a:rPr>
              <a:t>if </a:t>
            </a:r>
            <a:r>
              <a:rPr lang="zh-CN" altLang="en-US" sz="2000" b="1" dirty="0">
                <a:solidFill>
                  <a:schemeClr val="tx1"/>
                </a:solidFill>
              </a:rPr>
              <a:t>的嵌套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000" b="1" dirty="0">
                <a:solidFill>
                  <a:schemeClr val="tx1"/>
                </a:solidFill>
              </a:rPr>
              <a:t>if </a:t>
            </a:r>
            <a:r>
              <a:rPr lang="zh-CN" altLang="en-US" sz="2000" b="1" dirty="0">
                <a:solidFill>
                  <a:schemeClr val="tx1"/>
                </a:solidFill>
              </a:rPr>
              <a:t>的嵌套</a:t>
            </a:r>
            <a:r>
              <a:rPr lang="zh-CN" altLang="en-US" sz="2000" dirty="0">
                <a:solidFill>
                  <a:schemeClr val="tx1"/>
                </a:solidFill>
              </a:rPr>
              <a:t> 的应用场景就是：</a:t>
            </a:r>
            <a:r>
              <a:rPr lang="zh-CN" altLang="en-US" sz="2000" b="1" dirty="0">
                <a:solidFill>
                  <a:schemeClr val="tx1"/>
                </a:solidFill>
              </a:rPr>
              <a:t>在之前条件满足的前提下，再增加额外的判断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000" b="1" dirty="0">
                <a:solidFill>
                  <a:schemeClr val="tx1"/>
                </a:solidFill>
              </a:rPr>
              <a:t>if </a:t>
            </a:r>
            <a:r>
              <a:rPr lang="zh-CN" altLang="en-US" sz="2000" b="1" dirty="0">
                <a:solidFill>
                  <a:schemeClr val="tx1"/>
                </a:solidFill>
              </a:rPr>
              <a:t>的嵌套</a:t>
            </a:r>
            <a:r>
              <a:rPr lang="zh-CN" altLang="en-US" sz="2000" dirty="0">
                <a:solidFill>
                  <a:schemeClr val="tx1"/>
                </a:solidFill>
              </a:rPr>
              <a:t> 的语法格式，</a:t>
            </a:r>
            <a:r>
              <a:rPr lang="zh-CN" altLang="en-US" sz="2000" b="1" dirty="0">
                <a:solidFill>
                  <a:schemeClr val="tx1"/>
                </a:solidFill>
              </a:rPr>
              <a:t>除了缩进之外</a:t>
            </a:r>
            <a:r>
              <a:rPr lang="zh-CN" altLang="en-US" sz="2000" dirty="0">
                <a:solidFill>
                  <a:schemeClr val="tx1"/>
                </a:solidFill>
              </a:rPr>
              <a:t> 和之前的没有区别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715" y="2400634"/>
            <a:ext cx="3441700" cy="31877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嵌套选择</a:t>
            </a:r>
            <a:endParaRPr lang="zh-CN" altLang="en-US" sz="2800" dirty="0"/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4.5 match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语句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match</a:t>
            </a:r>
            <a:endParaRPr lang="zh-CN" altLang="en-US" sz="2800" dirty="0"/>
          </a:p>
        </p:txBody>
      </p:sp>
      <p:sp>
        <p:nvSpPr>
          <p:cNvPr id="4" name="矩形: 圆角 1"/>
          <p:cNvSpPr/>
          <p:nvPr/>
        </p:nvSpPr>
        <p:spPr>
          <a:xfrm>
            <a:off x="805815" y="2136554"/>
            <a:ext cx="4924833" cy="3514233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altLang="zh-CN" sz="2000" dirty="0"/>
          </a:p>
        </p:txBody>
      </p:sp>
      <p:pic>
        <p:nvPicPr>
          <p:cNvPr id="6" name="图片 5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250630" y="2146828"/>
            <a:ext cx="5361995" cy="3719716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6531445" y="2260651"/>
            <a:ext cx="4911634" cy="2966519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Python</a:t>
            </a:r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中的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match</a:t>
            </a:r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语句是</a:t>
            </a:r>
            <a:r>
              <a:rPr lang="en-US" altLang="zh-CN" sz="2400" dirty="0">
                <a:solidFill>
                  <a:schemeClr val="tx1"/>
                </a:solidFill>
                <a:latin typeface="+mn-ea"/>
              </a:rPr>
              <a:t>Python 3.10</a:t>
            </a:r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及以后版本中引入的新特性，用于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</a:rPr>
              <a:t>模式匹配</a:t>
            </a:r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2400" dirty="0">
              <a:solidFill>
                <a:schemeClr val="tx1"/>
              </a:solidFill>
              <a:latin typeface="+mn-ea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  <a:latin typeface="+mn-ea"/>
              </a:rPr>
              <a:t>它允许你根据对象的模式来检查对象，并执行相应的代码块。</a:t>
            </a:r>
            <a:endParaRPr lang="zh-CN" altLang="en-US" sz="24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130" y="2456113"/>
            <a:ext cx="4282159" cy="265730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4.5 match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语句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match</a:t>
            </a:r>
            <a:endParaRPr lang="zh-CN" altLang="en-US" sz="2800" dirty="0"/>
          </a:p>
        </p:txBody>
      </p:sp>
      <p:sp>
        <p:nvSpPr>
          <p:cNvPr id="4" name="矩形: 圆角 1"/>
          <p:cNvSpPr/>
          <p:nvPr/>
        </p:nvSpPr>
        <p:spPr>
          <a:xfrm>
            <a:off x="805815" y="2136554"/>
            <a:ext cx="4924833" cy="3514233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altLang="zh-CN" sz="2000" dirty="0"/>
          </a:p>
        </p:txBody>
      </p:sp>
      <p:pic>
        <p:nvPicPr>
          <p:cNvPr id="6" name="图片 5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6250630" y="1467853"/>
            <a:ext cx="5552349" cy="4944979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6570815" y="2301291"/>
            <a:ext cx="4911634" cy="2966519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/>
                </a:solidFill>
              </a:rPr>
              <a:t>match</a:t>
            </a:r>
            <a:r>
              <a:rPr lang="zh-CN" altLang="en-US" sz="2400" dirty="0">
                <a:solidFill>
                  <a:schemeClr val="tx1"/>
                </a:solidFill>
              </a:rPr>
              <a:t>语句中的每个代码块由一个或多个</a:t>
            </a:r>
            <a:r>
              <a:rPr lang="en-US" altLang="zh-CN" sz="2400" dirty="0">
                <a:solidFill>
                  <a:schemeClr val="tx1"/>
                </a:solidFill>
              </a:rPr>
              <a:t>case</a:t>
            </a:r>
            <a:r>
              <a:rPr lang="zh-CN" altLang="en-US" sz="2400" dirty="0">
                <a:solidFill>
                  <a:schemeClr val="tx1"/>
                </a:solidFill>
              </a:rPr>
              <a:t>子句组成。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每个</a:t>
            </a:r>
            <a:r>
              <a:rPr lang="en-US" altLang="zh-CN" sz="2400" dirty="0">
                <a:solidFill>
                  <a:schemeClr val="tx1"/>
                </a:solidFill>
              </a:rPr>
              <a:t>case</a:t>
            </a:r>
            <a:r>
              <a:rPr lang="zh-CN" altLang="en-US" sz="2400" dirty="0">
                <a:solidFill>
                  <a:schemeClr val="tx1"/>
                </a:solidFill>
              </a:rPr>
              <a:t>子句后面跟着一个模式和一个代码块。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当模式匹配成功时，会执行相应的代码块。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如果没有任何模式匹配成功，则可以选择使用一个默认的代码块，使用下划线</a:t>
            </a:r>
            <a:r>
              <a:rPr lang="en-US" altLang="zh-CN" sz="2400" dirty="0">
                <a:solidFill>
                  <a:schemeClr val="tx1"/>
                </a:solidFill>
              </a:rPr>
              <a:t>_</a:t>
            </a:r>
            <a:r>
              <a:rPr lang="zh-CN" altLang="en-US" sz="2400" dirty="0">
                <a:solidFill>
                  <a:schemeClr val="tx1"/>
                </a:solidFill>
              </a:rPr>
              <a:t>来表示。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130" y="2456113"/>
            <a:ext cx="4282159" cy="265730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1"/>
          <p:cNvSpPr/>
          <p:nvPr/>
        </p:nvSpPr>
        <p:spPr>
          <a:xfrm>
            <a:off x="6291807" y="1626302"/>
            <a:ext cx="5463046" cy="4507955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4.5 match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语句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match</a:t>
            </a:r>
            <a:endParaRPr lang="zh-CN" altLang="en-US" sz="2800" dirty="0"/>
          </a:p>
        </p:txBody>
      </p:sp>
      <p:pic>
        <p:nvPicPr>
          <p:cNvPr id="6" name="图片 5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43651" y="1407695"/>
            <a:ext cx="5552349" cy="4944979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824466" y="2200493"/>
            <a:ext cx="4911634" cy="2966519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使用字符串模式来检查变量</a:t>
            </a:r>
            <a:r>
              <a:rPr lang="en-US" altLang="zh-CN" sz="2400" dirty="0">
                <a:solidFill>
                  <a:schemeClr val="tx1"/>
                </a:solidFill>
              </a:rPr>
              <a:t>text</a:t>
            </a:r>
            <a:r>
              <a:rPr lang="zh-CN" altLang="en-US" sz="2400" dirty="0">
                <a:solidFill>
                  <a:schemeClr val="tx1"/>
                </a:solidFill>
              </a:rPr>
              <a:t>的值。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如果</a:t>
            </a:r>
            <a:r>
              <a:rPr lang="en-US" altLang="zh-CN" sz="2400" dirty="0">
                <a:solidFill>
                  <a:schemeClr val="tx1"/>
                </a:solidFill>
              </a:rPr>
              <a:t>text</a:t>
            </a:r>
            <a:r>
              <a:rPr lang="zh-CN" altLang="en-US" sz="2400" dirty="0">
                <a:solidFill>
                  <a:schemeClr val="tx1"/>
                </a:solidFill>
              </a:rPr>
              <a:t>的值是</a:t>
            </a:r>
            <a:r>
              <a:rPr lang="en-US" altLang="zh-CN" sz="2400" dirty="0">
                <a:solidFill>
                  <a:schemeClr val="tx1"/>
                </a:solidFill>
              </a:rPr>
              <a:t>"hello"</a:t>
            </a:r>
            <a:r>
              <a:rPr lang="zh-CN" altLang="en-US" sz="2400" dirty="0">
                <a:solidFill>
                  <a:schemeClr val="tx1"/>
                </a:solidFill>
              </a:rPr>
              <a:t>，则打印</a:t>
            </a:r>
            <a:r>
              <a:rPr lang="en-US" altLang="zh-CN" sz="2400" dirty="0">
                <a:solidFill>
                  <a:schemeClr val="tx1"/>
                </a:solidFill>
              </a:rPr>
              <a:t>'text is hello'</a:t>
            </a:r>
            <a:r>
              <a:rPr lang="zh-CN" altLang="en-US" sz="2400" dirty="0">
                <a:solidFill>
                  <a:schemeClr val="tx1"/>
                </a:solidFill>
              </a:rPr>
              <a:t>；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如果</a:t>
            </a:r>
            <a:r>
              <a:rPr lang="en-US" altLang="zh-CN" sz="2400" dirty="0">
                <a:solidFill>
                  <a:schemeClr val="tx1"/>
                </a:solidFill>
              </a:rPr>
              <a:t>text</a:t>
            </a:r>
            <a:r>
              <a:rPr lang="zh-CN" altLang="en-US" sz="2400" dirty="0">
                <a:solidFill>
                  <a:schemeClr val="tx1"/>
                </a:solidFill>
              </a:rPr>
              <a:t>的值是</a:t>
            </a:r>
            <a:r>
              <a:rPr lang="en-US" altLang="zh-CN" sz="2400" dirty="0">
                <a:solidFill>
                  <a:schemeClr val="tx1"/>
                </a:solidFill>
              </a:rPr>
              <a:t>"world"</a:t>
            </a:r>
            <a:r>
              <a:rPr lang="zh-CN" altLang="en-US" sz="2400" dirty="0">
                <a:solidFill>
                  <a:schemeClr val="tx1"/>
                </a:solidFill>
              </a:rPr>
              <a:t>，则打印</a:t>
            </a:r>
            <a:r>
              <a:rPr lang="en-US" altLang="zh-CN" sz="2400" dirty="0">
                <a:solidFill>
                  <a:schemeClr val="tx1"/>
                </a:solidFill>
              </a:rPr>
              <a:t>'text is world'</a:t>
            </a:r>
            <a:r>
              <a:rPr lang="zh-CN" altLang="en-US" sz="2400" dirty="0">
                <a:solidFill>
                  <a:schemeClr val="tx1"/>
                </a:solidFill>
              </a:rPr>
              <a:t>； 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/>
                </a:solidFill>
              </a:rPr>
              <a:t>否则，打印</a:t>
            </a:r>
            <a:r>
              <a:rPr lang="en-US" altLang="zh-CN" sz="2400" dirty="0">
                <a:solidFill>
                  <a:schemeClr val="tx1"/>
                </a:solidFill>
              </a:rPr>
              <a:t>"text is neither 'hello' or 'world"</a:t>
            </a:r>
            <a:r>
              <a:rPr lang="zh-CN" altLang="en-US" sz="2400" dirty="0">
                <a:solidFill>
                  <a:schemeClr val="tx1"/>
                </a:solidFill>
              </a:rPr>
              <a:t>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815" y="2552366"/>
            <a:ext cx="4972050" cy="2464802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4.5 match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语句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match</a:t>
            </a:r>
            <a:r>
              <a:rPr lang="zh-CN" altLang="en-US" sz="2800" dirty="0"/>
              <a:t>与</a:t>
            </a:r>
            <a:r>
              <a:rPr lang="en-US" altLang="zh-CN" sz="2800" dirty="0"/>
              <a:t>if</a:t>
            </a:r>
            <a:r>
              <a:rPr lang="zh-CN" altLang="en-US" sz="2800" dirty="0"/>
              <a:t>的对比</a:t>
            </a:r>
            <a:endParaRPr lang="zh-CN" altLang="en-US" sz="2800" dirty="0"/>
          </a:p>
        </p:txBody>
      </p:sp>
      <p:pic>
        <p:nvPicPr>
          <p:cNvPr id="6" name="图片 5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0" y="1417461"/>
            <a:ext cx="12245917" cy="5202171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545695" y="1597184"/>
            <a:ext cx="11100609" cy="4547937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if</a:t>
            </a:r>
            <a:endParaRPr lang="en-US" altLang="zh-CN" sz="2400" b="1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tx1"/>
                </a:solidFill>
              </a:rPr>
              <a:t>if</a:t>
            </a:r>
            <a:r>
              <a:rPr lang="zh-CN" altLang="en-US" sz="2000" dirty="0">
                <a:solidFill>
                  <a:schemeClr val="tx1"/>
                </a:solidFill>
              </a:rPr>
              <a:t>语句是最基本的条件控制结构，用于基于条件测试执行不同的代码块。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tx1"/>
                </a:solidFill>
              </a:rPr>
              <a:t>if</a:t>
            </a:r>
            <a:r>
              <a:rPr lang="zh-CN" altLang="en-US" sz="2000" dirty="0">
                <a:solidFill>
                  <a:schemeClr val="tx1"/>
                </a:solidFill>
              </a:rPr>
              <a:t>语句在处理简单条件和分支时非常有用。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tx1"/>
                </a:solidFill>
              </a:rPr>
              <a:t>你可以使用</a:t>
            </a:r>
            <a:r>
              <a:rPr lang="en-US" altLang="zh-CN" sz="2000" dirty="0" err="1">
                <a:solidFill>
                  <a:schemeClr val="tx1"/>
                </a:solidFill>
              </a:rPr>
              <a:t>elif</a:t>
            </a:r>
            <a:r>
              <a:rPr lang="zh-CN" altLang="en-US" sz="2000" dirty="0">
                <a:solidFill>
                  <a:schemeClr val="tx1"/>
                </a:solidFill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</a:rPr>
              <a:t>else if</a:t>
            </a:r>
            <a:r>
              <a:rPr lang="zh-CN" altLang="en-US" sz="2000" dirty="0">
                <a:solidFill>
                  <a:schemeClr val="tx1"/>
                </a:solidFill>
              </a:rPr>
              <a:t>）来添加额外的条件分支。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r>
              <a:rPr lang="en-US" altLang="zh-CN" sz="2000" dirty="0">
                <a:solidFill>
                  <a:schemeClr val="tx1"/>
                </a:solidFill>
              </a:rPr>
              <a:t>if</a:t>
            </a:r>
            <a:r>
              <a:rPr lang="zh-CN" altLang="en-US" sz="2000" dirty="0">
                <a:solidFill>
                  <a:schemeClr val="tx1"/>
                </a:solidFill>
              </a:rPr>
              <a:t>语句不支持模式匹配，只能基于</a:t>
            </a:r>
            <a:r>
              <a:rPr lang="zh-CN" altLang="en-US" sz="2000" b="1" dirty="0">
                <a:solidFill>
                  <a:schemeClr val="tx1"/>
                </a:solidFill>
              </a:rPr>
              <a:t>布尔表达式</a:t>
            </a:r>
            <a:r>
              <a:rPr lang="zh-CN" altLang="en-US" sz="2000" dirty="0">
                <a:solidFill>
                  <a:schemeClr val="tx1"/>
                </a:solidFill>
              </a:rPr>
              <a:t>进行条件判断。</a:t>
            </a:r>
            <a:endParaRPr lang="en-US" altLang="zh-CN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u"/>
            </a:pPr>
            <a:endParaRPr lang="en-US" altLang="zh-CN" sz="2000" dirty="0">
              <a:solidFill>
                <a:schemeClr val="tx1"/>
              </a:solidFill>
            </a:endParaRPr>
          </a:p>
          <a:p>
            <a:r>
              <a:rPr lang="en-US" altLang="zh-CN" sz="2000" b="1" dirty="0">
                <a:solidFill>
                  <a:srgbClr val="C00000"/>
                </a:solidFill>
              </a:rPr>
              <a:t>match</a:t>
            </a:r>
            <a:endParaRPr lang="en-US" altLang="zh-CN" sz="2000" b="1" dirty="0">
              <a:solidFill>
                <a:srgbClr val="C0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tx1"/>
                </a:solidFill>
              </a:rPr>
              <a:t>match</a:t>
            </a:r>
            <a:r>
              <a:rPr lang="zh-CN" altLang="en-US" sz="2000" dirty="0">
                <a:solidFill>
                  <a:schemeClr val="tx1"/>
                </a:solidFill>
              </a:rPr>
              <a:t>语句是</a:t>
            </a:r>
            <a:r>
              <a:rPr lang="en-US" altLang="zh-CN" sz="2000" dirty="0">
                <a:solidFill>
                  <a:schemeClr val="tx1"/>
                </a:solidFill>
              </a:rPr>
              <a:t>Python 3.10</a:t>
            </a:r>
            <a:r>
              <a:rPr lang="zh-CN" altLang="en-US" sz="2000" dirty="0">
                <a:solidFill>
                  <a:schemeClr val="tx1"/>
                </a:solidFill>
              </a:rPr>
              <a:t>及以后版本引入的新特性，主要用于</a:t>
            </a:r>
            <a:r>
              <a:rPr lang="zh-CN" altLang="en-US" sz="2000" b="1" dirty="0">
                <a:solidFill>
                  <a:schemeClr val="tx1"/>
                </a:solidFill>
              </a:rPr>
              <a:t>模式匹配</a:t>
            </a:r>
            <a:r>
              <a:rPr lang="zh-CN" altLang="en-US" sz="2000" dirty="0">
                <a:solidFill>
                  <a:schemeClr val="tx1"/>
                </a:solidFill>
              </a:rPr>
              <a:t>。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tx1"/>
                </a:solidFill>
              </a:rPr>
              <a:t>match</a:t>
            </a:r>
            <a:r>
              <a:rPr lang="zh-CN" altLang="en-US" sz="2000" dirty="0">
                <a:solidFill>
                  <a:schemeClr val="tx1"/>
                </a:solidFill>
              </a:rPr>
              <a:t>语句允许你根据对象的模式结构来检查对象，并根据匹配的模式执行相应的代码块。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tx1"/>
                </a:solidFill>
              </a:rPr>
              <a:t>match</a:t>
            </a:r>
            <a:r>
              <a:rPr lang="zh-CN" altLang="en-US" sz="2000" dirty="0">
                <a:solidFill>
                  <a:schemeClr val="tx1"/>
                </a:solidFill>
              </a:rPr>
              <a:t>语句特别适用于处理复杂的数据结构，如元组、列表、字典等，以及自定义类的实例。</a:t>
            </a:r>
            <a:endParaRPr lang="zh-CN" altLang="en-US" sz="20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/>
                </a:solidFill>
              </a:rPr>
              <a:t>它通过模式匹配提供了更简洁、更直观的方式来处理复杂的条件逻辑。</a:t>
            </a:r>
            <a:endParaRPr lang="zh-CN" altLang="en-US" sz="2000" dirty="0">
              <a:solidFill>
                <a:schemeClr val="tx1"/>
              </a:solidFill>
            </a:endParaRPr>
          </a:p>
          <a:p>
            <a:endParaRPr lang="zh-CN" altLang="en-US" sz="2000" dirty="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24248" y="770255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目录</a:t>
            </a:r>
            <a:endParaRPr lang="zh-CN" altLang="en-US" sz="4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87077" y="1027106"/>
            <a:ext cx="4085590" cy="706755"/>
            <a:chOff x="5016113" y="1484630"/>
            <a:chExt cx="4085590" cy="706755"/>
          </a:xfrm>
        </p:grpSpPr>
        <p:sp>
          <p:nvSpPr>
            <p:cNvPr id="6" name="矩形 5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10243" y="1600835"/>
              <a:ext cx="247293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单分支选择结构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87077" y="1839278"/>
            <a:ext cx="4085590" cy="706755"/>
            <a:chOff x="5016113" y="1484630"/>
            <a:chExt cx="4085590" cy="706755"/>
          </a:xfrm>
        </p:grpSpPr>
        <p:sp>
          <p:nvSpPr>
            <p:cNvPr id="30" name="矩形 2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310243" y="1600835"/>
              <a:ext cx="247293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双分支选择结构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87077" y="2651450"/>
            <a:ext cx="4085590" cy="706755"/>
            <a:chOff x="5016113" y="1484630"/>
            <a:chExt cx="4085590" cy="706755"/>
          </a:xfrm>
        </p:grpSpPr>
        <p:sp>
          <p:nvSpPr>
            <p:cNvPr id="35" name="矩形 34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310243" y="1600835"/>
              <a:ext cx="260631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多分支选择结构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87077" y="3463622"/>
            <a:ext cx="4085590" cy="706755"/>
            <a:chOff x="5016113" y="1484630"/>
            <a:chExt cx="4085590" cy="706755"/>
          </a:xfrm>
        </p:grpSpPr>
        <p:sp>
          <p:nvSpPr>
            <p:cNvPr id="40" name="矩形 3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4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嵌套选择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87077" y="4275794"/>
            <a:ext cx="4085590" cy="706755"/>
            <a:chOff x="5016113" y="1484630"/>
            <a:chExt cx="4085590" cy="706755"/>
          </a:xfrm>
        </p:grpSpPr>
        <p:sp>
          <p:nvSpPr>
            <p:cNvPr id="17" name="矩形 16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5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310243" y="1600835"/>
              <a:ext cx="2249170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match</a:t>
              </a: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语句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87077" y="5087965"/>
            <a:ext cx="4085590" cy="706755"/>
            <a:chOff x="5016113" y="1484630"/>
            <a:chExt cx="4085590" cy="706755"/>
          </a:xfrm>
        </p:grpSpPr>
        <p:sp>
          <p:nvSpPr>
            <p:cNvPr id="44" name="矩形 43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45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Arial" panose="020B0604020202020204"/>
                  <a:ea typeface="微软雅黑"/>
                  <a:cs typeface="+mn-cs"/>
                </a:rPr>
                <a:t>6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310242" y="1600835"/>
              <a:ext cx="260631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dirty="0"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/>
                  <a:ea typeface="微软雅黑"/>
                </a:rPr>
                <a:t>知识总结及练习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/>
                <a:ea typeface="微软雅黑"/>
                <a:cs typeface="+mn-cs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知识总结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67" y="1767138"/>
            <a:ext cx="9931400" cy="38290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单词总结</a:t>
            </a:r>
            <a:endParaRPr lang="zh-CN" altLang="en-US" sz="28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123565" y="2094617"/>
          <a:ext cx="5477444" cy="3090980"/>
        </p:xfrm>
        <a:graphic>
          <a:graphicData uri="http://schemas.openxmlformats.org/drawingml/2006/table">
            <a:tbl>
              <a:tblPr firstRow="1">
                <a:tableStyleId>{E8B1032C-EA38-4F05-BA0D-38AFFFC7BED3}</a:tableStyleId>
              </a:tblPr>
              <a:tblGrid>
                <a:gridCol w="2738722"/>
                <a:gridCol w="2738722"/>
              </a:tblGrid>
              <a:tr h="772745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3200" dirty="0">
                          <a:effectLst/>
                        </a:rPr>
                        <a:t>单词</a:t>
                      </a:r>
                      <a:endParaRPr lang="zh-CN" altLang="en-US" sz="3200" dirty="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3200" dirty="0">
                          <a:effectLst/>
                        </a:rPr>
                        <a:t>释义</a:t>
                      </a:r>
                      <a:endParaRPr lang="zh-CN" altLang="en-US" sz="32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772745">
                <a:tc>
                  <a:txBody>
                    <a:bodyPr/>
                    <a:lstStyle/>
                    <a:p>
                      <a:pPr fontAlgn="t"/>
                      <a:r>
                        <a:rPr lang="en-US" sz="3200" dirty="0">
                          <a:effectLst/>
                        </a:rPr>
                        <a:t>if</a:t>
                      </a:r>
                      <a:endParaRPr lang="en-US" sz="3200" dirty="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3200" dirty="0">
                          <a:effectLst/>
                        </a:rPr>
                        <a:t>如果</a:t>
                      </a:r>
                      <a:endParaRPr lang="zh-CN" altLang="en-US" sz="32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772745">
                <a:tc>
                  <a:txBody>
                    <a:bodyPr/>
                    <a:lstStyle/>
                    <a:p>
                      <a:pPr fontAlgn="t"/>
                      <a:r>
                        <a:rPr lang="en-US" sz="3200">
                          <a:effectLst/>
                        </a:rPr>
                        <a:t>else</a:t>
                      </a:r>
                      <a:endParaRPr lang="en-US" sz="32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3200" dirty="0">
                          <a:effectLst/>
                        </a:rPr>
                        <a:t>否则</a:t>
                      </a:r>
                      <a:endParaRPr lang="zh-CN" altLang="en-US" sz="32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772745">
                <a:tc>
                  <a:txBody>
                    <a:bodyPr/>
                    <a:lstStyle/>
                    <a:p>
                      <a:pPr fontAlgn="t"/>
                      <a:r>
                        <a:rPr lang="en-US" sz="3200">
                          <a:effectLst/>
                        </a:rPr>
                        <a:t>match</a:t>
                      </a:r>
                      <a:endParaRPr lang="en-US" sz="32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3200" dirty="0">
                          <a:effectLst/>
                        </a:rPr>
                        <a:t>匹配</a:t>
                      </a:r>
                      <a:endParaRPr lang="zh-CN" altLang="en-US" sz="32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代码规范</a:t>
            </a:r>
            <a:endParaRPr lang="zh-CN" altLang="en-US" sz="2800" dirty="0"/>
          </a:p>
        </p:txBody>
      </p:sp>
      <p:sp>
        <p:nvSpPr>
          <p:cNvPr id="7" name="矩形: 圆角 6"/>
          <p:cNvSpPr/>
          <p:nvPr/>
        </p:nvSpPr>
        <p:spPr>
          <a:xfrm>
            <a:off x="915412" y="2500642"/>
            <a:ext cx="9748916" cy="2966519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28458"/>
                </a:solidFill>
              </a:rPr>
              <a:t>缩进</a:t>
            </a:r>
            <a:endParaRPr lang="zh-CN" altLang="en-US" b="1" dirty="0">
              <a:solidFill>
                <a:srgbClr val="028458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dirty="0">
                <a:solidFill>
                  <a:srgbClr val="028458"/>
                </a:solidFill>
              </a:rPr>
              <a:t>条件判断、循环、函数定义的时候都需要用缩进来控制代码块结束</a:t>
            </a:r>
            <a:endParaRPr lang="zh-CN" altLang="en-US" dirty="0">
              <a:solidFill>
                <a:srgbClr val="028458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dirty="0">
                <a:solidFill>
                  <a:srgbClr val="028458"/>
                </a:solidFill>
              </a:rPr>
              <a:t>小技巧：一般句尾有冒号时，都是需要缩进的</a:t>
            </a:r>
            <a:endParaRPr lang="zh-CN" altLang="en-US" dirty="0">
              <a:solidFill>
                <a:srgbClr val="028458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dirty="0">
                <a:solidFill>
                  <a:srgbClr val="028458"/>
                </a:solidFill>
              </a:rPr>
              <a:t>四个空格或者一个</a:t>
            </a:r>
            <a:r>
              <a:rPr lang="en-US" altLang="zh-CN" dirty="0">
                <a:solidFill>
                  <a:srgbClr val="028458"/>
                </a:solidFill>
              </a:rPr>
              <a:t>tab</a:t>
            </a:r>
            <a:r>
              <a:rPr lang="zh-CN" altLang="en-US" dirty="0">
                <a:solidFill>
                  <a:srgbClr val="028458"/>
                </a:solidFill>
              </a:rPr>
              <a:t>键为一个缩进</a:t>
            </a:r>
            <a:endParaRPr lang="zh-CN" altLang="en-US" dirty="0">
              <a:solidFill>
                <a:srgbClr val="028458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28458"/>
                </a:solidFill>
              </a:rPr>
              <a:t>代码编排</a:t>
            </a:r>
            <a:endParaRPr lang="zh-CN" altLang="en-US" b="1" dirty="0">
              <a:solidFill>
                <a:srgbClr val="028458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dirty="0">
                <a:solidFill>
                  <a:srgbClr val="028458"/>
                </a:solidFill>
              </a:rPr>
              <a:t>缩进</a:t>
            </a:r>
            <a:r>
              <a:rPr lang="en-US" altLang="zh-CN" dirty="0">
                <a:solidFill>
                  <a:srgbClr val="028458"/>
                </a:solidFill>
              </a:rPr>
              <a:t>4</a:t>
            </a:r>
            <a:r>
              <a:rPr lang="zh-CN" altLang="en-US" dirty="0">
                <a:solidFill>
                  <a:srgbClr val="028458"/>
                </a:solidFill>
              </a:rPr>
              <a:t>个空格，不能用</a:t>
            </a:r>
            <a:r>
              <a:rPr lang="en-US" altLang="zh-CN" dirty="0">
                <a:solidFill>
                  <a:srgbClr val="028458"/>
                </a:solidFill>
              </a:rPr>
              <a:t>tab</a:t>
            </a:r>
            <a:r>
              <a:rPr lang="zh-CN" altLang="en-US" dirty="0">
                <a:solidFill>
                  <a:srgbClr val="028458"/>
                </a:solidFill>
              </a:rPr>
              <a:t>键和空格混合缩进</a:t>
            </a:r>
            <a:endParaRPr lang="zh-CN" altLang="en-US" dirty="0">
              <a:solidFill>
                <a:srgbClr val="028458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dirty="0">
                <a:solidFill>
                  <a:srgbClr val="028458"/>
                </a:solidFill>
              </a:rPr>
              <a:t>所有行限制的最大字符数为</a:t>
            </a:r>
            <a:r>
              <a:rPr lang="en-US" altLang="zh-CN" dirty="0">
                <a:solidFill>
                  <a:srgbClr val="028458"/>
                </a:solidFill>
              </a:rPr>
              <a:t>79</a:t>
            </a:r>
            <a:endParaRPr lang="en-US" altLang="zh-CN" dirty="0">
              <a:solidFill>
                <a:srgbClr val="028458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dirty="0">
                <a:solidFill>
                  <a:srgbClr val="028458"/>
                </a:solidFill>
              </a:rPr>
              <a:t>添加适当的空行</a:t>
            </a:r>
            <a:endParaRPr lang="zh-CN" altLang="en-US" dirty="0">
              <a:solidFill>
                <a:srgbClr val="028458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28458"/>
                </a:solidFill>
              </a:rPr>
              <a:t>空格</a:t>
            </a:r>
            <a:endParaRPr lang="zh-CN" altLang="en-US" b="1" dirty="0">
              <a:solidFill>
                <a:srgbClr val="028458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dirty="0">
                <a:solidFill>
                  <a:srgbClr val="028458"/>
                </a:solidFill>
              </a:rPr>
              <a:t>二元运算符两边添加一个空格</a:t>
            </a:r>
            <a:endParaRPr lang="zh-CN" altLang="en-US" dirty="0">
              <a:solidFill>
                <a:srgbClr val="028458"/>
              </a:solidFill>
            </a:endParaRPr>
          </a:p>
          <a:p>
            <a:pPr lvl="1">
              <a:lnSpc>
                <a:spcPct val="150000"/>
              </a:lnSpc>
            </a:pPr>
            <a:r>
              <a:rPr lang="zh-CN" altLang="en-US" dirty="0">
                <a:solidFill>
                  <a:srgbClr val="028458"/>
                </a:solidFill>
              </a:rPr>
              <a:t>逗号、分号、冒号后边留一个空格，前面不留</a:t>
            </a:r>
            <a:endParaRPr lang="zh-CN" altLang="en-US" dirty="0">
              <a:solidFill>
                <a:srgbClr val="028458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Picture 2" descr="https://pic.rmb.bdstatic.com/bjh/down/ccee87e93083594742f39277f0e43f53.gif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57600" y="990600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生命游戏</a:t>
            </a:r>
            <a:endParaRPr lang="zh-CN" altLang="en-US" sz="2800" dirty="0"/>
          </a:p>
        </p:txBody>
      </p:sp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1. </a:t>
            </a:r>
            <a:r>
              <a:rPr lang="zh-CN" altLang="en-US" sz="2800" dirty="0"/>
              <a:t>下列数值填入①处后，不能输出 </a:t>
            </a:r>
            <a:r>
              <a:rPr lang="en-US" altLang="zh-CN" sz="2800" dirty="0"/>
              <a:t>a </a:t>
            </a:r>
            <a:r>
              <a:rPr lang="zh-CN" altLang="en-US" sz="2800" dirty="0"/>
              <a:t>的是（ ）。</a:t>
            </a:r>
            <a:endParaRPr lang="zh-CN" altLang="en-US" sz="2800" dirty="0"/>
          </a:p>
          <a:p>
            <a:r>
              <a:rPr lang="en-US" altLang="zh-CN" sz="2800" dirty="0"/>
              <a:t>if _①__:</a:t>
            </a:r>
            <a:endParaRPr lang="en-US" altLang="zh-CN" sz="2800" dirty="0"/>
          </a:p>
          <a:p>
            <a:r>
              <a:rPr lang="en-US" altLang="zh-CN" sz="2800" dirty="0"/>
              <a:t>    print(“a”)</a:t>
            </a:r>
            <a:endParaRPr lang="en-US" altLang="zh-CN" sz="2800" dirty="0"/>
          </a:p>
          <a:p>
            <a:r>
              <a:rPr lang="en-US" altLang="zh-CN" sz="2800" dirty="0"/>
              <a:t>A</a:t>
            </a:r>
            <a:r>
              <a:rPr lang="zh-CN" altLang="en-US" sz="2800" dirty="0"/>
              <a:t>． </a:t>
            </a:r>
            <a:r>
              <a:rPr lang="en-US" altLang="zh-CN" sz="2800" dirty="0"/>
              <a:t>3 </a:t>
            </a:r>
            <a:endParaRPr lang="en-US" altLang="zh-CN" sz="2800" dirty="0"/>
          </a:p>
          <a:p>
            <a:r>
              <a:rPr lang="en-US" altLang="zh-CN" sz="2800" dirty="0"/>
              <a:t>B</a:t>
            </a:r>
            <a:r>
              <a:rPr lang="zh-CN" altLang="en-US" sz="2800" dirty="0"/>
              <a:t>． </a:t>
            </a:r>
            <a:r>
              <a:rPr lang="en-US" altLang="zh-CN" sz="2800" dirty="0"/>
              <a:t>2 </a:t>
            </a:r>
            <a:endParaRPr lang="en-US" altLang="zh-CN" sz="2800" dirty="0"/>
          </a:p>
          <a:p>
            <a:r>
              <a:rPr lang="en-US" altLang="zh-CN" sz="2800" dirty="0"/>
              <a:t>C</a:t>
            </a:r>
            <a:r>
              <a:rPr lang="zh-CN" altLang="en-US" sz="2800" dirty="0"/>
              <a:t>． </a:t>
            </a:r>
            <a:r>
              <a:rPr lang="en-US" altLang="zh-CN" sz="2800" dirty="0"/>
              <a:t>1 </a:t>
            </a:r>
            <a:endParaRPr lang="en-US" altLang="zh-CN" sz="2800" dirty="0"/>
          </a:p>
          <a:p>
            <a:r>
              <a:rPr lang="en-US" altLang="zh-CN" sz="2800" dirty="0"/>
              <a:t>D</a:t>
            </a:r>
            <a:r>
              <a:rPr lang="zh-CN" altLang="en-US" sz="2800" dirty="0"/>
              <a:t>． </a:t>
            </a:r>
            <a:r>
              <a:rPr lang="en-US" altLang="zh-CN" sz="2800" dirty="0"/>
              <a:t>0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533530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2. </a:t>
            </a:r>
            <a:r>
              <a:rPr lang="zh-CN" altLang="en-US" sz="2800" dirty="0"/>
              <a:t>关于 </a:t>
            </a:r>
            <a:r>
              <a:rPr lang="en-US" altLang="zh-CN" sz="2800" dirty="0"/>
              <a:t>Python </a:t>
            </a:r>
            <a:r>
              <a:rPr lang="zh-CN" altLang="en-US" sz="2800" dirty="0"/>
              <a:t>的分支结构，以下选项中描述错误的是</a:t>
            </a:r>
            <a:endParaRPr lang="zh-CN" altLang="en-US" sz="2800" dirty="0"/>
          </a:p>
          <a:p>
            <a:r>
              <a:rPr lang="en-US" altLang="zh-CN" sz="2800" dirty="0"/>
              <a:t>A. </a:t>
            </a:r>
            <a:r>
              <a:rPr lang="zh-CN" altLang="en-US" sz="2800" dirty="0"/>
              <a:t>分支结构使用 </a:t>
            </a:r>
            <a:r>
              <a:rPr lang="en-US" altLang="zh-CN" sz="2800" dirty="0"/>
              <a:t>if </a:t>
            </a:r>
            <a:r>
              <a:rPr lang="zh-CN" altLang="en-US" sz="2800" dirty="0"/>
              <a:t>保留字</a:t>
            </a:r>
            <a:endParaRPr lang="zh-CN" altLang="en-US" sz="2800" dirty="0"/>
          </a:p>
          <a:p>
            <a:r>
              <a:rPr lang="en-US" altLang="zh-CN" sz="2800" dirty="0"/>
              <a:t>B. Python </a:t>
            </a:r>
            <a:r>
              <a:rPr lang="zh-CN" altLang="en-US" sz="2800" dirty="0"/>
              <a:t>中 </a:t>
            </a:r>
            <a:r>
              <a:rPr lang="en-US" altLang="zh-CN" sz="2800" dirty="0"/>
              <a:t>if-else </a:t>
            </a:r>
            <a:r>
              <a:rPr lang="zh-CN" altLang="en-US" sz="2800" dirty="0"/>
              <a:t>语句用来形成二分支结构</a:t>
            </a:r>
            <a:endParaRPr lang="zh-CN" altLang="en-US" sz="2800" dirty="0"/>
          </a:p>
          <a:p>
            <a:r>
              <a:rPr lang="en-US" altLang="zh-CN" sz="2800" dirty="0"/>
              <a:t>C. Python </a:t>
            </a:r>
            <a:r>
              <a:rPr lang="zh-CN" altLang="en-US" sz="2800" dirty="0"/>
              <a:t>中 </a:t>
            </a:r>
            <a:r>
              <a:rPr lang="en-US" altLang="zh-CN" sz="2800" dirty="0"/>
              <a:t>if-</a:t>
            </a:r>
            <a:r>
              <a:rPr lang="en-US" altLang="zh-CN" sz="2800" dirty="0" err="1"/>
              <a:t>elif</a:t>
            </a:r>
            <a:r>
              <a:rPr lang="en-US" altLang="zh-CN" sz="2800" dirty="0"/>
              <a:t>-else </a:t>
            </a:r>
            <a:r>
              <a:rPr lang="zh-CN" altLang="en-US" sz="2800" dirty="0"/>
              <a:t>语句描述多分支结构</a:t>
            </a:r>
            <a:endParaRPr lang="zh-CN" altLang="en-US" sz="2800" dirty="0"/>
          </a:p>
          <a:p>
            <a:r>
              <a:rPr lang="en-US" altLang="zh-CN" sz="2800" dirty="0"/>
              <a:t>D. </a:t>
            </a:r>
            <a:r>
              <a:rPr lang="zh-CN" altLang="en-US" sz="2800" dirty="0"/>
              <a:t>分支结构可以向已经执行过的语句部分跳转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396370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41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3. </a:t>
            </a:r>
            <a:r>
              <a:rPr lang="zh-CN" altLang="en-US" sz="2800" dirty="0"/>
              <a:t>下列</a:t>
            </a:r>
            <a:r>
              <a:rPr lang="en-US" altLang="zh-CN" sz="2800" dirty="0"/>
              <a:t>Python</a:t>
            </a:r>
            <a:r>
              <a:rPr lang="zh-CN" altLang="en-US" sz="2800" dirty="0"/>
              <a:t>保留字中，不用于表示分支结构的是</a:t>
            </a:r>
            <a:endParaRPr lang="zh-CN" altLang="en-US" sz="2800" dirty="0"/>
          </a:p>
          <a:p>
            <a:r>
              <a:rPr lang="en-US" altLang="zh-CN" sz="2800" dirty="0"/>
              <a:t>A. </a:t>
            </a:r>
            <a:r>
              <a:rPr lang="en-US" altLang="zh-CN" sz="2800" dirty="0" err="1"/>
              <a:t>elif</a:t>
            </a:r>
            <a:r>
              <a:rPr lang="en-US" altLang="zh-CN" sz="2800" dirty="0"/>
              <a:t> </a:t>
            </a:r>
            <a:endParaRPr lang="en-US" altLang="zh-CN" sz="2800" dirty="0"/>
          </a:p>
          <a:p>
            <a:r>
              <a:rPr lang="en-US" altLang="zh-CN" sz="2800" dirty="0"/>
              <a:t>B. in </a:t>
            </a:r>
            <a:endParaRPr lang="en-US" altLang="zh-CN" sz="2800" dirty="0"/>
          </a:p>
          <a:p>
            <a:r>
              <a:rPr lang="en-US" altLang="zh-CN" sz="2800" dirty="0"/>
              <a:t>C. if </a:t>
            </a:r>
            <a:endParaRPr lang="en-US" altLang="zh-CN" sz="2800" dirty="0"/>
          </a:p>
          <a:p>
            <a:r>
              <a:rPr lang="en-US" altLang="zh-CN" sz="2800" dirty="0"/>
              <a:t>D. else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268354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893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4. </a:t>
            </a:r>
            <a:r>
              <a:rPr lang="zh-CN" altLang="en-US" sz="2800" dirty="0"/>
              <a:t>运行下方代码段，输出的是（ ）。</a:t>
            </a:r>
            <a:endParaRPr lang="zh-CN" altLang="en-US" sz="2800" dirty="0"/>
          </a:p>
          <a:p>
            <a:endParaRPr lang="en-US" altLang="zh-CN" sz="2800" dirty="0"/>
          </a:p>
          <a:p>
            <a:r>
              <a:rPr lang="en-US" altLang="zh-CN" sz="2800" dirty="0"/>
              <a:t>A</a:t>
            </a:r>
            <a:r>
              <a:rPr lang="zh-CN" altLang="en-US" sz="2800" dirty="0"/>
              <a:t>． </a:t>
            </a:r>
            <a:r>
              <a:rPr lang="en-US" altLang="zh-CN" sz="2800" dirty="0"/>
              <a:t>0 </a:t>
            </a:r>
            <a:endParaRPr lang="en-US" altLang="zh-CN" sz="2800" dirty="0"/>
          </a:p>
          <a:p>
            <a:r>
              <a:rPr lang="en-US" altLang="zh-CN" sz="2800" dirty="0"/>
              <a:t>B</a:t>
            </a:r>
            <a:r>
              <a:rPr lang="zh-CN" altLang="en-US" sz="2800" dirty="0"/>
              <a:t>． </a:t>
            </a:r>
            <a:r>
              <a:rPr lang="en-US" altLang="zh-CN" sz="2800" dirty="0"/>
              <a:t>1 </a:t>
            </a:r>
            <a:endParaRPr lang="en-US" altLang="zh-CN" sz="2800" dirty="0"/>
          </a:p>
          <a:p>
            <a:r>
              <a:rPr lang="en-US" altLang="zh-CN" sz="2800" dirty="0"/>
              <a:t>C</a:t>
            </a:r>
            <a:r>
              <a:rPr lang="zh-CN" altLang="en-US" sz="2800" dirty="0"/>
              <a:t>． </a:t>
            </a:r>
            <a:r>
              <a:rPr lang="en-US" altLang="zh-CN" sz="2800" dirty="0"/>
              <a:t>2 </a:t>
            </a:r>
            <a:endParaRPr lang="en-US" altLang="zh-CN" sz="2800" dirty="0"/>
          </a:p>
          <a:p>
            <a:r>
              <a:rPr lang="en-US" altLang="zh-CN" sz="2800" dirty="0"/>
              <a:t>D</a:t>
            </a:r>
            <a:r>
              <a:rPr lang="zh-CN" altLang="en-US" sz="2800" dirty="0"/>
              <a:t>． </a:t>
            </a:r>
            <a:r>
              <a:rPr lang="en-US" altLang="zh-CN" sz="2800" dirty="0"/>
              <a:t>None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0" y="4038618"/>
            <a:ext cx="701770" cy="3717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017" y="1919990"/>
            <a:ext cx="5027785" cy="3047476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41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5. python</a:t>
            </a:r>
            <a:r>
              <a:rPr lang="zh-CN" altLang="en-US" sz="2800" dirty="0"/>
              <a:t>多条件判断，可以用（）来实现。</a:t>
            </a:r>
            <a:endParaRPr lang="zh-CN" altLang="en-US" sz="2800" dirty="0"/>
          </a:p>
          <a:p>
            <a:r>
              <a:rPr lang="en-US" altLang="zh-CN" sz="2800" dirty="0"/>
              <a:t>A. </a:t>
            </a:r>
            <a:r>
              <a:rPr lang="en-US" altLang="zh-CN" sz="2800" dirty="0" err="1"/>
              <a:t>elif</a:t>
            </a:r>
            <a:endParaRPr lang="en-US" altLang="zh-CN" sz="2800" dirty="0"/>
          </a:p>
          <a:p>
            <a:r>
              <a:rPr lang="en-US" altLang="zh-CN" sz="2800" dirty="0"/>
              <a:t>B. else</a:t>
            </a:r>
            <a:endParaRPr lang="en-US" altLang="zh-CN" sz="2800" dirty="0"/>
          </a:p>
          <a:p>
            <a:r>
              <a:rPr lang="en-US" altLang="zh-CN" sz="2800" dirty="0"/>
              <a:t>C. </a:t>
            </a:r>
            <a:r>
              <a:rPr lang="en-US" altLang="zh-CN" sz="2800" dirty="0" err="1"/>
              <a:t>swticn</a:t>
            </a:r>
            <a:endParaRPr lang="en-US" altLang="zh-CN" sz="2800" dirty="0"/>
          </a:p>
          <a:p>
            <a:r>
              <a:rPr lang="en-US" altLang="zh-CN" sz="2800" dirty="0"/>
              <a:t>D. </a:t>
            </a:r>
            <a:r>
              <a:rPr lang="en-US" altLang="zh-CN" sz="2800" dirty="0" err="1"/>
              <a:t>ifelse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202822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6304" y="1073964"/>
            <a:ext cx="8990573" cy="13081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>
                <a:solidFill>
                  <a:srgbClr val="028458"/>
                </a:solidFill>
              </a:rPr>
              <a:t>6. </a:t>
            </a:r>
            <a:r>
              <a:rPr lang="zh-CN" altLang="en-US" sz="2800" dirty="0">
                <a:solidFill>
                  <a:srgbClr val="028458"/>
                </a:solidFill>
              </a:rPr>
              <a:t>定义一个整数变量 </a:t>
            </a:r>
            <a:r>
              <a:rPr lang="en-US" altLang="zh-CN" sz="2800" dirty="0">
                <a:solidFill>
                  <a:srgbClr val="028458"/>
                </a:solidFill>
              </a:rPr>
              <a:t>age</a:t>
            </a:r>
            <a:r>
              <a:rPr lang="zh-CN" altLang="en-US" sz="2800" dirty="0">
                <a:solidFill>
                  <a:srgbClr val="028458"/>
                </a:solidFill>
              </a:rPr>
              <a:t>，编写代码判断年龄是否正确</a:t>
            </a:r>
            <a:endParaRPr lang="zh-CN" altLang="en-US" sz="2800" dirty="0">
              <a:solidFill>
                <a:srgbClr val="028458"/>
              </a:solidFill>
            </a:endParaRPr>
          </a:p>
          <a:p>
            <a:r>
              <a:rPr lang="zh-CN" altLang="en-US" sz="2800" dirty="0">
                <a:solidFill>
                  <a:srgbClr val="028458"/>
                </a:solidFill>
              </a:rPr>
              <a:t>要求人的年龄在 </a:t>
            </a:r>
            <a:r>
              <a:rPr lang="en-US" altLang="zh-CN" sz="2800" dirty="0">
                <a:solidFill>
                  <a:srgbClr val="028458"/>
                </a:solidFill>
              </a:rPr>
              <a:t>0-120 </a:t>
            </a:r>
            <a:r>
              <a:rPr lang="zh-CN" altLang="en-US" sz="2800" dirty="0">
                <a:solidFill>
                  <a:srgbClr val="028458"/>
                </a:solidFill>
              </a:rPr>
              <a:t>之间</a:t>
            </a:r>
            <a:endParaRPr lang="zh-CN" altLang="en-US" sz="2800" dirty="0">
              <a:solidFill>
                <a:srgbClr val="028458"/>
              </a:solidFill>
            </a:endParaRPr>
          </a:p>
        </p:txBody>
      </p:sp>
      <p:sp>
        <p:nvSpPr>
          <p:cNvPr id="7" name="矩形: 圆角 1"/>
          <p:cNvSpPr/>
          <p:nvPr/>
        </p:nvSpPr>
        <p:spPr>
          <a:xfrm>
            <a:off x="5760675" y="2138627"/>
            <a:ext cx="4924833" cy="3091364"/>
          </a:xfrm>
          <a:prstGeom prst="roundRect">
            <a:avLst>
              <a:gd name="adj" fmla="val 10857"/>
            </a:avLst>
          </a:prstGeom>
          <a:blipFill>
            <a:blip r:embed="rId1"/>
            <a:stretch>
              <a:fillRect/>
            </a:stretch>
          </a:blip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707745" y="2527458"/>
            <a:ext cx="5361995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400" dirty="0">
              <a:solidFill>
                <a:srgbClr val="028458"/>
              </a:solidFill>
            </a:endParaRPr>
          </a:p>
          <a:p>
            <a:br>
              <a:rPr lang="en-US" altLang="zh-CN" sz="2400" dirty="0">
                <a:solidFill>
                  <a:srgbClr val="028458"/>
                </a:solidFill>
              </a:rPr>
            </a:br>
            <a:endParaRPr lang="en-US" altLang="zh-CN" sz="2400" dirty="0">
              <a:solidFill>
                <a:srgbClr val="028458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顺序结构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332" y="2078416"/>
            <a:ext cx="7797336" cy="29525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6304" y="1073964"/>
            <a:ext cx="11049384" cy="19514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定义两个整数变量 </a:t>
            </a:r>
            <a:r>
              <a:rPr lang="en-US" altLang="zh-CN" sz="2800" dirty="0" err="1"/>
              <a:t>python_score</a:t>
            </a:r>
            <a:r>
              <a:rPr lang="zh-CN" altLang="en-US" sz="2800" dirty="0"/>
              <a:t>、</a:t>
            </a:r>
            <a:r>
              <a:rPr lang="en-US" altLang="zh-CN" sz="2800" dirty="0" err="1"/>
              <a:t>c_score</a:t>
            </a:r>
            <a:r>
              <a:rPr lang="zh-CN" altLang="en-US" sz="2800" dirty="0"/>
              <a:t>，编写代码判断成绩</a:t>
            </a:r>
            <a:endParaRPr lang="zh-CN" altLang="en-US" sz="2800" dirty="0"/>
          </a:p>
          <a:p>
            <a:r>
              <a:rPr lang="zh-CN" altLang="en-US" sz="2800" dirty="0"/>
              <a:t>要求只要有一门成绩 </a:t>
            </a:r>
            <a:r>
              <a:rPr lang="en-US" altLang="zh-CN" sz="2800" dirty="0"/>
              <a:t>&gt;= 60 </a:t>
            </a:r>
            <a:r>
              <a:rPr lang="zh-CN" altLang="en-US" sz="2800" dirty="0"/>
              <a:t>分就算合格</a:t>
            </a:r>
            <a:endParaRPr lang="zh-CN" altLang="en-US" sz="2800" dirty="0"/>
          </a:p>
          <a:p>
            <a:endParaRPr lang="en-US" altLang="zh-CN" sz="2800" dirty="0"/>
          </a:p>
        </p:txBody>
      </p:sp>
      <p:sp>
        <p:nvSpPr>
          <p:cNvPr id="7" name="矩形: 圆角 1"/>
          <p:cNvSpPr/>
          <p:nvPr/>
        </p:nvSpPr>
        <p:spPr>
          <a:xfrm>
            <a:off x="5615709" y="2527459"/>
            <a:ext cx="5502057" cy="3494200"/>
          </a:xfrm>
          <a:prstGeom prst="roundRect">
            <a:avLst>
              <a:gd name="adj" fmla="val 6708"/>
            </a:avLst>
          </a:prstGeom>
          <a:blipFill>
            <a:blip r:embed="rId1"/>
            <a:stretch>
              <a:fillRect/>
            </a:stretch>
          </a:blip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707745" y="2527458"/>
            <a:ext cx="5361995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400" dirty="0">
              <a:solidFill>
                <a:srgbClr val="028458"/>
              </a:solidFill>
            </a:endParaRPr>
          </a:p>
          <a:p>
            <a:br>
              <a:rPr lang="en-US" altLang="zh-CN" sz="2400" dirty="0">
                <a:solidFill>
                  <a:srgbClr val="028458"/>
                </a:solidFill>
              </a:rPr>
            </a:br>
            <a:endParaRPr lang="en-US" altLang="zh-CN" sz="2400" dirty="0">
              <a:solidFill>
                <a:srgbClr val="028458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案例实战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6304" y="1073964"/>
            <a:ext cx="5173889" cy="4192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b="1" dirty="0"/>
              <a:t>闰年判断</a:t>
            </a:r>
            <a:endParaRPr lang="zh-CN" altLang="en-US" sz="2800" b="1" dirty="0"/>
          </a:p>
          <a:p>
            <a:r>
              <a:rPr lang="zh-CN" altLang="en-US" sz="2800" dirty="0"/>
              <a:t>输入一个年份（大于 </a:t>
            </a:r>
            <a:r>
              <a:rPr lang="en-US" altLang="zh-CN" sz="2800" dirty="0"/>
              <a:t>1582 </a:t>
            </a:r>
            <a:r>
              <a:rPr lang="zh-CN" altLang="en-US" sz="2800" dirty="0"/>
              <a:t>的整数 ），判断这一年是否是闰年，如果是输出 </a:t>
            </a:r>
            <a:r>
              <a:rPr lang="en-US" altLang="zh-CN" sz="2800" dirty="0"/>
              <a:t>1</a:t>
            </a:r>
            <a:r>
              <a:rPr lang="zh-CN" altLang="en-US" sz="2800" dirty="0"/>
              <a:t>，否则输出 </a:t>
            </a:r>
            <a:r>
              <a:rPr lang="en-US" altLang="zh-CN" sz="2800" dirty="0"/>
              <a:t>0</a:t>
            </a:r>
            <a:r>
              <a:rPr lang="zh-CN" altLang="en-US" sz="2800" dirty="0"/>
              <a:t>。</a:t>
            </a:r>
            <a:endParaRPr lang="en-US" altLang="zh-CN" sz="2800" dirty="0"/>
          </a:p>
          <a:p>
            <a:endParaRPr lang="en-US" altLang="zh-CN" sz="2800" dirty="0"/>
          </a:p>
          <a:p>
            <a:r>
              <a:rPr lang="zh-CN" altLang="en-US" sz="2000" dirty="0"/>
              <a:t>普通闰年的年份是</a:t>
            </a:r>
            <a:r>
              <a:rPr lang="en-US" altLang="zh-CN" sz="2000" dirty="0"/>
              <a:t>4</a:t>
            </a:r>
            <a:r>
              <a:rPr lang="zh-CN" altLang="en-US" sz="2000" dirty="0"/>
              <a:t>的倍数，且不是</a:t>
            </a:r>
            <a:r>
              <a:rPr lang="en-US" altLang="zh-CN" sz="2000" dirty="0"/>
              <a:t>100</a:t>
            </a:r>
            <a:r>
              <a:rPr lang="zh-CN" altLang="en-US" sz="2000" dirty="0"/>
              <a:t>的倍数；世纪闰年的年份必须是</a:t>
            </a:r>
            <a:r>
              <a:rPr lang="en-US" altLang="zh-CN" sz="2000" dirty="0"/>
              <a:t>400</a:t>
            </a:r>
            <a:r>
              <a:rPr lang="zh-CN" altLang="en-US" sz="2000" dirty="0"/>
              <a:t>的倍数。</a:t>
            </a:r>
            <a:endParaRPr lang="zh-CN" altLang="en-US" sz="1800" dirty="0"/>
          </a:p>
        </p:txBody>
      </p:sp>
      <p:sp>
        <p:nvSpPr>
          <p:cNvPr id="5" name="矩形: 圆角 1"/>
          <p:cNvSpPr/>
          <p:nvPr/>
        </p:nvSpPr>
        <p:spPr>
          <a:xfrm>
            <a:off x="6291807" y="1073964"/>
            <a:ext cx="4924833" cy="5060293"/>
          </a:xfrm>
          <a:prstGeom prst="roundRect">
            <a:avLst>
              <a:gd name="adj" fmla="val 3611"/>
            </a:avLst>
          </a:prstGeom>
          <a:blipFill>
            <a:blip r:embed="rId1"/>
            <a:stretch>
              <a:fillRect/>
            </a:stretch>
          </a:blip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案例实战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6304" y="1073964"/>
            <a:ext cx="5565503" cy="56909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b="1" dirty="0"/>
              <a:t>三角形判断</a:t>
            </a:r>
            <a:endParaRPr lang="zh-CN" altLang="en-US" sz="2800" b="1" dirty="0"/>
          </a:p>
          <a:p>
            <a:r>
              <a:rPr lang="zh-CN" altLang="en-US" sz="2800" dirty="0"/>
              <a:t>输入三角形的三条边的长度</a:t>
            </a:r>
            <a:r>
              <a:rPr lang="en-US" altLang="zh-CN" sz="2800" dirty="0" err="1"/>
              <a:t>a,b,c</a:t>
            </a:r>
            <a:endParaRPr lang="en-US" altLang="zh-CN" sz="2800" dirty="0"/>
          </a:p>
          <a:p>
            <a:r>
              <a:rPr lang="zh-CN" altLang="en-US" sz="1800" dirty="0"/>
              <a:t>如果三条线段不能组成一个三角形，输出不能组成三角形；</a:t>
            </a:r>
            <a:endParaRPr lang="zh-CN" altLang="en-US" sz="1800" dirty="0"/>
          </a:p>
          <a:p>
            <a:r>
              <a:rPr lang="zh-CN" altLang="en-US" sz="1800" dirty="0"/>
              <a:t>如果是直角三角形，输出直角三角形；</a:t>
            </a:r>
            <a:endParaRPr lang="zh-CN" altLang="en-US" sz="1800" dirty="0"/>
          </a:p>
          <a:p>
            <a:r>
              <a:rPr lang="zh-CN" altLang="en-US" sz="1800" dirty="0"/>
              <a:t>如果是锐角三角形，输出锐角三角形；</a:t>
            </a:r>
            <a:endParaRPr lang="zh-CN" altLang="en-US" sz="1800" dirty="0"/>
          </a:p>
          <a:p>
            <a:r>
              <a:rPr lang="zh-CN" altLang="en-US" sz="1800" dirty="0"/>
              <a:t>如果是钝角三角形，输出钝角三角形；</a:t>
            </a:r>
            <a:endParaRPr lang="zh-CN" altLang="en-US" sz="1800" dirty="0"/>
          </a:p>
          <a:p>
            <a:r>
              <a:rPr lang="zh-CN" altLang="en-US" sz="1800" dirty="0"/>
              <a:t>如果是等腰三角形，输出等腰三角形；</a:t>
            </a:r>
            <a:endParaRPr lang="zh-CN" altLang="en-US" sz="1800" dirty="0"/>
          </a:p>
          <a:p>
            <a:r>
              <a:rPr lang="zh-CN" altLang="en-US" sz="1800" dirty="0"/>
              <a:t>如果是等边三角形，输出等边三角形。</a:t>
            </a:r>
            <a:endParaRPr lang="zh-CN" altLang="en-US" sz="1800" dirty="0"/>
          </a:p>
          <a:p>
            <a:r>
              <a:rPr lang="zh-CN" altLang="en-US" sz="1800" dirty="0"/>
              <a:t>如果这个三角形符合以上多个条件，请分别输出，并用换行符隔开。</a:t>
            </a:r>
            <a:endParaRPr lang="zh-CN" altLang="en-US" sz="1800" dirty="0"/>
          </a:p>
          <a:p>
            <a:endParaRPr lang="zh-CN" altLang="en-US" sz="2800" dirty="0"/>
          </a:p>
        </p:txBody>
      </p:sp>
      <p:sp>
        <p:nvSpPr>
          <p:cNvPr id="5" name="矩形: 圆角 1"/>
          <p:cNvSpPr/>
          <p:nvPr/>
        </p:nvSpPr>
        <p:spPr>
          <a:xfrm>
            <a:off x="6291807" y="1073964"/>
            <a:ext cx="4924833" cy="5060293"/>
          </a:xfrm>
          <a:prstGeom prst="roundRect">
            <a:avLst>
              <a:gd name="adj" fmla="val 2479"/>
            </a:avLst>
          </a:prstGeom>
          <a:blipFill>
            <a:blip r:embed="rId1"/>
            <a:stretch>
              <a:fillRect/>
            </a:stretch>
          </a:blip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54637" y="3013501"/>
            <a:ext cx="668272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人生苦短，我用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fcc25c7b564d75577b6487f3b41e9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8218" y="1192777"/>
            <a:ext cx="1832435" cy="19307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文本框 5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选择结构</a:t>
            </a:r>
            <a:endParaRPr lang="zh-CN" altLang="en-US" sz="2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46" y="1689840"/>
            <a:ext cx="3219171" cy="21461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909" y="1073964"/>
            <a:ext cx="3219171" cy="21461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51" y="4085435"/>
            <a:ext cx="3219171" cy="1460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458" name="Picture 2" descr="http://5b0988e595225.cdn.sohucs.com/images/20171120/34084f8508c74fd99b5f4d18e657225a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9"/>
          <a:stretch>
            <a:fillRect/>
          </a:stretch>
        </p:blipFill>
        <p:spPr bwMode="auto">
          <a:xfrm>
            <a:off x="4171532" y="977862"/>
            <a:ext cx="2158372" cy="48061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909" y="3429000"/>
            <a:ext cx="4790770" cy="22362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7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005" y="3294380"/>
            <a:ext cx="3870960" cy="211518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063615" y="2145030"/>
            <a:ext cx="5060950" cy="3263900"/>
            <a:chOff x="6067" y="1913"/>
            <a:chExt cx="12629" cy="8144"/>
          </a:xfrm>
        </p:grpSpPr>
        <p:pic>
          <p:nvPicPr>
            <p:cNvPr id="4" name="图片 3" descr="9299c51377d9d6b8d465da817dab849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67" y="1913"/>
              <a:ext cx="6315" cy="8145"/>
            </a:xfrm>
            <a:prstGeom prst="rect">
              <a:avLst/>
            </a:prstGeom>
          </p:spPr>
        </p:pic>
        <p:pic>
          <p:nvPicPr>
            <p:cNvPr id="5" name="图片 4" descr="b92f6f255920ed0fd7f9468d5b7f6ee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82" y="1913"/>
              <a:ext cx="6315" cy="814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rcRect b="27124"/>
            <a:stretch>
              <a:fillRect/>
            </a:stretch>
          </p:blipFill>
          <p:spPr>
            <a:xfrm>
              <a:off x="6067" y="6261"/>
              <a:ext cx="6287" cy="325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选择结构</a:t>
            </a:r>
            <a:endParaRPr lang="zh-CN" altLang="en-US" sz="2800" dirty="0"/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单分支选择结构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if</a:t>
            </a:r>
            <a:r>
              <a:rPr lang="zh-CN" altLang="en-US" sz="2800" dirty="0"/>
              <a:t>语句</a:t>
            </a:r>
            <a:endParaRPr lang="zh-CN" altLang="en-US" sz="2800" dirty="0"/>
          </a:p>
        </p:txBody>
      </p:sp>
      <p:sp>
        <p:nvSpPr>
          <p:cNvPr id="4" name="矩形: 圆角 1"/>
          <p:cNvSpPr/>
          <p:nvPr/>
        </p:nvSpPr>
        <p:spPr>
          <a:xfrm>
            <a:off x="805815" y="2136554"/>
            <a:ext cx="4924833" cy="1292445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altLang="zh-CN" sz="2000" dirty="0"/>
              <a:t>if </a:t>
            </a:r>
            <a:r>
              <a:rPr lang="zh-CN" altLang="en-US" sz="2000" dirty="0"/>
              <a:t>要判断的条件</a:t>
            </a:r>
            <a:r>
              <a:rPr lang="en-US" altLang="zh-CN" sz="2000" dirty="0"/>
              <a:t>: </a:t>
            </a:r>
            <a:endParaRPr lang="en-US" altLang="zh-CN" sz="2000" dirty="0"/>
          </a:p>
          <a:p>
            <a:pPr lvl="0">
              <a:defRPr/>
            </a:pPr>
            <a:r>
              <a:rPr lang="en-US" altLang="zh-CN" sz="2000" dirty="0"/>
              <a:t>    </a:t>
            </a:r>
            <a:r>
              <a:rPr lang="zh-CN" altLang="en-US" sz="2000" dirty="0"/>
              <a:t>条件成立时，要做的事情 </a:t>
            </a:r>
            <a:endParaRPr lang="en-US" altLang="zh-CN" sz="2000" dirty="0"/>
          </a:p>
          <a:p>
            <a:pPr lvl="0">
              <a:defRPr/>
            </a:pPr>
            <a:r>
              <a:rPr lang="en-US" altLang="zh-CN" sz="2000" dirty="0"/>
              <a:t>    ……</a:t>
            </a:r>
            <a:endParaRPr lang="en-US" altLang="zh-CN" sz="2000" dirty="0"/>
          </a:p>
        </p:txBody>
      </p:sp>
      <p:sp>
        <p:nvSpPr>
          <p:cNvPr id="5" name="矩形: 圆角 1"/>
          <p:cNvSpPr/>
          <p:nvPr/>
        </p:nvSpPr>
        <p:spPr>
          <a:xfrm>
            <a:off x="6291807" y="2152069"/>
            <a:ext cx="4924833" cy="249830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7" name="图片 6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38199" y="3553096"/>
            <a:ext cx="5361995" cy="2736232"/>
          </a:xfrm>
          <a:prstGeom prst="rect">
            <a:avLst/>
          </a:prstGeom>
        </p:spPr>
      </p:pic>
      <p:sp>
        <p:nvSpPr>
          <p:cNvPr id="8" name="矩形: 圆角 7"/>
          <p:cNvSpPr/>
          <p:nvPr/>
        </p:nvSpPr>
        <p:spPr>
          <a:xfrm>
            <a:off x="847762" y="3553096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2400" dirty="0">
                <a:solidFill>
                  <a:schemeClr val="tx1"/>
                </a:solidFill>
              </a:rPr>
              <a:t>注意：代码的缩进为一个 </a:t>
            </a:r>
            <a:r>
              <a:rPr lang="en-US" altLang="zh-CN" sz="2400" dirty="0">
                <a:solidFill>
                  <a:schemeClr val="tx1"/>
                </a:solidFill>
              </a:rPr>
              <a:t>tab </a:t>
            </a:r>
            <a:r>
              <a:rPr lang="zh-CN" altLang="en-US" sz="2400" dirty="0">
                <a:solidFill>
                  <a:schemeClr val="tx1"/>
                </a:solidFill>
              </a:rPr>
              <a:t>键，或者 </a:t>
            </a:r>
            <a:r>
              <a:rPr lang="en-US" altLang="zh-CN" sz="2400" b="1" dirty="0">
                <a:solidFill>
                  <a:schemeClr val="tx1"/>
                </a:solidFill>
              </a:rPr>
              <a:t>4</a:t>
            </a:r>
            <a:r>
              <a:rPr lang="zh-CN" altLang="en-US" sz="2400" dirty="0">
                <a:solidFill>
                  <a:schemeClr val="tx1"/>
                </a:solidFill>
              </a:rPr>
              <a:t> 个空格 </a:t>
            </a:r>
            <a:endParaRPr lang="en-US" altLang="zh-CN" sz="2400" dirty="0">
              <a:solidFill>
                <a:schemeClr val="tx1"/>
              </a:solidFill>
            </a:endParaRPr>
          </a:p>
          <a:p>
            <a:pPr lvl="0">
              <a:defRPr/>
            </a:pPr>
            <a:r>
              <a:rPr lang="en-US" altLang="zh-CN" sz="2400" dirty="0">
                <a:solidFill>
                  <a:schemeClr val="tx1"/>
                </a:solidFill>
              </a:rPr>
              <a:t>—— </a:t>
            </a:r>
            <a:r>
              <a:rPr lang="zh-CN" altLang="en-US" sz="2400" b="1" dirty="0">
                <a:solidFill>
                  <a:schemeClr val="tx1"/>
                </a:solidFill>
              </a:rPr>
              <a:t>建议使用空格</a:t>
            </a:r>
            <a:endParaRPr lang="zh-CN" altLang="en-US" sz="2400" dirty="0">
              <a:solidFill>
                <a:schemeClr val="tx1"/>
              </a:solidFill>
            </a:endParaRPr>
          </a:p>
          <a:p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353" y="2710280"/>
            <a:ext cx="4488016" cy="142800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单分支选择结构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if</a:t>
            </a:r>
            <a:r>
              <a:rPr lang="zh-CN" altLang="en-US" sz="2800" dirty="0"/>
              <a:t>语句的流程图</a:t>
            </a:r>
            <a:endParaRPr lang="zh-CN" altLang="en-US" sz="2800" dirty="0"/>
          </a:p>
        </p:txBody>
      </p:sp>
      <p:sp>
        <p:nvSpPr>
          <p:cNvPr id="5" name="矩形: 圆角 1"/>
          <p:cNvSpPr/>
          <p:nvPr/>
        </p:nvSpPr>
        <p:spPr>
          <a:xfrm>
            <a:off x="648430" y="2179844"/>
            <a:ext cx="4924833" cy="249830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cxnSp>
        <p:nvCxnSpPr>
          <p:cNvPr id="13" name="直接连接符 12"/>
          <p:cNvCxnSpPr>
            <a:stCxn id="14" idx="2"/>
            <a:endCxn id="20" idx="0"/>
          </p:cNvCxnSpPr>
          <p:nvPr/>
        </p:nvCxnSpPr>
        <p:spPr>
          <a:xfrm flipH="1">
            <a:off x="8336803" y="2441454"/>
            <a:ext cx="8509" cy="585998"/>
          </a:xfrm>
          <a:prstGeom prst="line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流程图: 数据 14"/>
          <p:cNvSpPr/>
          <p:nvPr/>
        </p:nvSpPr>
        <p:spPr>
          <a:xfrm>
            <a:off x="6516512" y="4514338"/>
            <a:ext cx="3657600" cy="630982"/>
          </a:xfrm>
          <a:prstGeom prst="flowChartInputOutpu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6450"/>
                </a:solidFill>
              </a:rPr>
              <a:t>打印</a:t>
            </a:r>
            <a:r>
              <a:rPr lang="en-US" altLang="zh-CN" sz="2400" dirty="0">
                <a:solidFill>
                  <a:srgbClr val="006450"/>
                </a:solidFill>
              </a:rPr>
              <a:t>'</a:t>
            </a:r>
            <a:r>
              <a:rPr lang="zh-CN" altLang="en-US" sz="2400" dirty="0">
                <a:solidFill>
                  <a:srgbClr val="006450"/>
                </a:solidFill>
              </a:rPr>
              <a:t>带伞</a:t>
            </a:r>
            <a:r>
              <a:rPr lang="en-US" altLang="zh-CN" sz="2400" dirty="0">
                <a:solidFill>
                  <a:srgbClr val="006450"/>
                </a:solidFill>
              </a:rPr>
              <a:t>'</a:t>
            </a:r>
            <a:endParaRPr lang="zh-CN" altLang="en-US" sz="2400" dirty="0">
              <a:solidFill>
                <a:srgbClr val="006450"/>
              </a:solidFill>
            </a:endParaRPr>
          </a:p>
        </p:txBody>
      </p:sp>
      <p:cxnSp>
        <p:nvCxnSpPr>
          <p:cNvPr id="18" name="直接连接符 17"/>
          <p:cNvCxnSpPr>
            <a:endCxn id="15" idx="1"/>
          </p:cNvCxnSpPr>
          <p:nvPr/>
        </p:nvCxnSpPr>
        <p:spPr>
          <a:xfrm flipH="1">
            <a:off x="8345312" y="4009788"/>
            <a:ext cx="9186" cy="504550"/>
          </a:xfrm>
          <a:prstGeom prst="line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流程图: 决策 19"/>
          <p:cNvSpPr/>
          <p:nvPr/>
        </p:nvSpPr>
        <p:spPr>
          <a:xfrm>
            <a:off x="6409520" y="3027452"/>
            <a:ext cx="3854565" cy="980387"/>
          </a:xfrm>
          <a:prstGeom prst="flowChartDecision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006450"/>
                </a:solidFill>
              </a:rPr>
              <a:t>如果变量</a:t>
            </a:r>
            <a:r>
              <a:rPr lang="en-US" altLang="zh-CN" dirty="0">
                <a:solidFill>
                  <a:srgbClr val="006450"/>
                </a:solidFill>
              </a:rPr>
              <a:t>weather</a:t>
            </a:r>
            <a:r>
              <a:rPr lang="zh-CN" altLang="en-US" dirty="0">
                <a:solidFill>
                  <a:srgbClr val="006450"/>
                </a:solidFill>
              </a:rPr>
              <a:t>的值是</a:t>
            </a:r>
            <a:r>
              <a:rPr lang="en-US" altLang="zh-CN" dirty="0">
                <a:solidFill>
                  <a:srgbClr val="006450"/>
                </a:solidFill>
              </a:rPr>
              <a:t>'</a:t>
            </a:r>
            <a:r>
              <a:rPr lang="zh-CN" altLang="en-US" dirty="0">
                <a:solidFill>
                  <a:srgbClr val="006450"/>
                </a:solidFill>
              </a:rPr>
              <a:t>下雨</a:t>
            </a:r>
            <a:r>
              <a:rPr lang="en-US" altLang="zh-CN" dirty="0">
                <a:solidFill>
                  <a:srgbClr val="006450"/>
                </a:solidFill>
              </a:rPr>
              <a:t>'</a:t>
            </a:r>
            <a:endParaRPr lang="zh-CN" altLang="en-US" dirty="0">
              <a:solidFill>
                <a:srgbClr val="00645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38" y="2714996"/>
            <a:ext cx="4488016" cy="142800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291522" y="1918234"/>
            <a:ext cx="2107580" cy="523220"/>
          </a:xfrm>
          <a:prstGeom prst="rec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006450"/>
                </a:solidFill>
              </a:rPr>
              <a:t>创建变量</a:t>
            </a:r>
            <a:r>
              <a:rPr lang="en-US" altLang="zh-CN">
                <a:solidFill>
                  <a:srgbClr val="006450"/>
                </a:solidFill>
              </a:rPr>
              <a:t>weather</a:t>
            </a:r>
            <a:endParaRPr lang="zh-CN" altLang="en-US" dirty="0">
              <a:solidFill>
                <a:srgbClr val="00645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单分支选择结构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if</a:t>
            </a:r>
            <a:r>
              <a:rPr lang="zh-CN" altLang="en-US" sz="2800" dirty="0"/>
              <a:t>语句的流程图</a:t>
            </a:r>
            <a:endParaRPr lang="zh-CN" altLang="en-US" sz="2800" dirty="0"/>
          </a:p>
        </p:txBody>
      </p:sp>
      <p:sp>
        <p:nvSpPr>
          <p:cNvPr id="5" name="矩形: 圆角 1"/>
          <p:cNvSpPr/>
          <p:nvPr/>
        </p:nvSpPr>
        <p:spPr>
          <a:xfrm>
            <a:off x="357848" y="2126295"/>
            <a:ext cx="4441218" cy="249830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63" y="2429807"/>
            <a:ext cx="3914270" cy="1789883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 flipH="1">
            <a:off x="8611281" y="1846945"/>
            <a:ext cx="17696" cy="513692"/>
          </a:xfrm>
          <a:prstGeom prst="line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流程图: 数据 14"/>
          <p:cNvSpPr/>
          <p:nvPr/>
        </p:nvSpPr>
        <p:spPr>
          <a:xfrm>
            <a:off x="5076079" y="3831218"/>
            <a:ext cx="2591320" cy="630982"/>
          </a:xfrm>
          <a:prstGeom prst="flowChartInputOutpu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6450"/>
                </a:solidFill>
              </a:rPr>
              <a:t>打印</a:t>
            </a:r>
            <a:r>
              <a:rPr lang="en-US" altLang="zh-CN" sz="2400" dirty="0">
                <a:solidFill>
                  <a:srgbClr val="006450"/>
                </a:solidFill>
              </a:rPr>
              <a:t>'</a:t>
            </a:r>
            <a:r>
              <a:rPr lang="zh-CN" altLang="en-US" sz="2400" dirty="0">
                <a:solidFill>
                  <a:srgbClr val="006450"/>
                </a:solidFill>
              </a:rPr>
              <a:t>带伞</a:t>
            </a:r>
            <a:r>
              <a:rPr lang="en-US" altLang="zh-CN" sz="2400" dirty="0">
                <a:solidFill>
                  <a:srgbClr val="006450"/>
                </a:solidFill>
              </a:rPr>
              <a:t>'</a:t>
            </a:r>
            <a:endParaRPr lang="zh-CN" altLang="en-US" sz="2400" dirty="0">
              <a:solidFill>
                <a:srgbClr val="006450"/>
              </a:solidFill>
            </a:endParaRPr>
          </a:p>
        </p:txBody>
      </p:sp>
      <p:sp>
        <p:nvSpPr>
          <p:cNvPr id="20" name="流程图: 决策 19"/>
          <p:cNvSpPr/>
          <p:nvPr/>
        </p:nvSpPr>
        <p:spPr>
          <a:xfrm>
            <a:off x="6701694" y="2360637"/>
            <a:ext cx="3854565" cy="980387"/>
          </a:xfrm>
          <a:prstGeom prst="flowChartDecision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006450"/>
                </a:solidFill>
              </a:rPr>
              <a:t>如果变量</a:t>
            </a:r>
            <a:r>
              <a:rPr lang="en-US" altLang="zh-CN" dirty="0">
                <a:solidFill>
                  <a:srgbClr val="006450"/>
                </a:solidFill>
              </a:rPr>
              <a:t>weather</a:t>
            </a:r>
            <a:r>
              <a:rPr lang="zh-CN" altLang="en-US" dirty="0">
                <a:solidFill>
                  <a:srgbClr val="006450"/>
                </a:solidFill>
              </a:rPr>
              <a:t>的值是</a:t>
            </a:r>
            <a:r>
              <a:rPr lang="en-US" altLang="zh-CN" dirty="0">
                <a:solidFill>
                  <a:srgbClr val="006450"/>
                </a:solidFill>
              </a:rPr>
              <a:t>'</a:t>
            </a:r>
            <a:r>
              <a:rPr lang="zh-CN" altLang="en-US" dirty="0">
                <a:solidFill>
                  <a:srgbClr val="006450"/>
                </a:solidFill>
              </a:rPr>
              <a:t>下雨</a:t>
            </a:r>
            <a:r>
              <a:rPr lang="en-US" altLang="zh-CN" dirty="0">
                <a:solidFill>
                  <a:srgbClr val="006450"/>
                </a:solidFill>
              </a:rPr>
              <a:t>'</a:t>
            </a:r>
            <a:endParaRPr lang="zh-CN" altLang="en-US" dirty="0">
              <a:solidFill>
                <a:srgbClr val="006450"/>
              </a:solidFill>
            </a:endParaRPr>
          </a:p>
        </p:txBody>
      </p:sp>
      <p:cxnSp>
        <p:nvCxnSpPr>
          <p:cNvPr id="26" name="连接符: 肘形 25"/>
          <p:cNvCxnSpPr>
            <a:stCxn id="20" idx="1"/>
          </p:cNvCxnSpPr>
          <p:nvPr/>
        </p:nvCxnSpPr>
        <p:spPr>
          <a:xfrm rot="10800000" flipV="1">
            <a:off x="6371740" y="2850831"/>
            <a:ext cx="329954" cy="996690"/>
          </a:xfrm>
          <a:prstGeom prst="bentConnector2">
            <a:avLst/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流程图: 数据 32"/>
          <p:cNvSpPr/>
          <p:nvPr/>
        </p:nvSpPr>
        <p:spPr>
          <a:xfrm>
            <a:off x="6840789" y="5421872"/>
            <a:ext cx="3558679" cy="630982"/>
          </a:xfrm>
          <a:prstGeom prst="flowChartInputOutpu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6450"/>
                </a:solidFill>
              </a:rPr>
              <a:t>打印</a:t>
            </a:r>
            <a:r>
              <a:rPr lang="en-US" altLang="zh-CN" sz="2400" dirty="0">
                <a:solidFill>
                  <a:srgbClr val="006450"/>
                </a:solidFill>
              </a:rPr>
              <a:t>'</a:t>
            </a:r>
            <a:r>
              <a:rPr lang="zh-CN" altLang="en-US" sz="2400" dirty="0">
                <a:solidFill>
                  <a:srgbClr val="006450"/>
                </a:solidFill>
              </a:rPr>
              <a:t>注意安全</a:t>
            </a:r>
            <a:r>
              <a:rPr lang="en-US" altLang="zh-CN" sz="2400" dirty="0">
                <a:solidFill>
                  <a:srgbClr val="006450"/>
                </a:solidFill>
              </a:rPr>
              <a:t>'</a:t>
            </a:r>
            <a:endParaRPr lang="zh-CN" altLang="en-US" sz="2400" dirty="0">
              <a:solidFill>
                <a:srgbClr val="006450"/>
              </a:solidFill>
            </a:endParaRPr>
          </a:p>
        </p:txBody>
      </p:sp>
      <p:cxnSp>
        <p:nvCxnSpPr>
          <p:cNvPr id="34" name="连接符: 肘形 33"/>
          <p:cNvCxnSpPr>
            <a:stCxn id="15" idx="4"/>
            <a:endCxn id="33" idx="1"/>
          </p:cNvCxnSpPr>
          <p:nvPr/>
        </p:nvCxnSpPr>
        <p:spPr>
          <a:xfrm rot="16200000" flipH="1">
            <a:off x="7016098" y="3817841"/>
            <a:ext cx="959672" cy="2248390"/>
          </a:xfrm>
          <a:prstGeom prst="bentConnector3">
            <a:avLst>
              <a:gd name="adj1" fmla="val 50000"/>
            </a:avLst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连接符: 肘形 43"/>
          <p:cNvCxnSpPr>
            <a:stCxn id="20" idx="3"/>
            <a:endCxn id="33" idx="1"/>
          </p:cNvCxnSpPr>
          <p:nvPr/>
        </p:nvCxnSpPr>
        <p:spPr>
          <a:xfrm flipH="1">
            <a:off x="8620129" y="2850831"/>
            <a:ext cx="1936130" cy="2571041"/>
          </a:xfrm>
          <a:prstGeom prst="bentConnector4">
            <a:avLst>
              <a:gd name="adj1" fmla="val -11807"/>
              <a:gd name="adj2" fmla="val 81219"/>
            </a:avLst>
          </a:prstGeom>
          <a:ln w="63500">
            <a:solidFill>
              <a:srgbClr val="0064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6299380" y="2489228"/>
            <a:ext cx="558051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1800" b="1" dirty="0"/>
              <a:t>是</a:t>
            </a:r>
            <a:endParaRPr lang="zh-CN" altLang="en-US" sz="1800" b="1" dirty="0"/>
          </a:p>
        </p:txBody>
      </p:sp>
      <p:sp>
        <p:nvSpPr>
          <p:cNvPr id="57" name="文本框 56"/>
          <p:cNvSpPr txBox="1"/>
          <p:nvPr/>
        </p:nvSpPr>
        <p:spPr>
          <a:xfrm>
            <a:off x="10519730" y="2489228"/>
            <a:ext cx="558051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1800" b="1" dirty="0"/>
              <a:t>否</a:t>
            </a:r>
            <a:endParaRPr lang="zh-CN" altLang="en-US" sz="1800" b="1" dirty="0"/>
          </a:p>
        </p:txBody>
      </p:sp>
      <p:sp>
        <p:nvSpPr>
          <p:cNvPr id="58" name="矩形 57"/>
          <p:cNvSpPr/>
          <p:nvPr/>
        </p:nvSpPr>
        <p:spPr>
          <a:xfrm>
            <a:off x="7575186" y="1335574"/>
            <a:ext cx="2107580" cy="523220"/>
          </a:xfrm>
          <a:prstGeom prst="rect">
            <a:avLst/>
          </a:prstGeom>
          <a:noFill/>
          <a:ln w="57150">
            <a:solidFill>
              <a:srgbClr val="006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rgbClr val="006450"/>
                </a:solidFill>
              </a:rPr>
              <a:t>创建变量</a:t>
            </a:r>
            <a:r>
              <a:rPr lang="en-US" altLang="zh-CN">
                <a:solidFill>
                  <a:srgbClr val="006450"/>
                </a:solidFill>
              </a:rPr>
              <a:t>weather</a:t>
            </a:r>
            <a:endParaRPr lang="zh-CN" altLang="en-US" dirty="0">
              <a:solidFill>
                <a:srgbClr val="00645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双分支选择结构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if-else</a:t>
            </a:r>
            <a:r>
              <a:rPr lang="zh-CN" altLang="en-US" sz="2800" dirty="0"/>
              <a:t>语句</a:t>
            </a:r>
            <a:endParaRPr lang="zh-CN" altLang="en-US" sz="2800" dirty="0"/>
          </a:p>
        </p:txBody>
      </p:sp>
      <p:sp>
        <p:nvSpPr>
          <p:cNvPr id="7" name="矩形: 圆角 1"/>
          <p:cNvSpPr/>
          <p:nvPr/>
        </p:nvSpPr>
        <p:spPr>
          <a:xfrm>
            <a:off x="805815" y="2136554"/>
            <a:ext cx="4924833" cy="1925083"/>
          </a:xfrm>
          <a:prstGeom prst="roundRect">
            <a:avLst>
              <a:gd name="adj" fmla="val 10857"/>
            </a:avLst>
          </a:prstGeom>
          <a:solidFill>
            <a:srgbClr val="006450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altLang="zh-CN" sz="2000" dirty="0"/>
          </a:p>
        </p:txBody>
      </p:sp>
      <p:sp>
        <p:nvSpPr>
          <p:cNvPr id="8" name="矩形: 圆角 1"/>
          <p:cNvSpPr/>
          <p:nvPr/>
        </p:nvSpPr>
        <p:spPr>
          <a:xfrm>
            <a:off x="6291807" y="2152069"/>
            <a:ext cx="4924833" cy="2498308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pic>
        <p:nvPicPr>
          <p:cNvPr id="9" name="图片 8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38199" y="4650376"/>
            <a:ext cx="5361995" cy="1638951"/>
          </a:xfrm>
          <a:prstGeom prst="rect">
            <a:avLst/>
          </a:prstGeom>
        </p:spPr>
      </p:pic>
      <p:sp>
        <p:nvSpPr>
          <p:cNvPr id="10" name="矩形: 圆角 9"/>
          <p:cNvSpPr/>
          <p:nvPr/>
        </p:nvSpPr>
        <p:spPr>
          <a:xfrm>
            <a:off x="819014" y="4774473"/>
            <a:ext cx="4911634" cy="1467293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altLang="zh-CN" sz="2400" dirty="0">
                <a:solidFill>
                  <a:schemeClr val="tx1"/>
                </a:solidFill>
              </a:rPr>
              <a:t>if </a:t>
            </a:r>
            <a:r>
              <a:rPr lang="zh-CN" altLang="en-US" sz="2400" dirty="0">
                <a:solidFill>
                  <a:schemeClr val="tx1"/>
                </a:solidFill>
              </a:rPr>
              <a:t>和 </a:t>
            </a:r>
            <a:r>
              <a:rPr lang="en-US" altLang="zh-CN" sz="2400" dirty="0">
                <a:solidFill>
                  <a:schemeClr val="tx1"/>
                </a:solidFill>
              </a:rPr>
              <a:t>else </a:t>
            </a:r>
            <a:r>
              <a:rPr lang="zh-CN" altLang="en-US" sz="2400" dirty="0">
                <a:solidFill>
                  <a:schemeClr val="tx1"/>
                </a:solidFill>
              </a:rPr>
              <a:t>语句以及各自的缩进部分共同是一个 </a:t>
            </a:r>
            <a:r>
              <a:rPr lang="zh-CN" altLang="en-US" sz="2400" b="1" dirty="0">
                <a:solidFill>
                  <a:schemeClr val="tx1"/>
                </a:solidFill>
              </a:rPr>
              <a:t>完整的代码块</a:t>
            </a:r>
            <a:endParaRPr lang="zh-CN" altLang="en-US" sz="2400" dirty="0">
              <a:solidFill>
                <a:schemeClr val="tx1"/>
              </a:solidFill>
            </a:endParaRPr>
          </a:p>
          <a:p>
            <a:endParaRPr lang="zh-CN" altLang="en-US" sz="2400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242" y="2300374"/>
            <a:ext cx="3135672" cy="16549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5"/>
          <a:stretch>
            <a:fillRect/>
          </a:stretch>
        </p:blipFill>
        <p:spPr>
          <a:xfrm>
            <a:off x="7024928" y="2472208"/>
            <a:ext cx="3458590" cy="18580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35.xml><?xml version="1.0" encoding="utf-8"?>
<p:tagLst xmlns:p="http://schemas.openxmlformats.org/presentationml/2006/main">
  <p:tag name="KSO_WPP_MARK_KEY" val="0c064124-f537-4a0d-887a-4f44502825de"/>
  <p:tag name="COMMONDATA" val="eyJoZGlkIjoiNWM2ZTM5MWI1NGI2YTlmMTlhZGVmZWRhMzc2ZTZjNzcifQ==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2465</Words>
  <Application>WPS 演示</Application>
  <PresentationFormat>宽屏</PresentationFormat>
  <Paragraphs>312</Paragraphs>
  <Slides>33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Arial</vt:lpstr>
      <vt:lpstr>宋体</vt:lpstr>
      <vt:lpstr>Wingdings</vt:lpstr>
      <vt:lpstr>Calibri</vt:lpstr>
      <vt:lpstr>微软雅黑</vt:lpstr>
      <vt:lpstr>Arial</vt:lpstr>
      <vt:lpstr>微软雅黑</vt:lpstr>
      <vt:lpstr>汉仪旗黑</vt:lpstr>
      <vt:lpstr>思源黑体 Bold</vt:lpstr>
      <vt:lpstr>Helvetica Neue</vt:lpstr>
      <vt:lpstr>汉仪书宋二KW</vt:lpstr>
      <vt:lpstr>宋体</vt:lpstr>
      <vt:lpstr>Arial Unicode MS</vt:lpstr>
      <vt:lpstr>汉仪中黑KW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晓帆</cp:lastModifiedBy>
  <cp:revision>21</cp:revision>
  <dcterms:created xsi:type="dcterms:W3CDTF">2024-03-05T17:54:26Z</dcterms:created>
  <dcterms:modified xsi:type="dcterms:W3CDTF">2024-03-05T17:54:26Z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2052-5.5.1.7991</vt:lpwstr>
  </property>
  <property fmtid="{D5CDD505-2E9C-101B-9397-08002B2CF9AE}" pid="3" name="ICV">
    <vt:lpwstr>DF495646A725DBCDB9FD8265BF6D35F3_43</vt:lpwstr>
  </property>
</Properties>
</file>