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702" r:id="rId6"/>
    <p:sldId id="440" r:id="rId7"/>
    <p:sldId id="441" r:id="rId8"/>
    <p:sldId id="261" r:id="rId9"/>
    <p:sldId id="703" r:id="rId10"/>
    <p:sldId id="704" r:id="rId11"/>
    <p:sldId id="705" r:id="rId12"/>
    <p:sldId id="683" r:id="rId13"/>
    <p:sldId id="262" r:id="rId14"/>
    <p:sldId id="706" r:id="rId15"/>
    <p:sldId id="707" r:id="rId16"/>
    <p:sldId id="708" r:id="rId17"/>
    <p:sldId id="301" r:id="rId18"/>
    <p:sldId id="684" r:id="rId19"/>
    <p:sldId id="675" r:id="rId20"/>
    <p:sldId id="676" r:id="rId21"/>
    <p:sldId id="709" r:id="rId22"/>
    <p:sldId id="710" r:id="rId23"/>
    <p:sldId id="711" r:id="rId24"/>
    <p:sldId id="712" r:id="rId25"/>
    <p:sldId id="713" r:id="rId26"/>
    <p:sldId id="714" r:id="rId27"/>
    <p:sldId id="715" r:id="rId28"/>
    <p:sldId id="682" r:id="rId29"/>
    <p:sldId id="727" r:id="rId30"/>
    <p:sldId id="728" r:id="rId31"/>
    <p:sldId id="729" r:id="rId32"/>
    <p:sldId id="730" r:id="rId33"/>
    <p:sldId id="288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81" autoAdjust="0"/>
    <p:restoredTop sz="61917" autoAdjust="0"/>
  </p:normalViewPr>
  <p:slideViewPr>
    <p:cSldViewPr snapToGrid="0" showGuides="1">
      <p:cViewPr varScale="1">
        <p:scale>
          <a:sx n="42" d="100"/>
          <a:sy n="42" d="100"/>
        </p:scale>
        <p:origin x="1308" y="32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3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作用：跳过本次循环后面的剩余语句，然后继续下一次循环 注意：只能跳过距离最近的</a:t>
            </a:r>
            <a:r>
              <a:rPr lang="en-US" altLang="zh-CN" dirty="0">
                <a:effectLst/>
              </a:rPr>
              <a:t>for</a:t>
            </a:r>
            <a:r>
              <a:rPr lang="zh-CN" altLang="en-US" dirty="0">
                <a:effectLst/>
              </a:rPr>
              <a:t>或者</a:t>
            </a:r>
            <a:r>
              <a:rPr lang="en-US" altLang="zh-CN" dirty="0">
                <a:effectLst/>
              </a:rPr>
              <a:t>while</a:t>
            </a:r>
            <a:r>
              <a:rPr lang="zh-CN" altLang="en-US" dirty="0">
                <a:effectLst/>
              </a:rPr>
              <a:t>循环</a:t>
            </a:r>
            <a:endParaRPr lang="zh-CN" altLang="en-US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作用：跳过本次循环后面的剩余语句，然后继续下一次循环 注意：只能跳过距离最近的</a:t>
            </a:r>
            <a:r>
              <a:rPr lang="en-US" altLang="zh-CN" dirty="0">
                <a:effectLst/>
              </a:rPr>
              <a:t>for</a:t>
            </a:r>
            <a:r>
              <a:rPr lang="zh-CN" altLang="en-US" dirty="0">
                <a:effectLst/>
              </a:rPr>
              <a:t>或者</a:t>
            </a:r>
            <a:r>
              <a:rPr lang="en-US" altLang="zh-CN" dirty="0">
                <a:effectLst/>
              </a:rPr>
              <a:t>while</a:t>
            </a:r>
            <a:r>
              <a:rPr lang="zh-CN" altLang="en-US" dirty="0">
                <a:effectLst/>
              </a:rPr>
              <a:t>循环</a:t>
            </a:r>
            <a:endParaRPr lang="zh-CN" altLang="en-US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effectLst/>
              </a:rPr>
              <a:t>作用：跳过本次循环后面的剩余语句，然后继续下一次循环 注意：只能跳过距离最近的</a:t>
            </a:r>
            <a:r>
              <a:rPr lang="en-US" altLang="zh-CN" dirty="0">
                <a:effectLst/>
              </a:rPr>
              <a:t>for</a:t>
            </a:r>
            <a:r>
              <a:rPr lang="zh-CN" altLang="en-US" dirty="0">
                <a:effectLst/>
              </a:rPr>
              <a:t>或者</a:t>
            </a:r>
            <a:r>
              <a:rPr lang="en-US" altLang="zh-CN" dirty="0">
                <a:effectLst/>
              </a:rPr>
              <a:t>while</a:t>
            </a:r>
            <a:r>
              <a:rPr lang="zh-CN" altLang="en-US" dirty="0">
                <a:effectLst/>
              </a:rPr>
              <a:t>循环</a:t>
            </a:r>
            <a:endParaRPr lang="zh-CN" altLang="en-US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下列哪个选项可以在输出区打印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遍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hello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？</a:t>
            </a:r>
            <a:endParaRPr lang="en-US" altLang="zh-CN" dirty="0">
              <a:effectLst/>
            </a:endParaRPr>
          </a:p>
          <a:p>
            <a:r>
              <a:rPr lang="en-US" altLang="zh-CN" dirty="0"/>
              <a:t>A.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range('5'): print('hello')</a:t>
            </a:r>
            <a:endParaRPr lang="en-US" altLang="zh-CN" dirty="0"/>
          </a:p>
          <a:p>
            <a:r>
              <a:rPr lang="en-US" altLang="zh-CN" dirty="0"/>
              <a:t>B.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range(5): print('hello')</a:t>
            </a:r>
            <a:endParaRPr lang="en-US" altLang="zh-CN" dirty="0"/>
          </a:p>
          <a:p>
            <a:r>
              <a:rPr lang="en-US" altLang="zh-CN" dirty="0"/>
              <a:t>C.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range(5): print('hello')</a:t>
            </a:r>
            <a:endParaRPr lang="en-US" altLang="zh-CN" dirty="0"/>
          </a:p>
          <a:p>
            <a:r>
              <a:rPr lang="en-US" altLang="zh-CN" dirty="0"/>
              <a:t>D.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range(5) print('hello')</a:t>
            </a: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dirty="0"/>
              <a:t>执行以下代码的运行结果是（ ）</a:t>
            </a:r>
            <a:endParaRPr lang="zh-CN" altLang="en-US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print('python') print('python')</a:t>
            </a:r>
            <a:endParaRPr lang="en-US" altLang="zh-CN" dirty="0"/>
          </a:p>
          <a:p>
            <a:r>
              <a:rPr lang="en-US" altLang="zh-CN" dirty="0"/>
              <a:t>A. python</a:t>
            </a:r>
            <a:endParaRPr lang="en-US" altLang="zh-CN" dirty="0"/>
          </a:p>
          <a:p>
            <a:r>
              <a:rPr lang="en-US" altLang="zh-CN" dirty="0"/>
              <a:t>B.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C.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D.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以下哪个选项可以在输出区打印出以下内容（ ）</a:t>
            </a:r>
            <a:endParaRPr lang="zh-CN" altLang="en-US" dirty="0"/>
          </a:p>
          <a:p>
            <a:r>
              <a:rPr lang="en-US" altLang="zh-CN" dirty="0"/>
              <a:t>0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1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2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A.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B.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C.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r>
              <a:rPr lang="en-US" altLang="zh-CN" dirty="0"/>
              <a:t>D.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endParaRPr lang="en-US" altLang="zh-CN" dirty="0">
              <a:effectLst/>
            </a:endParaRPr>
          </a:p>
          <a:p>
            <a:br>
              <a:rPr lang="en-US" altLang="zh-CN" dirty="0">
                <a:effectLst/>
              </a:rPr>
            </a:br>
            <a:endParaRPr lang="en-US" altLang="zh-CN" dirty="0">
              <a:effectLst/>
            </a:endParaRPr>
          </a:p>
          <a:p>
            <a:r>
              <a:rPr lang="en-US" altLang="zh-CN" dirty="0"/>
              <a:t>while</a:t>
            </a:r>
            <a:r>
              <a:rPr lang="zh-CN" altLang="en-US" dirty="0"/>
              <a:t>循环，在给定的判断条件为</a:t>
            </a:r>
            <a:r>
              <a:rPr lang="en-US" altLang="zh-CN" dirty="0"/>
              <a:t>True</a:t>
            </a:r>
            <a:r>
              <a:rPr lang="zh-CN" altLang="en-US" dirty="0"/>
              <a:t>时（）循环体，否则退出循环体。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不执行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不确定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无法确定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B</a:t>
            </a:r>
            <a:endParaRPr lang="en-US" altLang="zh-CN" dirty="0"/>
          </a:p>
          <a:p>
            <a:r>
              <a:rPr lang="en-US" altLang="zh-CN" dirty="0"/>
              <a:t>for</a:t>
            </a:r>
            <a:r>
              <a:rPr lang="zh-CN" altLang="en-US" dirty="0"/>
              <a:t>循环是用来（）执行语句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en-US" altLang="zh-CN" dirty="0"/>
              <a:t>B.</a:t>
            </a:r>
            <a:r>
              <a:rPr lang="zh-CN" altLang="en-US" dirty="0"/>
              <a:t>无限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无穷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不停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  <a:p>
            <a:r>
              <a:rPr lang="en-US" altLang="zh-CN" dirty="0"/>
              <a:t>break</a:t>
            </a:r>
            <a:r>
              <a:rPr lang="zh-CN" altLang="en-US" dirty="0"/>
              <a:t>是在语句块执行过程中终止循环，并且（）整个循环。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跳出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终止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  <a:p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dirty="0"/>
              <a:t>执行以下代码的运行结果是（ ）</a:t>
            </a:r>
            <a:endParaRPr lang="zh-CN" altLang="en-US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print('python') print('python')</a:t>
            </a:r>
            <a:endParaRPr lang="en-US" altLang="zh-CN" dirty="0"/>
          </a:p>
          <a:p>
            <a:r>
              <a:rPr lang="en-US" altLang="zh-CN" dirty="0"/>
              <a:t>A. python</a:t>
            </a:r>
            <a:endParaRPr lang="en-US" altLang="zh-CN" dirty="0"/>
          </a:p>
          <a:p>
            <a:r>
              <a:rPr lang="en-US" altLang="zh-CN" dirty="0"/>
              <a:t>B.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C.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D. 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以下哪个选项可以在输出区打印出以下内容（ ）</a:t>
            </a:r>
            <a:endParaRPr lang="zh-CN" altLang="en-US" dirty="0"/>
          </a:p>
          <a:p>
            <a:r>
              <a:rPr lang="en-US" altLang="zh-CN" dirty="0"/>
              <a:t>0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1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2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A.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B.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C.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r>
              <a:rPr lang="en-US" altLang="zh-CN" dirty="0"/>
              <a:t>D.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endParaRPr lang="en-US" altLang="zh-CN" dirty="0">
              <a:effectLst/>
            </a:endParaRPr>
          </a:p>
          <a:p>
            <a:br>
              <a:rPr lang="en-US" altLang="zh-CN" dirty="0">
                <a:effectLst/>
              </a:rPr>
            </a:br>
            <a:endParaRPr lang="en-US" altLang="zh-CN" dirty="0">
              <a:effectLst/>
            </a:endParaRPr>
          </a:p>
          <a:p>
            <a:r>
              <a:rPr lang="en-US" altLang="zh-CN" dirty="0"/>
              <a:t>while</a:t>
            </a:r>
            <a:r>
              <a:rPr lang="zh-CN" altLang="en-US" dirty="0"/>
              <a:t>循环，在给定的判断条件为</a:t>
            </a:r>
            <a:r>
              <a:rPr lang="en-US" altLang="zh-CN" dirty="0"/>
              <a:t>True</a:t>
            </a:r>
            <a:r>
              <a:rPr lang="zh-CN" altLang="en-US" dirty="0"/>
              <a:t>时（）循环体，否则退出循环体。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不执行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不确定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无法确定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B</a:t>
            </a:r>
            <a:endParaRPr lang="en-US" altLang="zh-CN" dirty="0"/>
          </a:p>
          <a:p>
            <a:r>
              <a:rPr lang="en-US" altLang="zh-CN" dirty="0"/>
              <a:t>for</a:t>
            </a:r>
            <a:r>
              <a:rPr lang="zh-CN" altLang="en-US" dirty="0"/>
              <a:t>循环是用来（）执行语句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en-US" altLang="zh-CN" dirty="0"/>
              <a:t>B.</a:t>
            </a:r>
            <a:r>
              <a:rPr lang="zh-CN" altLang="en-US" dirty="0"/>
              <a:t>无限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无穷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不停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  <a:p>
            <a:r>
              <a:rPr lang="en-US" altLang="zh-CN" dirty="0"/>
              <a:t>break</a:t>
            </a:r>
            <a:r>
              <a:rPr lang="zh-CN" altLang="en-US" dirty="0"/>
              <a:t>是在语句块执行过程中终止循环，并且（）整个循环。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跳出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终止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以下哪个选项可以在输出区打印出以下内容（ ）</a:t>
            </a:r>
            <a:endParaRPr lang="zh-CN" altLang="en-US" dirty="0"/>
          </a:p>
          <a:p>
            <a:r>
              <a:rPr lang="en-US" altLang="zh-CN" dirty="0"/>
              <a:t>0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1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r>
              <a:rPr lang="en-US" altLang="zh-CN" dirty="0"/>
              <a:t>2</a:t>
            </a:r>
            <a:endParaRPr lang="en-US" altLang="zh-CN" dirty="0"/>
          </a:p>
          <a:p>
            <a:r>
              <a:rPr lang="en-US" altLang="zh-CN" dirty="0"/>
              <a:t>python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A.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B.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</a:t>
            </a:r>
            <a:r>
              <a:rPr lang="en-US" altLang="zh-CN" dirty="0" err="1"/>
              <a:t>i</a:t>
            </a:r>
            <a:r>
              <a:rPr lang="en-US" altLang="zh-CN" dirty="0"/>
              <a:t>) print('python')</a:t>
            </a:r>
            <a:endParaRPr lang="en-US" altLang="zh-CN" dirty="0"/>
          </a:p>
          <a:p>
            <a:r>
              <a:rPr lang="en-US" altLang="zh-CN" dirty="0"/>
              <a:t>C.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range(3):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r>
              <a:rPr lang="en-US" altLang="zh-CN" dirty="0"/>
              <a:t>D.</a:t>
            </a:r>
            <a:endParaRPr lang="en-US" altLang="zh-CN" dirty="0"/>
          </a:p>
          <a:p>
            <a:r>
              <a:rPr lang="en-US" altLang="zh-CN" dirty="0"/>
              <a:t>for </a:t>
            </a:r>
            <a:r>
              <a:rPr lang="en-US" altLang="zh-CN" dirty="0" err="1"/>
              <a:t>i</a:t>
            </a:r>
            <a:r>
              <a:rPr lang="en-US" altLang="zh-CN" dirty="0"/>
              <a:t> in range(2): print('python') print(</a:t>
            </a:r>
            <a:r>
              <a:rPr lang="en-US" altLang="zh-CN" dirty="0" err="1"/>
              <a:t>i</a:t>
            </a:r>
            <a:r>
              <a:rPr lang="en-US" altLang="zh-CN" dirty="0"/>
              <a:t>)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答案：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endParaRPr lang="en-US" altLang="zh-CN" dirty="0">
              <a:effectLst/>
            </a:endParaRPr>
          </a:p>
          <a:p>
            <a:br>
              <a:rPr lang="en-US" altLang="zh-CN" dirty="0">
                <a:effectLst/>
              </a:rPr>
            </a:br>
            <a:endParaRPr lang="en-US" altLang="zh-CN" dirty="0">
              <a:effectLst/>
            </a:endParaRPr>
          </a:p>
          <a:p>
            <a:r>
              <a:rPr lang="en-US" altLang="zh-CN" dirty="0"/>
              <a:t>while</a:t>
            </a:r>
            <a:r>
              <a:rPr lang="zh-CN" altLang="en-US" dirty="0"/>
              <a:t>循环，在给定的判断条件为</a:t>
            </a:r>
            <a:r>
              <a:rPr lang="en-US" altLang="zh-CN" dirty="0"/>
              <a:t>True</a:t>
            </a:r>
            <a:r>
              <a:rPr lang="zh-CN" altLang="en-US" dirty="0"/>
              <a:t>时（）循环体，否则退出循环体。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不执行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不确定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无法确定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B</a:t>
            </a:r>
            <a:endParaRPr lang="en-US" altLang="zh-CN" dirty="0"/>
          </a:p>
          <a:p>
            <a:r>
              <a:rPr lang="en-US" altLang="zh-CN" dirty="0"/>
              <a:t>for</a:t>
            </a:r>
            <a:r>
              <a:rPr lang="zh-CN" altLang="en-US" dirty="0"/>
              <a:t>循环是用来（）执行语句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en-US" altLang="zh-CN" dirty="0"/>
              <a:t>B.</a:t>
            </a:r>
            <a:r>
              <a:rPr lang="zh-CN" altLang="en-US" dirty="0"/>
              <a:t>无限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无穷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不停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  <a:p>
            <a:r>
              <a:rPr lang="en-US" altLang="zh-CN" dirty="0"/>
              <a:t>break</a:t>
            </a:r>
            <a:r>
              <a:rPr lang="zh-CN" altLang="en-US" dirty="0"/>
              <a:t>是在语句块执行过程中终止循环，并且（）整个循环。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跳出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终止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生活中的场景：</a:t>
            </a:r>
            <a:endParaRPr lang="zh-CN" altLang="en-US"/>
          </a:p>
          <a:p>
            <a:r>
              <a:rPr lang="zh-CN" altLang="en-US"/>
              <a:t>下雨了就要打伞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绿灯才能过马路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睡醒了就上班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考试得第一才能吃麦当劳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总结：对条件进行判断，如果条件成立了就去做某件事。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  <a:p>
            <a:r>
              <a:rPr lang="en-US" altLang="zh-CN" dirty="0"/>
              <a:t>for</a:t>
            </a:r>
            <a:r>
              <a:rPr lang="zh-CN" altLang="en-US" dirty="0"/>
              <a:t>循环是用来（）执行语句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en-US" altLang="zh-CN" dirty="0"/>
              <a:t>B.</a:t>
            </a:r>
            <a:r>
              <a:rPr lang="zh-CN" altLang="en-US" dirty="0"/>
              <a:t>无限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无穷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不停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  <a:p>
            <a:r>
              <a:rPr lang="en-US" altLang="zh-CN" dirty="0"/>
              <a:t>break</a:t>
            </a:r>
            <a:r>
              <a:rPr lang="zh-CN" altLang="en-US" dirty="0"/>
              <a:t>是在语句块执行过程中终止循环，并且（）整个循环。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zh-CN" altLang="en-US" dirty="0"/>
              <a:t>跳出</a:t>
            </a:r>
            <a:endParaRPr lang="zh-CN" altLang="en-US" dirty="0"/>
          </a:p>
          <a:p>
            <a:r>
              <a:rPr lang="en-US" altLang="zh-CN" dirty="0"/>
              <a:t>B. </a:t>
            </a:r>
            <a:r>
              <a:rPr lang="zh-CN" altLang="en-US" dirty="0"/>
              <a:t>终止</a:t>
            </a:r>
            <a:endParaRPr lang="zh-CN" altLang="en-US" dirty="0"/>
          </a:p>
          <a:p>
            <a:r>
              <a:rPr lang="en-US" altLang="zh-CN" dirty="0"/>
              <a:t>C. </a:t>
            </a:r>
            <a:r>
              <a:rPr lang="zh-CN" altLang="en-US" dirty="0"/>
              <a:t>执行</a:t>
            </a:r>
            <a:endParaRPr lang="zh-CN" altLang="en-US" dirty="0"/>
          </a:p>
          <a:p>
            <a:r>
              <a:rPr lang="en-US" altLang="zh-CN" dirty="0"/>
              <a:t>D. </a:t>
            </a:r>
            <a:r>
              <a:rPr lang="zh-CN" altLang="en-US" dirty="0"/>
              <a:t>重复</a:t>
            </a:r>
            <a:endParaRPr lang="zh-CN" altLang="en-US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生活中的场景：</a:t>
            </a:r>
            <a:endParaRPr lang="zh-CN" altLang="en-US"/>
          </a:p>
          <a:p>
            <a:r>
              <a:rPr lang="zh-CN" altLang="en-US"/>
              <a:t>下雨了就要打伞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绿灯才能过马路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睡醒了就上班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考试得第一才能吃麦当劳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总结：对条件进行判断，如果条件成立了就去做某件事。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生活中的场景：</a:t>
            </a:r>
            <a:endParaRPr lang="zh-CN" altLang="en-US"/>
          </a:p>
          <a:p>
            <a:r>
              <a:rPr lang="zh-CN" altLang="en-US"/>
              <a:t>每年都有春夏秋冬四季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每周都有周一、周二、…..周日七天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太阳每天都东升西落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小帆老师每天都备课、上课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晚上很晚睡，第二天觉得很困，午觉睡很久， 晚上睡不着又很晚睡，第二天又觉得很困，午觉又睡很久 晚上睡不着又很晚睡….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计算机中的场景：</a:t>
            </a:r>
            <a:endParaRPr lang="zh-CN" altLang="en-US"/>
          </a:p>
          <a:p>
            <a:r>
              <a:rPr lang="zh-CN" altLang="en-US"/>
              <a:t>使用循环完成重复性的任务，例如：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把文件夹下的每个文件都重命名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读取excel表中的每一行数据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在使用循环完成任务时，需要使用条件判断来控制循环的结束，如果满足结束条件的时候，循环就要结束。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不能结束的循环叫做死循环，它会耗尽你的电脑资源，死机是分分钟的事！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概念：条件始终为真的循环称为死循环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在循环语句中，表达式永远为真</a:t>
            </a:r>
            <a:r>
              <a:rPr lang="en-US" altLang="zh-CN" dirty="0"/>
              <a:t>.</a:t>
            </a:r>
            <a:r>
              <a:rPr lang="zh-CN" altLang="en-US" dirty="0"/>
              <a:t>导致循环持续执行，程序无法终止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rgbClr val="6C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" name="组合 501"/>
          <p:cNvGrpSpPr/>
          <p:nvPr userDrawn="1"/>
        </p:nvGrpSpPr>
        <p:grpSpPr>
          <a:xfrm>
            <a:off x="292100" y="2840192"/>
            <a:ext cx="7188200" cy="3937000"/>
            <a:chOff x="584200" y="5680384"/>
            <a:chExt cx="14376400" cy="7874000"/>
          </a:xfrm>
        </p:grpSpPr>
        <p:pic>
          <p:nvPicPr>
            <p:cNvPr id="502" name="image 5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84200" y="5680384"/>
              <a:ext cx="14376400" cy="7874000"/>
            </a:xfrm>
            <a:prstGeom prst="rect">
              <a:avLst/>
            </a:prstGeom>
          </p:spPr>
        </p:pic>
        <p:pic>
          <p:nvPicPr>
            <p:cNvPr id="503" name="image 50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908800" y="12906684"/>
              <a:ext cx="2819400" cy="457200"/>
            </a:xfrm>
            <a:prstGeom prst="rect">
              <a:avLst/>
            </a:prstGeom>
          </p:spPr>
        </p:pic>
      </p:grpSp>
      <p:pic>
        <p:nvPicPr>
          <p:cNvPr id="504" name="image 50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639509" y="682625"/>
            <a:ext cx="10895837" cy="5492750"/>
          </a:xfrm>
          <a:prstGeom prst="rect">
            <a:avLst/>
          </a:prstGeom>
        </p:spPr>
      </p:pic>
      <p:grpSp>
        <p:nvGrpSpPr>
          <p:cNvPr id="505" name="组合 505"/>
          <p:cNvGrpSpPr/>
          <p:nvPr userDrawn="1"/>
        </p:nvGrpSpPr>
        <p:grpSpPr>
          <a:xfrm>
            <a:off x="292100" y="580314"/>
            <a:ext cx="1028700" cy="1003300"/>
            <a:chOff x="584200" y="1160627"/>
            <a:chExt cx="2057400" cy="2006600"/>
          </a:xfrm>
        </p:grpSpPr>
        <p:pic>
          <p:nvPicPr>
            <p:cNvPr id="506" name="image 50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65200" y="1224127"/>
              <a:ext cx="1574800" cy="673100"/>
            </a:xfrm>
            <a:prstGeom prst="rect">
              <a:avLst/>
            </a:prstGeom>
          </p:spPr>
        </p:pic>
        <p:pic>
          <p:nvPicPr>
            <p:cNvPr id="507" name="image 50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85800" y="1389227"/>
              <a:ext cx="812800" cy="1676400"/>
            </a:xfrm>
            <a:prstGeom prst="rect">
              <a:avLst/>
            </a:prstGeom>
          </p:spPr>
        </p:pic>
        <p:pic>
          <p:nvPicPr>
            <p:cNvPr id="508" name="image 50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244600" y="1694027"/>
              <a:ext cx="1295400" cy="1473200"/>
            </a:xfrm>
            <a:prstGeom prst="rect">
              <a:avLst/>
            </a:prstGeom>
          </p:spPr>
        </p:pic>
        <p:pic>
          <p:nvPicPr>
            <p:cNvPr id="509" name="image 50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200" y="1160627"/>
              <a:ext cx="2057400" cy="2006600"/>
            </a:xfrm>
            <a:prstGeom prst="rect">
              <a:avLst/>
            </a:prstGeom>
          </p:spPr>
        </p:pic>
      </p:grpSp>
      <p:grpSp>
        <p:nvGrpSpPr>
          <p:cNvPr id="5013" name="组合 5013"/>
          <p:cNvGrpSpPr/>
          <p:nvPr userDrawn="1"/>
        </p:nvGrpSpPr>
        <p:grpSpPr>
          <a:xfrm>
            <a:off x="8978058" y="1170864"/>
            <a:ext cx="2101850" cy="412750"/>
            <a:chOff x="17956115" y="2341727"/>
            <a:chExt cx="4203700" cy="825500"/>
          </a:xfrm>
        </p:grpSpPr>
        <p:pic>
          <p:nvPicPr>
            <p:cNvPr id="5014" name="image 501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7956115" y="2341727"/>
              <a:ext cx="4051300" cy="825500"/>
            </a:xfrm>
            <a:prstGeom prst="rect">
              <a:avLst/>
            </a:prstGeom>
          </p:spPr>
        </p:pic>
        <p:pic>
          <p:nvPicPr>
            <p:cNvPr id="5015" name="image 5015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8108515" y="2341727"/>
              <a:ext cx="4051300" cy="8255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.xml"/><Relationship Id="rId12" Type="http://schemas.openxmlformats.org/officeDocument/2006/relationships/image" Target="../media/image10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31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image" Target="../media/image32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image" Target="../media/image33.png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34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35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../media/image38.png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38.png"/><Relationship Id="rId1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38.png"/><Relationship Id="rId1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38.png"/><Relationship Id="rId1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image" Target="../media/image24.GIF"/><Relationship Id="rId5" Type="http://schemas.openxmlformats.org/officeDocument/2006/relationships/image" Target="../media/image23.GIF"/><Relationship Id="rId4" Type="http://schemas.openxmlformats.org/officeDocument/2006/relationships/image" Target="../media/image22.GIF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27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28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253240" y="2166893"/>
            <a:ext cx="336368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循环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5.2 for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练习：打印 </a:t>
            </a:r>
            <a:r>
              <a:rPr lang="en-US" altLang="zh-CN" sz="2800" dirty="0"/>
              <a:t>5 </a:t>
            </a:r>
            <a:r>
              <a:rPr lang="zh-CN" altLang="en-US" sz="2800" dirty="0"/>
              <a:t>遍 </a:t>
            </a:r>
            <a:r>
              <a:rPr lang="en-US" altLang="zh-CN" sz="2800" dirty="0"/>
              <a:t>python</a:t>
            </a:r>
            <a:endParaRPr lang="en-US" altLang="zh-CN" sz="2800" dirty="0"/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2800" dirty="0">
                <a:solidFill>
                  <a:schemeClr val="tx1"/>
                </a:solidFill>
              </a:rPr>
              <a:t>range()</a:t>
            </a:r>
            <a:r>
              <a:rPr lang="zh-CN" altLang="en-US" sz="2800" dirty="0">
                <a:solidFill>
                  <a:schemeClr val="tx1"/>
                </a:solidFill>
              </a:rPr>
              <a:t>函数可以用来创建一个数字序列，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常与</a:t>
            </a:r>
            <a:r>
              <a:rPr lang="en-US" altLang="zh-CN" sz="2800" dirty="0">
                <a:solidFill>
                  <a:schemeClr val="tx1"/>
                </a:solidFill>
              </a:rPr>
              <a:t>for</a:t>
            </a:r>
            <a:r>
              <a:rPr lang="zh-CN" altLang="en-US" sz="2800" dirty="0">
                <a:solidFill>
                  <a:schemeClr val="tx1"/>
                </a:solidFill>
              </a:rPr>
              <a:t>循环结合使用来重复执行代码块指定的次数。</a:t>
            </a:r>
            <a:endParaRPr lang="zh-CN" altLang="en-US" sz="2800" dirty="0">
              <a:solidFill>
                <a:schemeClr val="tx1"/>
              </a:solidFill>
            </a:endParaRPr>
          </a:p>
          <a:p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872532" y="2732624"/>
            <a:ext cx="5532063" cy="1983880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循环控制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break</a:t>
            </a:r>
            <a:endParaRPr lang="en-US" altLang="zh-CN" sz="2800" dirty="0"/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2"/>
            <a:ext cx="5361995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5809" y="2420174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作用：退出循环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注意：只能跳出距离最近的</a:t>
            </a:r>
            <a:r>
              <a:rPr lang="en-US" altLang="zh-CN" sz="2400" dirty="0">
                <a:solidFill>
                  <a:schemeClr val="tx1"/>
                </a:solidFill>
              </a:rPr>
              <a:t>for</a:t>
            </a:r>
            <a:r>
              <a:rPr lang="zh-CN" altLang="en-US" sz="2400" dirty="0">
                <a:solidFill>
                  <a:schemeClr val="tx1"/>
                </a:solidFill>
              </a:rPr>
              <a:t>或者</a:t>
            </a:r>
            <a:r>
              <a:rPr lang="en-US" altLang="zh-CN" sz="2400" dirty="0">
                <a:solidFill>
                  <a:schemeClr val="tx1"/>
                </a:solidFill>
              </a:rPr>
              <a:t>while</a:t>
            </a:r>
            <a:r>
              <a:rPr lang="zh-CN" altLang="en-US" sz="2400" dirty="0">
                <a:solidFill>
                  <a:schemeClr val="tx1"/>
                </a:solidFill>
              </a:rPr>
              <a:t>循环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在循环过程中</a:t>
            </a:r>
            <a:r>
              <a:rPr lang="zh-CN" altLang="en-US" sz="2400" dirty="0">
                <a:solidFill>
                  <a:schemeClr val="tx1"/>
                </a:solidFill>
              </a:rPr>
              <a:t>，如果 </a:t>
            </a:r>
            <a:r>
              <a:rPr lang="zh-CN" altLang="en-US" sz="2400" b="1" dirty="0">
                <a:solidFill>
                  <a:schemeClr val="tx1"/>
                </a:solidFill>
              </a:rPr>
              <a:t>某一个条件满足后</a:t>
            </a:r>
            <a:r>
              <a:rPr lang="zh-CN" altLang="en-US" sz="2400" dirty="0">
                <a:solidFill>
                  <a:schemeClr val="tx1"/>
                </a:solidFill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</a:rPr>
              <a:t>不</a:t>
            </a:r>
            <a:r>
              <a:rPr lang="zh-CN" altLang="en-US" sz="2400" dirty="0">
                <a:solidFill>
                  <a:schemeClr val="tx1"/>
                </a:solidFill>
              </a:rPr>
              <a:t> 再希望 </a:t>
            </a:r>
            <a:r>
              <a:rPr lang="zh-CN" altLang="en-US" sz="2400" b="1" dirty="0">
                <a:solidFill>
                  <a:schemeClr val="tx1"/>
                </a:solidFill>
              </a:rPr>
              <a:t>循环继续执行</a:t>
            </a:r>
            <a:r>
              <a:rPr lang="zh-CN" altLang="en-US" sz="2400" dirty="0">
                <a:solidFill>
                  <a:schemeClr val="tx1"/>
                </a:solidFill>
              </a:rPr>
              <a:t>，可以使用 </a:t>
            </a:r>
            <a:r>
              <a:rPr lang="en-US" altLang="zh-CN" sz="2400" dirty="0">
                <a:solidFill>
                  <a:schemeClr val="tx1"/>
                </a:solidFill>
              </a:rPr>
              <a:t>break </a:t>
            </a:r>
            <a:r>
              <a:rPr lang="zh-CN" altLang="en-US" sz="2400" dirty="0">
                <a:solidFill>
                  <a:schemeClr val="tx1"/>
                </a:solidFill>
              </a:rPr>
              <a:t>退出循环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872532" y="1841325"/>
            <a:ext cx="5532063" cy="3382027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循环控制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continue</a:t>
            </a:r>
            <a:endParaRPr lang="en-US" altLang="zh-CN" sz="2800" dirty="0"/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2"/>
            <a:ext cx="5361995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5809" y="2420174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作用：跳过本次循环后面的剩余语句，然后继续下一次循环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注意：只能跳过距离最近的</a:t>
            </a:r>
            <a:r>
              <a:rPr lang="en-US" altLang="zh-CN" sz="2400" dirty="0">
                <a:solidFill>
                  <a:schemeClr val="tx1"/>
                </a:solidFill>
              </a:rPr>
              <a:t>for</a:t>
            </a:r>
            <a:r>
              <a:rPr lang="zh-CN" altLang="en-US" sz="2400" dirty="0">
                <a:solidFill>
                  <a:schemeClr val="tx1"/>
                </a:solidFill>
              </a:rPr>
              <a:t>或者</a:t>
            </a:r>
            <a:r>
              <a:rPr lang="en-US" altLang="zh-CN" sz="2400" dirty="0">
                <a:solidFill>
                  <a:schemeClr val="tx1"/>
                </a:solidFill>
              </a:rPr>
              <a:t>while</a:t>
            </a:r>
            <a:r>
              <a:rPr lang="zh-CN" altLang="en-US" sz="2400" dirty="0">
                <a:solidFill>
                  <a:schemeClr val="tx1"/>
                </a:solidFill>
              </a:rPr>
              <a:t>循环</a:t>
            </a:r>
            <a:endParaRPr lang="zh-CN" altLang="en-US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872532" y="1841325"/>
            <a:ext cx="5532063" cy="3382027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循环控制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与</a:t>
            </a:r>
            <a:r>
              <a:rPr lang="en-US" altLang="zh-CN" sz="2800" dirty="0"/>
              <a:t>else</a:t>
            </a:r>
            <a:r>
              <a:rPr lang="zh-CN" altLang="en-US" sz="2800" dirty="0"/>
              <a:t>结合</a:t>
            </a:r>
            <a:endParaRPr lang="en-US" altLang="zh-CN" sz="2800" dirty="0"/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603398"/>
            <a:ext cx="5361995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5809" y="2420174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else</a:t>
            </a:r>
            <a:r>
              <a:rPr lang="zh-CN" altLang="en-US" sz="2400" dirty="0">
                <a:solidFill>
                  <a:schemeClr val="tx1"/>
                </a:solidFill>
              </a:rPr>
              <a:t>的下级代码：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没有通过 </a:t>
            </a:r>
            <a:r>
              <a:rPr lang="en-US" altLang="zh-CN" sz="2400" dirty="0">
                <a:solidFill>
                  <a:schemeClr val="tx1"/>
                </a:solidFill>
              </a:rPr>
              <a:t>break </a:t>
            </a:r>
            <a:r>
              <a:rPr lang="zh-CN" altLang="en-US" sz="2400" dirty="0">
                <a:solidFill>
                  <a:schemeClr val="tx1"/>
                </a:solidFill>
              </a:rPr>
              <a:t>退出循环，循环结束后，会执行的代码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872532" y="1841325"/>
            <a:ext cx="5532063" cy="4233798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循环控制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pass</a:t>
            </a:r>
            <a:endParaRPr lang="en-US" altLang="zh-CN" sz="2800" dirty="0"/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2"/>
            <a:ext cx="6370379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5809" y="2420174"/>
            <a:ext cx="5532062" cy="3363862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作用：当语句要求不希望任何命令或代码来执行时使用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说明：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/>
                </a:solidFill>
              </a:rPr>
              <a:t>pass</a:t>
            </a:r>
            <a:r>
              <a:rPr lang="zh-CN" altLang="en-US" sz="2400" dirty="0">
                <a:solidFill>
                  <a:schemeClr val="tx1"/>
                </a:solidFill>
              </a:rPr>
              <a:t>语句表示一个空操作，在执行时没有任何的响应，</a:t>
            </a:r>
            <a:r>
              <a:rPr lang="en-US" altLang="zh-CN" sz="2400" dirty="0">
                <a:solidFill>
                  <a:schemeClr val="tx1"/>
                </a:solidFill>
              </a:rPr>
              <a:t>pass</a:t>
            </a:r>
            <a:r>
              <a:rPr lang="zh-CN" altLang="en-US" sz="2400" dirty="0">
                <a:solidFill>
                  <a:schemeClr val="tx1"/>
                </a:solidFill>
              </a:rPr>
              <a:t>的位置最终应该有代码来执行，只不过暂时写不出来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zh-CN" altLang="en-US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可以使用在流程控制和循环语句中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617279" y="2589756"/>
            <a:ext cx="4593516" cy="1678487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75" y="1387547"/>
            <a:ext cx="9874250" cy="4781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知识总结</a:t>
            </a:r>
            <a:endParaRPr lang="en-US" altLang="zh-CN" sz="2800" dirty="0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单词总结</a:t>
            </a:r>
            <a:endParaRPr lang="en-US" altLang="zh-CN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304680" y="2110735"/>
          <a:ext cx="6383124" cy="3463348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2390683"/>
                <a:gridCol w="3992441"/>
              </a:tblGrid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b="1">
                          <a:effectLst/>
                        </a:rPr>
                        <a:t>单词</a:t>
                      </a:r>
                      <a:endParaRPr lang="zh-CN" altLang="en-US" sz="2000" b="1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b="1" dirty="0">
                          <a:effectLst/>
                        </a:rPr>
                        <a:t>释义</a:t>
                      </a:r>
                      <a:endParaRPr lang="zh-CN" altLang="en-US" sz="2000" b="1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while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当</a:t>
                      </a:r>
                      <a:r>
                        <a:rPr lang="en-US" altLang="zh-CN" sz="2000">
                          <a:effectLst/>
                        </a:rPr>
                        <a:t>....</a:t>
                      </a:r>
                      <a:r>
                        <a:rPr lang="zh-CN" altLang="en-US" sz="2000">
                          <a:effectLst/>
                        </a:rPr>
                        <a:t>时候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for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为了，对于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break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打断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continue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继续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pass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>
                          <a:effectLst/>
                        </a:rPr>
                        <a:t>跳过</a:t>
                      </a:r>
                      <a:endParaRPr lang="zh-CN" altLang="en-US" sz="20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94764">
                <a:tc>
                  <a:txBody>
                    <a:bodyPr/>
                    <a:lstStyle/>
                    <a:p>
                      <a:pPr fontAlgn="t"/>
                      <a:r>
                        <a:rPr lang="en-US" sz="2000">
                          <a:effectLst/>
                        </a:rPr>
                        <a:t>range</a:t>
                      </a:r>
                      <a:endParaRPr lang="en-US" sz="20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2000" dirty="0">
                          <a:effectLst/>
                        </a:rPr>
                        <a:t>范围</a:t>
                      </a:r>
                      <a:endParaRPr lang="zh-CN" altLang="en-US" sz="20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1978025"/>
            <a:ext cx="5194300" cy="2901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6304" y="1073964"/>
            <a:ext cx="7281227" cy="658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指数爆炸</a:t>
            </a:r>
            <a:endParaRPr lang="en-US" altLang="zh-CN" sz="2800" dirty="0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下列关于</a:t>
            </a:r>
            <a:r>
              <a:rPr lang="en-US" altLang="zh-CN" sz="2800" dirty="0"/>
              <a:t>for</a:t>
            </a:r>
            <a:r>
              <a:rPr lang="zh-CN" altLang="en-US" sz="2800" dirty="0"/>
              <a:t>循环说法正确的是？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循环变量</a:t>
            </a:r>
            <a:r>
              <a:rPr lang="en-US" altLang="zh-CN" sz="2800" dirty="0" err="1"/>
              <a:t>i</a:t>
            </a:r>
            <a:r>
              <a:rPr lang="zh-CN" altLang="en-US" sz="2800" dirty="0"/>
              <a:t>是从</a:t>
            </a:r>
            <a:r>
              <a:rPr lang="en-US" altLang="zh-CN" sz="2800" dirty="0"/>
              <a:t>1</a:t>
            </a:r>
            <a:r>
              <a:rPr lang="zh-CN" altLang="en-US" sz="2800" dirty="0"/>
              <a:t>开始的。</a:t>
            </a:r>
            <a:endParaRPr lang="zh-CN" altLang="en-US" sz="2800" dirty="0"/>
          </a:p>
          <a:p>
            <a:r>
              <a:rPr lang="en-US" altLang="zh-CN" sz="2800" dirty="0"/>
              <a:t>B. range</a:t>
            </a:r>
            <a:r>
              <a:rPr lang="zh-CN" altLang="en-US" sz="2800" dirty="0"/>
              <a:t>后面括号中的数字表示循环的次数。</a:t>
            </a:r>
            <a:endParaRPr lang="zh-CN" altLang="en-US" sz="2800" dirty="0"/>
          </a:p>
          <a:p>
            <a:r>
              <a:rPr lang="en-US" altLang="zh-CN" sz="2800" dirty="0"/>
              <a:t>C. for</a:t>
            </a:r>
            <a:r>
              <a:rPr lang="zh-CN" altLang="en-US" sz="2800" dirty="0"/>
              <a:t>循环语句中只能有一句下级代码。</a:t>
            </a:r>
            <a:endParaRPr lang="zh-CN" altLang="en-US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循环变量</a:t>
            </a:r>
            <a:r>
              <a:rPr lang="en-US" altLang="zh-CN" sz="2800" dirty="0" err="1"/>
              <a:t>i</a:t>
            </a:r>
            <a:r>
              <a:rPr lang="zh-CN" altLang="en-US" sz="2800" dirty="0"/>
              <a:t>的值是一直不变的。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543675" y="2833342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017" y="1743710"/>
            <a:ext cx="7729168" cy="3872686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执行这段代码，打印的结果是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4114490" y="4289992"/>
            <a:ext cx="701770" cy="371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10764" y="1266901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4729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While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循环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10764" y="3276095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24917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循环控制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10764" y="4280692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2" y="1600835"/>
              <a:ext cx="25945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知识总结及习题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10764" y="2278483"/>
            <a:ext cx="4085590" cy="706755"/>
            <a:chOff x="5016113" y="1484630"/>
            <a:chExt cx="4085590" cy="706755"/>
          </a:xfrm>
        </p:grpSpPr>
        <p:sp>
          <p:nvSpPr>
            <p:cNvPr id="45" name="矩形 4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310242" y="1600835"/>
              <a:ext cx="259457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for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循环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70" y="1844036"/>
            <a:ext cx="10103812" cy="3492292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1951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>
                <a:solidFill>
                  <a:schemeClr val="tx1"/>
                </a:solidFill>
              </a:rPr>
              <a:t>下列哪个选项可以在输出区打印</a:t>
            </a:r>
            <a:r>
              <a:rPr lang="en-US" altLang="zh-CN" sz="2800" dirty="0">
                <a:solidFill>
                  <a:schemeClr val="tx1"/>
                </a:solidFill>
              </a:rPr>
              <a:t>5</a:t>
            </a:r>
            <a:r>
              <a:rPr lang="zh-CN" altLang="en-US" sz="2800" dirty="0">
                <a:solidFill>
                  <a:schemeClr val="tx1"/>
                </a:solidFill>
              </a:rPr>
              <a:t>遍</a:t>
            </a:r>
            <a:r>
              <a:rPr lang="en-US" altLang="zh-CN" sz="2800" dirty="0">
                <a:solidFill>
                  <a:schemeClr val="tx1"/>
                </a:solidFill>
              </a:rPr>
              <a:t>hello</a:t>
            </a:r>
            <a:r>
              <a:rPr lang="zh-CN" altLang="en-US" sz="2800" dirty="0">
                <a:solidFill>
                  <a:schemeClr val="tx1"/>
                </a:solidFill>
              </a:rPr>
              <a:t>？</a:t>
            </a:r>
            <a:endParaRPr lang="en-US" altLang="zh-CN" sz="2800" dirty="0"/>
          </a:p>
          <a:p>
            <a:endParaRPr lang="en-US" altLang="zh-CN" sz="2800" dirty="0"/>
          </a:p>
          <a:p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4434529" y="4381432"/>
            <a:ext cx="701770" cy="371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04" y="1735812"/>
            <a:ext cx="10048887" cy="4378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6304" y="1073964"/>
            <a:ext cx="10431430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执行以下代码的运行结果是（ ）</a:t>
            </a:r>
            <a:endParaRPr lang="en-US" altLang="zh-CN" sz="2800" dirty="0"/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9745721" y="4936324"/>
            <a:ext cx="701770" cy="371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598" y="1842708"/>
            <a:ext cx="8196098" cy="346888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6304" y="1073964"/>
            <a:ext cx="10431430" cy="45368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以下哪个选项可以在输出区打印出以下内容（ ）</a:t>
            </a:r>
            <a:endParaRPr lang="zh-CN" altLang="en-US" sz="2800" dirty="0"/>
          </a:p>
          <a:p>
            <a:r>
              <a:rPr lang="en-US" altLang="zh-CN" sz="2800" dirty="0"/>
              <a:t>0</a:t>
            </a:r>
            <a:endParaRPr lang="en-US" altLang="zh-CN" sz="2800" dirty="0"/>
          </a:p>
          <a:p>
            <a:r>
              <a:rPr lang="en-US" altLang="zh-CN" sz="2800" dirty="0"/>
              <a:t>python</a:t>
            </a:r>
            <a:endParaRPr lang="en-US" altLang="zh-CN" sz="2800" dirty="0"/>
          </a:p>
          <a:p>
            <a:r>
              <a:rPr lang="en-US" altLang="zh-CN" sz="2800" dirty="0"/>
              <a:t>1</a:t>
            </a:r>
            <a:endParaRPr lang="en-US" altLang="zh-CN" sz="2800" dirty="0"/>
          </a:p>
          <a:p>
            <a:r>
              <a:rPr lang="en-US" altLang="zh-CN" sz="2800" dirty="0"/>
              <a:t>python</a:t>
            </a:r>
            <a:endParaRPr lang="en-US" altLang="zh-CN" sz="2800" dirty="0"/>
          </a:p>
          <a:p>
            <a:r>
              <a:rPr lang="en-US" altLang="zh-CN" sz="2800" dirty="0"/>
              <a:t>2</a:t>
            </a:r>
            <a:endParaRPr lang="en-US" altLang="zh-CN" sz="2800" dirty="0"/>
          </a:p>
          <a:p>
            <a:r>
              <a:rPr lang="en-US" altLang="zh-CN" sz="2800" dirty="0"/>
              <a:t>python</a:t>
            </a:r>
            <a:endParaRPr lang="en-US" altLang="zh-CN" sz="2800" dirty="0"/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425517" y="2705031"/>
            <a:ext cx="701770" cy="3717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304" y="1073964"/>
            <a:ext cx="10431430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while</a:t>
            </a:r>
            <a:r>
              <a:rPr lang="zh-CN" altLang="en-US" sz="2800" dirty="0"/>
              <a:t>循环，在给定的判断条件为</a:t>
            </a:r>
            <a:r>
              <a:rPr lang="en-US" altLang="zh-CN" sz="2800" dirty="0"/>
              <a:t>True</a:t>
            </a:r>
            <a:r>
              <a:rPr lang="zh-CN" altLang="en-US" sz="2800" dirty="0"/>
              <a:t>时（）循环体，否则退出循环体。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不执行</a:t>
            </a:r>
            <a:endParaRPr lang="zh-CN" altLang="en-US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执行</a:t>
            </a:r>
            <a:endParaRPr lang="zh-CN" altLang="en-US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不确定</a:t>
            </a:r>
            <a:endParaRPr lang="zh-CN" altLang="en-US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无法确定</a:t>
            </a:r>
            <a:endParaRPr lang="zh-CN" altLang="en-US" sz="2800" dirty="0"/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6" y="3360353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for</a:t>
            </a:r>
            <a:r>
              <a:rPr lang="zh-CN" altLang="en-US" sz="2800" dirty="0"/>
              <a:t>循环是用来（）执行语句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重复</a:t>
            </a:r>
            <a:endParaRPr lang="zh-CN" altLang="en-US" sz="2800" dirty="0"/>
          </a:p>
          <a:p>
            <a:r>
              <a:rPr lang="en-US" altLang="zh-CN" sz="2800" dirty="0"/>
              <a:t>B.</a:t>
            </a:r>
            <a:r>
              <a:rPr lang="zh-CN" altLang="en-US" sz="2800" dirty="0"/>
              <a:t>无限</a:t>
            </a:r>
            <a:endParaRPr lang="zh-CN" altLang="en-US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无穷</a:t>
            </a:r>
            <a:endParaRPr lang="zh-CN" altLang="en-US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不停</a:t>
            </a:r>
            <a:endParaRPr lang="zh-CN" altLang="en-US" sz="2800" dirty="0"/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80193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break</a:t>
            </a:r>
            <a:r>
              <a:rPr lang="zh-CN" altLang="en-US" sz="2800" dirty="0"/>
              <a:t>是在语句块执行过程中终止循环，并且（）整个循环。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跳出</a:t>
            </a:r>
            <a:endParaRPr lang="zh-CN" altLang="en-US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终止</a:t>
            </a:r>
            <a:endParaRPr lang="zh-CN" altLang="en-US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执行</a:t>
            </a:r>
            <a:endParaRPr lang="zh-CN" altLang="en-US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重复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125912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2310584" y="1052392"/>
            <a:ext cx="6370379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003759" y="1425764"/>
            <a:ext cx="5532062" cy="3363862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打印出m行n列的图形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2310584" y="1052392"/>
            <a:ext cx="6370379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003759" y="1425764"/>
            <a:ext cx="5532062" cy="3363862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打印出n行的字符三角形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   *  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  ***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*****  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*******   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2310584" y="1052392"/>
            <a:ext cx="6370379" cy="4897609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003759" y="1425764"/>
            <a:ext cx="5532062" cy="3363862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打印出n行的字符三角形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   *  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  ***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*****     </a:t>
            </a:r>
            <a:endParaRPr lang="zh-CN" altLang="en-US" sz="2400" dirty="0">
              <a:solidFill>
                <a:schemeClr val="tx1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*******   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1750" y="980440"/>
            <a:ext cx="9587865" cy="489775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715135" y="1746885"/>
            <a:ext cx="8761095" cy="336359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一只小猴买了若干个桃子。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第一天他刚好吃了这些桃子的一半，又贪嘴多吃了一个；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第二天他也刚好吃了剩余桃子的一半，贪嘴多吃了一个；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第三天他又刚好吃了剩下的桃子的一半，并贪嘴多吃了一个。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第四天起来一看，发现桃子只剩下一个了。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请问小猴买了几个桃子？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顺序结构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332" y="2078416"/>
            <a:ext cx="7797336" cy="29525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0" y="980440"/>
            <a:ext cx="12192000" cy="4897755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889000" y="1746885"/>
            <a:ext cx="10744835" cy="336359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输出 九九乘法表，格式如下：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1×1=1 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1×2=2 2×2=4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1×3=3 2×3=6 3×3= 9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1×4=4 2×4=8 3×4=12 4×4=16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1×5=5 2×5=10 3×5=15 4×5=20 5×5=25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...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...</a:t>
            </a:r>
            <a:endParaRPr lang="zh-CN" altLang="en-US" sz="2400" dirty="0">
              <a:solidFill>
                <a:srgbClr val="006450"/>
              </a:solidFill>
            </a:endParaRPr>
          </a:p>
          <a:p>
            <a:pPr indent="0"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006450"/>
                </a:solidFill>
              </a:rPr>
              <a:t>1×9=9 2×9=18 3×9=27 4×9=36 5×9=45 6x9=54 7x9=63 8x9=72 9x9=81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fcc25c7b564d75577b6487f3b41e9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8218" y="1192777"/>
            <a:ext cx="1832435" cy="1930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选择结构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46" y="1689840"/>
            <a:ext cx="3219171" cy="2146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909" y="1073964"/>
            <a:ext cx="3219171" cy="2146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1" y="4085435"/>
            <a:ext cx="3219171" cy="1460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8" name="Picture 2" descr="http://5b0988e595225.cdn.sohucs.com/images/20171120/34084f8508c74fd99b5f4d18e657225a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9"/>
          <a:stretch>
            <a:fillRect/>
          </a:stretch>
        </p:blipFill>
        <p:spPr bwMode="auto">
          <a:xfrm>
            <a:off x="4171532" y="977862"/>
            <a:ext cx="2158372" cy="4806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909" y="3429000"/>
            <a:ext cx="4790770" cy="2236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29690" y="2143581"/>
            <a:ext cx="8390890" cy="3640455"/>
            <a:chOff x="692" y="2627"/>
            <a:chExt cx="17878" cy="7756"/>
          </a:xfrm>
        </p:grpSpPr>
        <p:pic>
          <p:nvPicPr>
            <p:cNvPr id="8" name="图片 7" descr="7db95585bdbf41d48f024a115b52308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07" y="2627"/>
              <a:ext cx="5745" cy="3953"/>
            </a:xfrm>
            <a:prstGeom prst="rect">
              <a:avLst/>
            </a:prstGeom>
          </p:spPr>
        </p:pic>
        <p:pic>
          <p:nvPicPr>
            <p:cNvPr id="4" name="图片 3" descr="48180d37e4474628900d058f3cc5ee7d_th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28" y="6217"/>
              <a:ext cx="5528" cy="4146"/>
            </a:xfrm>
            <a:prstGeom prst="rect">
              <a:avLst/>
            </a:prstGeom>
          </p:spPr>
        </p:pic>
        <p:pic>
          <p:nvPicPr>
            <p:cNvPr id="2" name="图片 1" descr="52cffa0541704718868e57fee7818b3a_th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8" y="5951"/>
              <a:ext cx="5909" cy="4432"/>
            </a:xfrm>
            <a:prstGeom prst="rect">
              <a:avLst/>
            </a:prstGeom>
          </p:spPr>
        </p:pic>
        <p:pic>
          <p:nvPicPr>
            <p:cNvPr id="3" name="图片 2" descr="32a896935bf24e04938d7e9192a68541_th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14" y="6683"/>
              <a:ext cx="4693" cy="3520"/>
            </a:xfrm>
            <a:prstGeom prst="rect">
              <a:avLst/>
            </a:prstGeom>
          </p:spPr>
        </p:pic>
        <p:pic>
          <p:nvPicPr>
            <p:cNvPr id="5" name="图片 4" descr="timg (9)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2" y="2633"/>
              <a:ext cx="6706" cy="3947"/>
            </a:xfrm>
            <a:prstGeom prst="rect">
              <a:avLst/>
            </a:prstGeom>
          </p:spPr>
        </p:pic>
        <p:pic>
          <p:nvPicPr>
            <p:cNvPr id="10" name="图片 9" descr="timg (10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992" y="2633"/>
              <a:ext cx="6578" cy="3947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dirty="0"/>
              <a:t>循环结构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5.1 while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en-US" altLang="zh-CN" sz="2800" dirty="0"/>
              <a:t>while</a:t>
            </a:r>
            <a:r>
              <a:rPr lang="zh-CN" altLang="en-US" sz="2800" dirty="0"/>
              <a:t>语句</a:t>
            </a:r>
            <a:endParaRPr lang="en-US" altLang="zh-CN" sz="2800" b="1" dirty="0">
              <a:solidFill>
                <a:srgbClr val="02845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循环的作用就是让 指定的代码 重复的执行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</a:rPr>
              <a:t>while </a:t>
            </a:r>
            <a:r>
              <a:rPr lang="zh-CN" altLang="en-US" sz="2000" dirty="0">
                <a:solidFill>
                  <a:schemeClr val="tx1"/>
                </a:solidFill>
              </a:rPr>
              <a:t>循环最常用的应用场景就是 让执行的代码 按照 指定的次数 重复 执行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10857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5.1 while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练习：打印 </a:t>
            </a:r>
            <a:r>
              <a:rPr lang="en-US" altLang="zh-CN" sz="2800" dirty="0"/>
              <a:t>5 </a:t>
            </a:r>
            <a:r>
              <a:rPr lang="zh-CN" altLang="en-US" sz="2800" dirty="0"/>
              <a:t>遍 </a:t>
            </a:r>
            <a:r>
              <a:rPr lang="en-US" altLang="zh-CN" sz="2800" dirty="0"/>
              <a:t>Hello Python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830692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19244" y="2707835"/>
            <a:ext cx="5267518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遇到</a:t>
            </a:r>
            <a:r>
              <a:rPr lang="en-US" altLang="zh-CN" sz="2000" dirty="0">
                <a:solidFill>
                  <a:schemeClr val="tx1"/>
                </a:solidFill>
              </a:rPr>
              <a:t>while</a:t>
            </a:r>
            <a:r>
              <a:rPr lang="zh-CN" altLang="en-US" sz="2000" dirty="0">
                <a:solidFill>
                  <a:schemeClr val="tx1"/>
                </a:solidFill>
              </a:rPr>
              <a:t>语句时，首先计算表达式的值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如果表达式的值为假，则跳过整个</a:t>
            </a:r>
            <a:r>
              <a:rPr lang="en-US" altLang="zh-CN" sz="2000" dirty="0">
                <a:solidFill>
                  <a:schemeClr val="tx1"/>
                </a:solidFill>
              </a:rPr>
              <a:t>while</a:t>
            </a:r>
            <a:r>
              <a:rPr lang="zh-CN" altLang="en-US" sz="2000" dirty="0">
                <a:solidFill>
                  <a:schemeClr val="tx1"/>
                </a:solidFill>
              </a:rPr>
              <a:t>语句，继续执行下面的代码；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如果表达式的值为真，则执行循环体。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执行完“循环体”再次计算“表达式”的值。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如此循环往复直到“表达式”的值为假才停止循环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5.1 while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练习：高斯求和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计算</a:t>
            </a:r>
            <a:r>
              <a:rPr lang="en-US" altLang="zh-CN" sz="2800" dirty="0">
                <a:solidFill>
                  <a:schemeClr val="tx1"/>
                </a:solidFill>
              </a:rPr>
              <a:t>1+2+3+……+100</a:t>
            </a:r>
            <a:r>
              <a:rPr lang="zh-CN" altLang="en-US" sz="2800" dirty="0">
                <a:solidFill>
                  <a:schemeClr val="tx1"/>
                </a:solidFill>
              </a:rPr>
              <a:t>的和</a:t>
            </a:r>
            <a:endParaRPr lang="zh-CN" altLang="en-US" sz="2800" dirty="0">
              <a:solidFill>
                <a:schemeClr val="tx1"/>
              </a:solidFill>
            </a:endParaRPr>
          </a:p>
          <a:p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230680" y="1818167"/>
            <a:ext cx="4997180" cy="4146698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5.1 while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循环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661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死循环</a:t>
            </a:r>
            <a:endParaRPr lang="en-US" altLang="zh-CN" sz="2800" dirty="0">
              <a:effectLst/>
            </a:endParaRPr>
          </a:p>
        </p:txBody>
      </p:sp>
      <p:pic>
        <p:nvPicPr>
          <p:cNvPr id="4" name="图片 3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130629" y="1590873"/>
            <a:ext cx="5361995" cy="467233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352697" y="2272937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概念：条件始终为真的循环称为死循环</a:t>
            </a:r>
            <a:endParaRPr lang="zh-CN" altLang="en-US" sz="2800" dirty="0">
              <a:solidFill>
                <a:schemeClr val="tx1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Ø"/>
              <a:defRPr/>
            </a:pPr>
            <a:r>
              <a:rPr lang="zh-CN" altLang="en-US" sz="2800" dirty="0">
                <a:solidFill>
                  <a:schemeClr val="tx1"/>
                </a:solidFill>
              </a:rPr>
              <a:t>在循环语句中，表达式永远为真，致循环持续执行，程序无法终止</a:t>
            </a:r>
            <a:endParaRPr lang="zh-CN" altLang="en-US" sz="2800" dirty="0">
              <a:solidFill>
                <a:schemeClr val="tx1"/>
              </a:solidFill>
            </a:endParaRPr>
          </a:p>
          <a:p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6104616" y="1661600"/>
            <a:ext cx="4997180" cy="1983880"/>
          </a:xfrm>
          <a:prstGeom prst="roundRect">
            <a:avLst>
              <a:gd name="adj" fmla="val 6823"/>
            </a:avLst>
          </a:prstGeom>
          <a:blipFill>
            <a:blip r:embed="rId2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s://hbimg.b0.upaiyun.com/cfd56afcdd0ed74155a7d2f10c6b85a3aae64b62531967-dZYrlV_fw65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901003"/>
            <a:ext cx="4124325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3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1656</Words>
  <Application>WPS 演示</Application>
  <PresentationFormat>宽屏</PresentationFormat>
  <Paragraphs>248</Paragraphs>
  <Slides>31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微软雅黑</vt:lpstr>
      <vt:lpstr>汉仪旗黑</vt:lpstr>
      <vt:lpstr>Helvetica Neue</vt:lpstr>
      <vt:lpstr>汉仪书宋二KW</vt:lpstr>
      <vt:lpstr>宋体</vt:lpstr>
      <vt:lpstr>Arial Unicode MS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20</cp:revision>
  <dcterms:created xsi:type="dcterms:W3CDTF">2024-03-03T10:00:08Z</dcterms:created>
  <dcterms:modified xsi:type="dcterms:W3CDTF">2024-03-03T10:00:08Z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