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9" r:id="rId2"/>
    <p:sldId id="303" r:id="rId3"/>
    <p:sldId id="315" r:id="rId4"/>
    <p:sldId id="318" r:id="rId5"/>
    <p:sldId id="319" r:id="rId6"/>
    <p:sldId id="320" r:id="rId7"/>
    <p:sldId id="324" r:id="rId8"/>
    <p:sldId id="326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50"/>
    <a:srgbClr val="2E75B6"/>
    <a:srgbClr val="496BDF"/>
    <a:srgbClr val="F8A10C"/>
    <a:srgbClr val="F6B651"/>
    <a:srgbClr val="C6532E"/>
    <a:srgbClr val="00B050"/>
    <a:srgbClr val="C00000"/>
    <a:srgbClr val="00B0F0"/>
    <a:srgbClr val="2D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78" y="-6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74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0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4169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707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4272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305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524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3889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8821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5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3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1"/>
            </a:lvl1pPr>
            <a:lvl2pPr marL="342907" indent="0" algn="ctr">
              <a:buNone/>
              <a:defRPr sz="1500"/>
            </a:lvl2pPr>
            <a:lvl3pPr marL="685814" indent="0" algn="ctr">
              <a:buNone/>
              <a:defRPr sz="1351"/>
            </a:lvl3pPr>
            <a:lvl4pPr marL="1028721" indent="0" algn="ctr">
              <a:buNone/>
              <a:defRPr sz="1200"/>
            </a:lvl4pPr>
            <a:lvl5pPr marL="1371627" indent="0" algn="ctr">
              <a:buNone/>
              <a:defRPr sz="1200"/>
            </a:lvl5pPr>
            <a:lvl6pPr marL="1714534" indent="0" algn="ctr">
              <a:buNone/>
              <a:defRPr sz="1200"/>
            </a:lvl6pPr>
            <a:lvl7pPr marL="2058076" indent="0" algn="ctr">
              <a:buNone/>
              <a:defRPr sz="1200"/>
            </a:lvl7pPr>
            <a:lvl8pPr marL="2400983" indent="0" algn="ctr">
              <a:buNone/>
              <a:defRPr sz="1200"/>
            </a:lvl8pPr>
            <a:lvl9pPr marL="274389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2023/7/13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3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351"/>
            </a:lvl4pPr>
            <a:lvl5pPr>
              <a:defRPr sz="135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2023/7/13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70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3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3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1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7" indent="0">
              <a:buNone/>
              <a:defRPr sz="1500" b="1"/>
            </a:lvl2pPr>
            <a:lvl3pPr marL="685814" indent="0">
              <a:buNone/>
              <a:defRPr sz="1351" b="1"/>
            </a:lvl3pPr>
            <a:lvl4pPr marL="1028721" indent="0">
              <a:buNone/>
              <a:defRPr sz="1200" b="1"/>
            </a:lvl4pPr>
            <a:lvl5pPr marL="1371627" indent="0">
              <a:buNone/>
              <a:defRPr sz="1200" b="1"/>
            </a:lvl5pPr>
            <a:lvl6pPr marL="1714534" indent="0">
              <a:buNone/>
              <a:defRPr sz="1200" b="1"/>
            </a:lvl6pPr>
            <a:lvl7pPr marL="2058076" indent="0">
              <a:buNone/>
              <a:defRPr sz="1200" b="1"/>
            </a:lvl7pPr>
            <a:lvl8pPr marL="2400983" indent="0">
              <a:buNone/>
              <a:defRPr sz="1200" b="1"/>
            </a:lvl8pPr>
            <a:lvl9pPr marL="274389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2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308951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7" indent="0">
              <a:buNone/>
              <a:defRPr sz="1500" b="1"/>
            </a:lvl2pPr>
            <a:lvl3pPr marL="685814" indent="0">
              <a:buNone/>
              <a:defRPr sz="1351" b="1"/>
            </a:lvl3pPr>
            <a:lvl4pPr marL="1028721" indent="0">
              <a:buNone/>
              <a:defRPr sz="1200" b="1"/>
            </a:lvl4pPr>
            <a:lvl5pPr marL="1371627" indent="0">
              <a:buNone/>
              <a:defRPr sz="1200" b="1"/>
            </a:lvl5pPr>
            <a:lvl6pPr marL="1714534" indent="0">
              <a:buNone/>
              <a:defRPr sz="1200" b="1"/>
            </a:lvl6pPr>
            <a:lvl7pPr marL="2058076" indent="0">
              <a:buNone/>
              <a:defRPr sz="1200" b="1"/>
            </a:lvl7pPr>
            <a:lvl8pPr marL="2400983" indent="0">
              <a:buNone/>
              <a:defRPr sz="1200" b="1"/>
            </a:lvl8pPr>
            <a:lvl9pPr marL="274389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1962052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4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4" y="535349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50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7" indent="0">
              <a:buNone/>
              <a:defRPr sz="2100"/>
            </a:lvl2pPr>
            <a:lvl3pPr marL="685814" indent="0">
              <a:buNone/>
              <a:defRPr sz="1800"/>
            </a:lvl3pPr>
            <a:lvl4pPr marL="1028721" indent="0">
              <a:buNone/>
              <a:defRPr sz="1500"/>
            </a:lvl4pPr>
            <a:lvl5pPr marL="1371627" indent="0">
              <a:buNone/>
              <a:defRPr sz="1500"/>
            </a:lvl5pPr>
            <a:lvl6pPr marL="1714534" indent="0">
              <a:buNone/>
              <a:defRPr sz="1500"/>
            </a:lvl6pPr>
            <a:lvl7pPr marL="2058076" indent="0">
              <a:buNone/>
              <a:defRPr sz="1500"/>
            </a:lvl7pPr>
            <a:lvl8pPr marL="2400983" indent="0">
              <a:buNone/>
              <a:defRPr sz="1500"/>
            </a:lvl8pPr>
            <a:lvl9pPr marL="274389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4" y="1735710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1"/>
            </a:lvl1pPr>
            <a:lvl2pPr marL="342907" indent="0">
              <a:buNone/>
              <a:defRPr sz="1050"/>
            </a:lvl2pPr>
            <a:lvl3pPr marL="685814" indent="0">
              <a:buNone/>
              <a:defRPr sz="900"/>
            </a:lvl3pPr>
            <a:lvl4pPr marL="1028721" indent="0">
              <a:buNone/>
              <a:defRPr sz="750"/>
            </a:lvl4pPr>
            <a:lvl5pPr marL="1371627" indent="0">
              <a:buNone/>
              <a:defRPr sz="750"/>
            </a:lvl5pPr>
            <a:lvl6pPr marL="1714534" indent="0">
              <a:buNone/>
              <a:defRPr sz="750"/>
            </a:lvl6pPr>
            <a:lvl7pPr marL="2058076" indent="0">
              <a:buNone/>
              <a:defRPr sz="750"/>
            </a:lvl7pPr>
            <a:lvl8pPr marL="2400983" indent="0">
              <a:buNone/>
              <a:defRPr sz="750"/>
            </a:lvl8pPr>
            <a:lvl9pPr marL="274389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2023/7/13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4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4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7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7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1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4" indent="-171454" algn="l" defTabSz="68581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61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8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74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81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6622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9529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5343" indent="-171454" algn="l" defTabSz="68581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7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814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21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7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534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8076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983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890" algn="l" defTabSz="68581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sv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3C1D65F-2D72-5990-D4F7-66C7C413CA5B}"/>
              </a:ext>
            </a:extLst>
          </p:cNvPr>
          <p:cNvSpPr txBox="1"/>
          <p:nvPr/>
        </p:nvSpPr>
        <p:spPr>
          <a:xfrm>
            <a:off x="9766849" y="0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是什么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04F3F824-33E7-B65E-B4E2-4B12C798B4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47184" y="1366158"/>
            <a:ext cx="5700180" cy="147821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D277C2B-7310-AA44-B832-9E965BE186D1}"/>
              </a:ext>
            </a:extLst>
          </p:cNvPr>
          <p:cNvSpPr txBox="1"/>
          <p:nvPr/>
        </p:nvSpPr>
        <p:spPr>
          <a:xfrm>
            <a:off x="12406746" y="1751324"/>
            <a:ext cx="4902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由</a:t>
            </a:r>
            <a:r>
              <a:rPr lang="en-US" altLang="zh-CN" sz="4000" b="1" spc="300" dirty="0" err="1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Flink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社区孵化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80691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47C92C50-C459-E507-D592-47A6B0911033}"/>
              </a:ext>
            </a:extLst>
          </p:cNvPr>
          <p:cNvSpPr txBox="1"/>
          <p:nvPr/>
        </p:nvSpPr>
        <p:spPr>
          <a:xfrm>
            <a:off x="484241" y="41672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是什么</a:t>
            </a:r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DD82D985-DF13-4A77-EC18-EC13BF88D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5728854" y="1715781"/>
            <a:ext cx="5036128" cy="130601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57AE2D4-8056-C55A-A95D-72F8C53D04E9}"/>
              </a:ext>
            </a:extLst>
          </p:cNvPr>
          <p:cNvSpPr txBox="1"/>
          <p:nvPr/>
        </p:nvSpPr>
        <p:spPr>
          <a:xfrm>
            <a:off x="1867288" y="1361838"/>
            <a:ext cx="4902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由</a:t>
            </a:r>
            <a:r>
              <a:rPr lang="en-US" altLang="zh-CN" sz="4000" b="1" spc="300" dirty="0" err="1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Flink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社区孵化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14ECDA-6F5F-787E-AFAE-A11FA33F1F14}"/>
              </a:ext>
            </a:extLst>
          </p:cNvPr>
          <p:cNvSpPr txBox="1"/>
          <p:nvPr/>
        </p:nvSpPr>
        <p:spPr>
          <a:xfrm>
            <a:off x="1890944" y="2524700"/>
            <a:ext cx="6640506" cy="1012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原名 </a:t>
            </a:r>
            <a:r>
              <a:rPr lang="en-US" altLang="zh-CN" b="1" dirty="0" err="1">
                <a:solidFill>
                  <a:schemeClr val="accent2">
                    <a:lumMod val="75000"/>
                  </a:schemeClr>
                </a:solidFill>
              </a:rPr>
              <a:t>Flink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 Table Store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（简称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FTS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），</a:t>
            </a:r>
            <a:r>
              <a:rPr lang="en-US" altLang="zh-CN" sz="2400" b="1" dirty="0" err="1">
                <a:solidFill>
                  <a:srgbClr val="FF0000"/>
                </a:solidFill>
              </a:rPr>
              <a:t>Flink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子项目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2023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年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月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12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日进入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ASF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孵化器，改名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Apache </a:t>
            </a:r>
            <a:r>
              <a:rPr lang="en-US" altLang="zh-CN" b="1" dirty="0" err="1">
                <a:solidFill>
                  <a:schemeClr val="accent2">
                    <a:lumMod val="75000"/>
                  </a:schemeClr>
                </a:solidFill>
              </a:rPr>
              <a:t>Paimon</a:t>
            </a:r>
            <a:endParaRPr lang="en-US" altLang="zh-CN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9E6A3C-8388-0699-A7FF-0CC14A9119DA}"/>
              </a:ext>
            </a:extLst>
          </p:cNvPr>
          <p:cNvSpPr txBox="1"/>
          <p:nvPr/>
        </p:nvSpPr>
        <p:spPr>
          <a:xfrm>
            <a:off x="10133732" y="1480905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流数据湖平台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97170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47C92C50-C459-E507-D592-47A6B0911033}"/>
              </a:ext>
            </a:extLst>
          </p:cNvPr>
          <p:cNvSpPr txBox="1"/>
          <p:nvPr/>
        </p:nvSpPr>
        <p:spPr>
          <a:xfrm>
            <a:off x="484241" y="41672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是什么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7E6468-B6E1-DADE-2DAE-C1752F85439D}"/>
              </a:ext>
            </a:extLst>
          </p:cNvPr>
          <p:cNvSpPr txBox="1"/>
          <p:nvPr/>
        </p:nvSpPr>
        <p:spPr>
          <a:xfrm>
            <a:off x="5880649" y="-369332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Flink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特点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7AE2D4-8056-C55A-A95D-72F8C53D04E9}"/>
              </a:ext>
            </a:extLst>
          </p:cNvPr>
          <p:cNvSpPr txBox="1"/>
          <p:nvPr/>
        </p:nvSpPr>
        <p:spPr>
          <a:xfrm>
            <a:off x="1867288" y="1361838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流数据湖平台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14ECDA-6F5F-787E-AFAE-A11FA33F1F14}"/>
              </a:ext>
            </a:extLst>
          </p:cNvPr>
          <p:cNvSpPr txBox="1"/>
          <p:nvPr/>
        </p:nvSpPr>
        <p:spPr>
          <a:xfrm>
            <a:off x="1867288" y="2412081"/>
            <a:ext cx="6640506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FF0000"/>
                </a:solidFill>
              </a:rPr>
              <a:t>Streaming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实时计算能力和 </a:t>
            </a:r>
            <a:r>
              <a:rPr lang="en-US" altLang="zh-CN" sz="2400" b="1" dirty="0">
                <a:solidFill>
                  <a:srgbClr val="FF0000"/>
                </a:solidFill>
              </a:rPr>
              <a:t>Lakehouse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新架构优势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</a:rPr>
              <a:t>高速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数据摄取、变更日志跟踪和</a:t>
            </a:r>
            <a:r>
              <a:rPr lang="zh-CN" altLang="en-US" sz="2400" b="1" dirty="0">
                <a:solidFill>
                  <a:srgbClr val="FF0000"/>
                </a:solidFill>
              </a:rPr>
              <a:t>高效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的实时分析的能力</a:t>
            </a:r>
            <a:endParaRPr lang="en-US" altLang="zh-CN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FF0000"/>
                </a:solidFill>
              </a:rPr>
              <a:t>统一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存储</a:t>
            </a:r>
            <a:endParaRPr lang="en-US" altLang="zh-CN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2F81A8-63ED-33DE-2D5D-DB7264C9DD84}"/>
              </a:ext>
            </a:extLst>
          </p:cNvPr>
          <p:cNvSpPr txBox="1"/>
          <p:nvPr/>
        </p:nvSpPr>
        <p:spPr>
          <a:xfrm>
            <a:off x="-5367533" y="1572918"/>
            <a:ext cx="4902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由</a:t>
            </a:r>
            <a:r>
              <a:rPr lang="en-US" altLang="zh-CN" sz="4000" b="1" spc="300" dirty="0" err="1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Flink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社区孵化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D1B493-8EDB-0C90-08FD-AF427E454660}"/>
              </a:ext>
            </a:extLst>
          </p:cNvPr>
          <p:cNvSpPr/>
          <p:nvPr/>
        </p:nvSpPr>
        <p:spPr>
          <a:xfrm>
            <a:off x="9980089" y="1388252"/>
            <a:ext cx="203488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核心特点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5408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A564895-D0AD-C3C2-46A6-BAA4D4B95BBE}"/>
              </a:ext>
            </a:extLst>
          </p:cNvPr>
          <p:cNvSpPr/>
          <p:nvPr/>
        </p:nvSpPr>
        <p:spPr>
          <a:xfrm>
            <a:off x="452004" y="38051"/>
            <a:ext cx="203488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核心特点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39E293-5530-717D-4645-D581C7001B5E}"/>
              </a:ext>
            </a:extLst>
          </p:cNvPr>
          <p:cNvSpPr txBox="1"/>
          <p:nvPr/>
        </p:nvSpPr>
        <p:spPr>
          <a:xfrm>
            <a:off x="2113596" y="2854677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变更日志生成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C3EB95-56BB-187C-844B-5A2F849427CC}"/>
              </a:ext>
            </a:extLst>
          </p:cNvPr>
          <p:cNvSpPr txBox="1"/>
          <p:nvPr/>
        </p:nvSpPr>
        <p:spPr>
          <a:xfrm>
            <a:off x="2113596" y="1485804"/>
            <a:ext cx="2573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数据湖能力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42FCCE-95FA-DA0E-9D11-6EEAC2632BED}"/>
              </a:ext>
            </a:extLst>
          </p:cNvPr>
          <p:cNvSpPr txBox="1"/>
          <p:nvPr/>
        </p:nvSpPr>
        <p:spPr>
          <a:xfrm>
            <a:off x="2113596" y="799166"/>
            <a:ext cx="497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统一批处理和流处理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5BA413-036E-48C6-093D-573A774BEB1B}"/>
              </a:ext>
            </a:extLst>
          </p:cNvPr>
          <p:cNvSpPr txBox="1"/>
          <p:nvPr/>
        </p:nvSpPr>
        <p:spPr>
          <a:xfrm>
            <a:off x="2113596" y="2172442"/>
            <a:ext cx="2970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各种合并引擎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D338125-AA13-6CD0-7955-15510E799FA3}"/>
              </a:ext>
            </a:extLst>
          </p:cNvPr>
          <p:cNvPicPr preferRelativeResize="0">
            <a:picLocks/>
          </p:cNvPicPr>
          <p:nvPr/>
        </p:nvPicPr>
        <p:blipFill>
          <a:blip r:embed="rId4"/>
          <a:stretch/>
        </p:blipFill>
        <p:spPr>
          <a:xfrm>
            <a:off x="3709353" y="-318372"/>
            <a:ext cx="1725293" cy="242317"/>
          </a:xfrm>
          <a:prstGeom prst="roundRect">
            <a:avLst>
              <a:gd name="adj" fmla="val 138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7016E8-DFC3-E496-513A-08B88EF7FE14}"/>
              </a:ext>
            </a:extLst>
          </p:cNvPr>
          <p:cNvSpPr txBox="1"/>
          <p:nvPr/>
        </p:nvSpPr>
        <p:spPr>
          <a:xfrm>
            <a:off x="2113596" y="3536912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丰富的表类型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10D68A-97EA-AB30-130A-3DAED4D2AA21}"/>
              </a:ext>
            </a:extLst>
          </p:cNvPr>
          <p:cNvSpPr txBox="1"/>
          <p:nvPr/>
        </p:nvSpPr>
        <p:spPr>
          <a:xfrm>
            <a:off x="2113596" y="4213053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6.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模式演化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0A322B-BA0F-53F4-A062-AB0F350CE720}"/>
              </a:ext>
            </a:extLst>
          </p:cNvPr>
          <p:cNvSpPr txBox="1"/>
          <p:nvPr/>
        </p:nvSpPr>
        <p:spPr>
          <a:xfrm>
            <a:off x="-4459674" y="1484615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流数据湖平台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3BD631-13CA-8F01-3EE3-CB4501AA2D83}"/>
              </a:ext>
            </a:extLst>
          </p:cNvPr>
          <p:cNvSpPr txBox="1"/>
          <p:nvPr/>
        </p:nvSpPr>
        <p:spPr>
          <a:xfrm>
            <a:off x="-2979414" y="212277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是什么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222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A564895-D0AD-C3C2-46A6-BAA4D4B95BBE}"/>
              </a:ext>
            </a:extLst>
          </p:cNvPr>
          <p:cNvSpPr/>
          <p:nvPr/>
        </p:nvSpPr>
        <p:spPr>
          <a:xfrm>
            <a:off x="452004" y="38051"/>
            <a:ext cx="203488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核心特点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39E293-5530-717D-4645-D581C7001B5E}"/>
              </a:ext>
            </a:extLst>
          </p:cNvPr>
          <p:cNvSpPr txBox="1"/>
          <p:nvPr/>
        </p:nvSpPr>
        <p:spPr>
          <a:xfrm>
            <a:off x="3381811" y="4442762"/>
            <a:ext cx="339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变更日志生成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C3EB95-56BB-187C-844B-5A2F849427CC}"/>
              </a:ext>
            </a:extLst>
          </p:cNvPr>
          <p:cNvSpPr txBox="1"/>
          <p:nvPr/>
        </p:nvSpPr>
        <p:spPr>
          <a:xfrm>
            <a:off x="6265217" y="1902186"/>
            <a:ext cx="2275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数据湖能力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42FCCE-95FA-DA0E-9D11-6EEAC2632BED}"/>
              </a:ext>
            </a:extLst>
          </p:cNvPr>
          <p:cNvSpPr txBox="1"/>
          <p:nvPr/>
        </p:nvSpPr>
        <p:spPr>
          <a:xfrm>
            <a:off x="3499367" y="780991"/>
            <a:ext cx="339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统一批处理和流处理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5BA413-036E-48C6-093D-573A774BEB1B}"/>
              </a:ext>
            </a:extLst>
          </p:cNvPr>
          <p:cNvSpPr txBox="1"/>
          <p:nvPr/>
        </p:nvSpPr>
        <p:spPr>
          <a:xfrm>
            <a:off x="5340426" y="3807953"/>
            <a:ext cx="2263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各种合并引擎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7016E8-DFC3-E496-513A-08B88EF7FE14}"/>
              </a:ext>
            </a:extLst>
          </p:cNvPr>
          <p:cNvSpPr txBox="1"/>
          <p:nvPr/>
        </p:nvSpPr>
        <p:spPr>
          <a:xfrm>
            <a:off x="859262" y="3262432"/>
            <a:ext cx="22927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丰富的表类型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10D68A-97EA-AB30-130A-3DAED4D2AA21}"/>
              </a:ext>
            </a:extLst>
          </p:cNvPr>
          <p:cNvSpPr txBox="1"/>
          <p:nvPr/>
        </p:nvSpPr>
        <p:spPr>
          <a:xfrm>
            <a:off x="1891011" y="1529675"/>
            <a:ext cx="339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6.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模式演化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EB1FAC-D1B6-778B-852B-E6966D38117E}"/>
              </a:ext>
            </a:extLst>
          </p:cNvPr>
          <p:cNvSpPr/>
          <p:nvPr/>
        </p:nvSpPr>
        <p:spPr>
          <a:xfrm>
            <a:off x="2927005" y="2584708"/>
            <a:ext cx="33382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000" b="1" spc="300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Paimon</a:t>
            </a:r>
            <a:endParaRPr lang="zh-CN" altLang="en-US" sz="2000" b="1" spc="300" dirty="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037D06E7-0995-CD53-B453-A6753E0DFC36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4572000" y="1388533"/>
            <a:ext cx="24111" cy="717695"/>
          </a:xfrm>
          <a:prstGeom prst="straightConnector1">
            <a:avLst/>
          </a:prstGeom>
          <a:ln w="381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DFBF28E4-39B4-A9E1-9B0D-A23C6B624903}"/>
              </a:ext>
            </a:extLst>
          </p:cNvPr>
          <p:cNvCxnSpPr>
            <a:cxnSpLocks/>
            <a:stCxn id="16" idx="3"/>
          </p:cNvCxnSpPr>
          <p:nvPr/>
        </p:nvCxnSpPr>
        <p:spPr>
          <a:xfrm flipH="1">
            <a:off x="3136053" y="3276962"/>
            <a:ext cx="975124" cy="142610"/>
          </a:xfrm>
          <a:prstGeom prst="straightConnector1">
            <a:avLst/>
          </a:prstGeom>
          <a:ln w="381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4968EBDC-0116-13A1-7D4E-B53ED27DAFBB}"/>
              </a:ext>
            </a:extLst>
          </p:cNvPr>
          <p:cNvSpPr/>
          <p:nvPr/>
        </p:nvSpPr>
        <p:spPr>
          <a:xfrm>
            <a:off x="3910311" y="2106228"/>
            <a:ext cx="1371600" cy="1371600"/>
          </a:xfrm>
          <a:prstGeom prst="ellipse">
            <a:avLst/>
          </a:pr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A2D759A3-A7F9-4913-4CAF-CC033ECFA483}"/>
              </a:ext>
            </a:extLst>
          </p:cNvPr>
          <p:cNvCxnSpPr>
            <a:cxnSpLocks/>
            <a:stCxn id="16" idx="7"/>
          </p:cNvCxnSpPr>
          <p:nvPr/>
        </p:nvCxnSpPr>
        <p:spPr>
          <a:xfrm flipV="1">
            <a:off x="5081045" y="2164484"/>
            <a:ext cx="1042048" cy="142610"/>
          </a:xfrm>
          <a:prstGeom prst="straightConnector1">
            <a:avLst/>
          </a:prstGeom>
          <a:ln w="381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4682C4A-4050-71EF-EDF6-3755E97019DB}"/>
              </a:ext>
            </a:extLst>
          </p:cNvPr>
          <p:cNvCxnSpPr>
            <a:cxnSpLocks/>
          </p:cNvCxnSpPr>
          <p:nvPr/>
        </p:nvCxnSpPr>
        <p:spPr>
          <a:xfrm>
            <a:off x="5236662" y="3052077"/>
            <a:ext cx="641689" cy="610465"/>
          </a:xfrm>
          <a:prstGeom prst="straightConnector1">
            <a:avLst/>
          </a:prstGeom>
          <a:ln w="381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F5E49657-921D-2F86-0C58-471EAC5D8A9A}"/>
              </a:ext>
            </a:extLst>
          </p:cNvPr>
          <p:cNvCxnSpPr>
            <a:cxnSpLocks/>
            <a:stCxn id="16" idx="4"/>
          </p:cNvCxnSpPr>
          <p:nvPr/>
        </p:nvCxnSpPr>
        <p:spPr>
          <a:xfrm>
            <a:off x="4596111" y="3477828"/>
            <a:ext cx="0" cy="846668"/>
          </a:xfrm>
          <a:prstGeom prst="straightConnector1">
            <a:avLst/>
          </a:prstGeom>
          <a:ln w="381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6446572-B83C-00D9-21FB-EC3349A66ECC}"/>
              </a:ext>
            </a:extLst>
          </p:cNvPr>
          <p:cNvCxnSpPr>
            <a:cxnSpLocks/>
          </p:cNvCxnSpPr>
          <p:nvPr/>
        </p:nvCxnSpPr>
        <p:spPr>
          <a:xfrm flipH="1" flipV="1">
            <a:off x="3313871" y="2038147"/>
            <a:ext cx="631716" cy="533603"/>
          </a:xfrm>
          <a:prstGeom prst="straightConnector1">
            <a:avLst/>
          </a:prstGeom>
          <a:ln w="381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81DBF03B-5DC5-73A4-EECA-211AA2F3441C}"/>
              </a:ext>
            </a:extLst>
          </p:cNvPr>
          <p:cNvSpPr txBox="1"/>
          <p:nvPr/>
        </p:nvSpPr>
        <p:spPr>
          <a:xfrm>
            <a:off x="10159457" y="1160343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课程特点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5A0B722-3A8F-07C0-591E-C81F7D61FDF2}"/>
              </a:ext>
            </a:extLst>
          </p:cNvPr>
          <p:cNvSpPr txBox="1"/>
          <p:nvPr/>
        </p:nvSpPr>
        <p:spPr>
          <a:xfrm>
            <a:off x="10200600" y="3734876"/>
            <a:ext cx="3480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基于新版本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1868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A564895-D0AD-C3C2-46A6-BAA4D4B95BBE}"/>
              </a:ext>
            </a:extLst>
          </p:cNvPr>
          <p:cNvSpPr/>
          <p:nvPr/>
        </p:nvSpPr>
        <p:spPr>
          <a:xfrm>
            <a:off x="-3051247" y="218277"/>
            <a:ext cx="203488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b="1" dirty="0" err="1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Paimon</a:t>
            </a:r>
            <a:r>
              <a:rPr lang="en-US" altLang="zh-CN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核心特点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39E293-5530-717D-4645-D581C7001B5E}"/>
              </a:ext>
            </a:extLst>
          </p:cNvPr>
          <p:cNvSpPr txBox="1"/>
          <p:nvPr/>
        </p:nvSpPr>
        <p:spPr>
          <a:xfrm>
            <a:off x="3385595" y="6190676"/>
            <a:ext cx="339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4.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变更日志生成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C3EB95-56BB-187C-844B-5A2F849427CC}"/>
              </a:ext>
            </a:extLst>
          </p:cNvPr>
          <p:cNvSpPr txBox="1"/>
          <p:nvPr/>
        </p:nvSpPr>
        <p:spPr>
          <a:xfrm>
            <a:off x="10532417" y="95205"/>
            <a:ext cx="2275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数据湖能力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642FCCE-95FA-DA0E-9D11-6EEAC2632BED}"/>
              </a:ext>
            </a:extLst>
          </p:cNvPr>
          <p:cNvSpPr txBox="1"/>
          <p:nvPr/>
        </p:nvSpPr>
        <p:spPr>
          <a:xfrm>
            <a:off x="3313871" y="-1367766"/>
            <a:ext cx="339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统一批处理和流处理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5BA413-036E-48C6-093D-573A774BEB1B}"/>
              </a:ext>
            </a:extLst>
          </p:cNvPr>
          <p:cNvSpPr txBox="1"/>
          <p:nvPr/>
        </p:nvSpPr>
        <p:spPr>
          <a:xfrm>
            <a:off x="9023961" y="6367643"/>
            <a:ext cx="2263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各种合并引擎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7016E8-DFC3-E496-513A-08B88EF7FE14}"/>
              </a:ext>
            </a:extLst>
          </p:cNvPr>
          <p:cNvSpPr txBox="1"/>
          <p:nvPr/>
        </p:nvSpPr>
        <p:spPr>
          <a:xfrm>
            <a:off x="-4197646" y="4020713"/>
            <a:ext cx="22927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5.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丰富的表类型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10D68A-97EA-AB30-130A-3DAED4D2AA21}"/>
              </a:ext>
            </a:extLst>
          </p:cNvPr>
          <p:cNvSpPr txBox="1"/>
          <p:nvPr/>
        </p:nvSpPr>
        <p:spPr>
          <a:xfrm>
            <a:off x="-3309224" y="-1046808"/>
            <a:ext cx="3390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6.</a:t>
            </a:r>
            <a:r>
              <a:rPr lang="zh-CN" altLang="en-US" sz="2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模式演化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EB1FAC-D1B6-778B-852B-E6966D38117E}"/>
              </a:ext>
            </a:extLst>
          </p:cNvPr>
          <p:cNvSpPr/>
          <p:nvPr/>
        </p:nvSpPr>
        <p:spPr>
          <a:xfrm>
            <a:off x="-3573953" y="1821917"/>
            <a:ext cx="33382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000" b="1" spc="300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Paimon</a:t>
            </a:r>
            <a:endParaRPr lang="zh-CN" altLang="en-US" sz="2000" b="1" spc="300" dirty="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968EBDC-0116-13A1-7D4E-B53ED27DAFBB}"/>
              </a:ext>
            </a:extLst>
          </p:cNvPr>
          <p:cNvSpPr/>
          <p:nvPr/>
        </p:nvSpPr>
        <p:spPr>
          <a:xfrm>
            <a:off x="-2590647" y="1343437"/>
            <a:ext cx="1371600" cy="1371600"/>
          </a:xfrm>
          <a:prstGeom prst="ellipse">
            <a:avLst/>
          </a:pr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8A662D-A56C-1C74-C875-50E65FFFEAE2}"/>
              </a:ext>
            </a:extLst>
          </p:cNvPr>
          <p:cNvSpPr txBox="1"/>
          <p:nvPr/>
        </p:nvSpPr>
        <p:spPr>
          <a:xfrm>
            <a:off x="571065" y="0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课程特点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77FBF69-57C5-CBCF-ABED-1910C1B61B3D}"/>
              </a:ext>
            </a:extLst>
          </p:cNvPr>
          <p:cNvSpPr txBox="1"/>
          <p:nvPr/>
        </p:nvSpPr>
        <p:spPr>
          <a:xfrm>
            <a:off x="2487526" y="1419436"/>
            <a:ext cx="3480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基于新版本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4D46F1D-18EF-1EE7-2705-5034B24CB97F}"/>
              </a:ext>
            </a:extLst>
          </p:cNvPr>
          <p:cNvSpPr txBox="1"/>
          <p:nvPr/>
        </p:nvSpPr>
        <p:spPr>
          <a:xfrm>
            <a:off x="2748686" y="2508821"/>
            <a:ext cx="4572000" cy="1703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 err="1">
                <a:solidFill>
                  <a:schemeClr val="accent2">
                    <a:lumMod val="75000"/>
                  </a:schemeClr>
                </a:solidFill>
              </a:rPr>
              <a:t>Paimon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 0.5 SNAPSHOT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 err="1">
                <a:solidFill>
                  <a:schemeClr val="accent2">
                    <a:lumMod val="75000"/>
                  </a:schemeClr>
                </a:solidFill>
              </a:rPr>
              <a:t>Flink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 1.17.0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Hive 3.1.3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Spark 3.3.1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942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性能卓越">
            <a:extLst>
              <a:ext uri="{FF2B5EF4-FFF2-40B4-BE49-F238E27FC236}">
                <a16:creationId xmlns:a16="http://schemas.microsoft.com/office/drawing/2014/main" id="{467FF8ED-FB40-EC21-15EF-ED00B76F1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30793" y="2019779"/>
            <a:ext cx="698016" cy="69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F1B1E2-A579-584D-8994-384FC683EE42}"/>
              </a:ext>
            </a:extLst>
          </p:cNvPr>
          <p:cNvSpPr txBox="1"/>
          <p:nvPr/>
        </p:nvSpPr>
        <p:spPr>
          <a:xfrm>
            <a:off x="571065" y="0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课程特点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22275E-EE85-B26A-498F-D447FDA5423F}"/>
              </a:ext>
            </a:extLst>
          </p:cNvPr>
          <p:cNvSpPr txBox="1"/>
          <p:nvPr/>
        </p:nvSpPr>
        <p:spPr>
          <a:xfrm>
            <a:off x="1898707" y="2717795"/>
            <a:ext cx="6237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内容详实，手把手教学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21AF4D-2E3E-B029-B725-A203ECD5172B}"/>
              </a:ext>
            </a:extLst>
          </p:cNvPr>
          <p:cNvSpPr txBox="1"/>
          <p:nvPr/>
        </p:nvSpPr>
        <p:spPr>
          <a:xfrm>
            <a:off x="1898707" y="1717819"/>
            <a:ext cx="3480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基于新版本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B606D5-6B18-2B4D-712A-1665B907207C}"/>
              </a:ext>
            </a:extLst>
          </p:cNvPr>
          <p:cNvSpPr txBox="1"/>
          <p:nvPr/>
        </p:nvSpPr>
        <p:spPr>
          <a:xfrm>
            <a:off x="571064" y="5150043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资料获取方式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45BCA3-84AF-4446-5E81-CECCFD49D603}"/>
              </a:ext>
            </a:extLst>
          </p:cNvPr>
          <p:cNvSpPr txBox="1"/>
          <p:nvPr/>
        </p:nvSpPr>
        <p:spPr>
          <a:xfrm>
            <a:off x="3002820" y="-639858"/>
            <a:ext cx="7092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关注尚硅谷教育公众号：回复 </a:t>
            </a:r>
            <a:r>
              <a:rPr lang="zh-CN" altLang="en-US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大数据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CE2BE7-C37A-6169-DDBD-C3DC9EFA62B1}"/>
              </a:ext>
            </a:extLst>
          </p:cNvPr>
          <p:cNvSpPr txBox="1"/>
          <p:nvPr/>
        </p:nvSpPr>
        <p:spPr>
          <a:xfrm>
            <a:off x="9474740" y="2310140"/>
            <a:ext cx="4958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老学员</a:t>
            </a:r>
            <a:r>
              <a:rPr lang="zh-CN" altLang="en-US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谷粒学院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免费观看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B8BB77-B51D-B41B-233D-9EDE1B07541E}"/>
              </a:ext>
            </a:extLst>
          </p:cNvPr>
          <p:cNvSpPr txBox="1"/>
          <p:nvPr/>
        </p:nvSpPr>
        <p:spPr>
          <a:xfrm>
            <a:off x="7237954" y="5707000"/>
            <a:ext cx="2856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en-US" altLang="zh-CN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B</a:t>
            </a:r>
            <a:r>
              <a:rPr lang="zh-CN" altLang="en-US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站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免费观看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898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性能卓越">
            <a:extLst>
              <a:ext uri="{FF2B5EF4-FFF2-40B4-BE49-F238E27FC236}">
                <a16:creationId xmlns:a16="http://schemas.microsoft.com/office/drawing/2014/main" id="{467FF8ED-FB40-EC21-15EF-ED00B76F1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30793" y="2019779"/>
            <a:ext cx="698016" cy="69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F1B1E2-A579-584D-8994-384FC683EE42}"/>
              </a:ext>
            </a:extLst>
          </p:cNvPr>
          <p:cNvSpPr txBox="1"/>
          <p:nvPr/>
        </p:nvSpPr>
        <p:spPr>
          <a:xfrm>
            <a:off x="-2121335" y="71120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645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课程特点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AC8817-7343-FFCE-C93B-5ECE12930334}"/>
              </a:ext>
            </a:extLst>
          </p:cNvPr>
          <p:cNvSpPr txBox="1"/>
          <p:nvPr/>
        </p:nvSpPr>
        <p:spPr>
          <a:xfrm>
            <a:off x="550745" y="0"/>
            <a:ext cx="191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资料获取方式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91D4F28-FB93-C93D-5560-BF8B3DF1B78A}"/>
              </a:ext>
            </a:extLst>
          </p:cNvPr>
          <p:cNvSpPr txBox="1"/>
          <p:nvPr/>
        </p:nvSpPr>
        <p:spPr>
          <a:xfrm>
            <a:off x="1163860" y="1534560"/>
            <a:ext cx="7092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关注尚硅谷教育公众号：回复 </a:t>
            </a:r>
            <a:r>
              <a:rPr lang="zh-CN" altLang="en-US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大数据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191AF6-F0B2-1F34-52A2-3580CFC6C685}"/>
              </a:ext>
            </a:extLst>
          </p:cNvPr>
          <p:cNvSpPr txBox="1"/>
          <p:nvPr/>
        </p:nvSpPr>
        <p:spPr>
          <a:xfrm>
            <a:off x="1163860" y="2310140"/>
            <a:ext cx="4958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老学员</a:t>
            </a:r>
            <a:r>
              <a:rPr lang="zh-CN" altLang="en-US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谷粒学院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免费观看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A3FB4F9-EEDF-F40C-61BA-9FFB6D90344B}"/>
              </a:ext>
            </a:extLst>
          </p:cNvPr>
          <p:cNvSpPr txBox="1"/>
          <p:nvPr/>
        </p:nvSpPr>
        <p:spPr>
          <a:xfrm>
            <a:off x="1163860" y="3085720"/>
            <a:ext cx="2856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3.</a:t>
            </a:r>
            <a:r>
              <a:rPr lang="en-US" altLang="zh-CN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B</a:t>
            </a:r>
            <a:r>
              <a:rPr lang="zh-CN" altLang="en-US" sz="2800" b="1" spc="300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站</a:t>
            </a:r>
            <a:r>
              <a:rPr lang="zh-CN" altLang="en-US" sz="28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免费观看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F7F11E-3856-910A-D0E7-192881A10D5E}"/>
              </a:ext>
            </a:extLst>
          </p:cNvPr>
          <p:cNvSpPr txBox="1"/>
          <p:nvPr/>
        </p:nvSpPr>
        <p:spPr>
          <a:xfrm>
            <a:off x="-6660058" y="2863840"/>
            <a:ext cx="6237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内容详实，手把手教学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1B92D3-9FF2-09F8-F6D9-94543756C492}"/>
              </a:ext>
            </a:extLst>
          </p:cNvPr>
          <p:cNvSpPr txBox="1"/>
          <p:nvPr/>
        </p:nvSpPr>
        <p:spPr>
          <a:xfrm>
            <a:off x="-6660058" y="1863864"/>
            <a:ext cx="3480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1.</a:t>
            </a:r>
            <a:r>
              <a:rPr lang="zh-CN" altLang="en-US" sz="4000" b="1" spc="300" dirty="0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基于新版本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8388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全屏显示(16:9)</PresentationFormat>
  <Paragraphs>70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</cp:revision>
  <dcterms:created xsi:type="dcterms:W3CDTF">2018-03-01T02:03:00Z</dcterms:created>
  <dcterms:modified xsi:type="dcterms:W3CDTF">2023-07-13T04:36:52Z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