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8" r:id="rId4"/>
    <p:sldId id="259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AFF"/>
    <a:srgbClr val="0066FF"/>
    <a:srgbClr val="FDA007"/>
    <a:srgbClr val="00AF92"/>
    <a:srgbClr val="006450"/>
    <a:srgbClr val="028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10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2019/8/27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6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8983"/>
            <a:ext cx="7886700" cy="32640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2019/8/27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869"/>
            <a:ext cx="7886700" cy="1862662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950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2050"/>
            <a:ext cx="3868340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950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050"/>
            <a:ext cx="3887391" cy="268100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533"/>
            <a:ext cx="4286250" cy="1037019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800391"/>
            <a:ext cx="4286250" cy="8896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348"/>
            <a:ext cx="3511241" cy="1071308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348"/>
            <a:ext cx="4283912" cy="405340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708"/>
            <a:ext cx="3511241" cy="28591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2019/8/27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92"/>
            <a:ext cx="681676" cy="4359641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92"/>
            <a:ext cx="7084832" cy="4359641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67475" y="4787146"/>
            <a:ext cx="2057400" cy="273892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643144" y="1621034"/>
            <a:ext cx="4567000" cy="10540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CN" sz="6000" b="1" smtClean="0">
                <a:solidFill>
                  <a:srgbClr val="FEA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Web</a:t>
            </a:r>
            <a:r>
              <a:rPr lang="zh-CN" altLang="en-US" sz="6000" b="1" smtClean="0">
                <a:solidFill>
                  <a:srgbClr val="FEA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技术概览</a:t>
            </a:r>
            <a:endParaRPr lang="zh-CN" altLang="zh-CN" sz="6000" b="1" dirty="0" smtClean="0">
              <a:solidFill>
                <a:srgbClr val="FEA0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886458" y="4374059"/>
            <a:ext cx="5223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00AF92"/>
                </a:solidFill>
                <a:latin typeface="楷体" pitchFamily="49" charset="-122"/>
                <a:ea typeface="楷体" pitchFamily="49" charset="-122"/>
              </a:rPr>
              <a:t>讲师：宋红康   </a:t>
            </a:r>
            <a:endParaRPr lang="en-US" altLang="zh-CN" sz="2400" b="1" dirty="0" smtClean="0">
              <a:solidFill>
                <a:srgbClr val="00AF92"/>
              </a:solidFill>
              <a:latin typeface="楷体" pitchFamily="49" charset="-122"/>
              <a:ea typeface="楷体" pitchFamily="49" charset="-122"/>
            </a:endParaRPr>
          </a:p>
          <a:p>
            <a:pPr algn="r"/>
            <a:r>
              <a:rPr lang="zh-CN" altLang="en-US" sz="2000" b="1" dirty="0" smtClean="0">
                <a:solidFill>
                  <a:srgbClr val="00AF92"/>
                </a:solidFill>
                <a:latin typeface="楷体" pitchFamily="49" charset="-122"/>
                <a:ea typeface="楷体" pitchFamily="49" charset="-122"/>
              </a:rPr>
              <a:t>新浪微博：</a:t>
            </a:r>
            <a:r>
              <a:rPr lang="zh-CN" altLang="en-US" sz="2000" b="1" dirty="0">
                <a:solidFill>
                  <a:srgbClr val="00AF92"/>
                </a:solidFill>
                <a:latin typeface="楷体" pitchFamily="49" charset="-122"/>
                <a:ea typeface="楷体" pitchFamily="49" charset="-122"/>
              </a:rPr>
              <a:t>尚</a:t>
            </a:r>
            <a:r>
              <a:rPr lang="zh-CN" altLang="en-US" sz="2000" b="1" dirty="0" smtClean="0">
                <a:solidFill>
                  <a:srgbClr val="00AF92"/>
                </a:solidFill>
                <a:latin typeface="楷体" pitchFamily="49" charset="-122"/>
                <a:ea typeface="楷体" pitchFamily="49" charset="-122"/>
              </a:rPr>
              <a:t>硅谷</a:t>
            </a:r>
            <a:r>
              <a:rPr lang="en-US" altLang="zh-CN" sz="2000" b="1" dirty="0" smtClean="0">
                <a:solidFill>
                  <a:srgbClr val="00AF92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2000" b="1" dirty="0" smtClean="0">
                <a:solidFill>
                  <a:srgbClr val="00AF92"/>
                </a:solidFill>
                <a:latin typeface="楷体" pitchFamily="49" charset="-122"/>
                <a:ea typeface="楷体" pitchFamily="49" charset="-122"/>
              </a:rPr>
              <a:t>宋红康</a:t>
            </a:r>
            <a:endParaRPr lang="zh-CN" altLang="en-US" sz="2000" b="1" dirty="0">
              <a:solidFill>
                <a:srgbClr val="00AF92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13" y="507338"/>
            <a:ext cx="3914775" cy="752475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1787833" y="1324206"/>
            <a:ext cx="1656184" cy="7920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客户端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23837" y="2635597"/>
            <a:ext cx="1656184" cy="79208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浏览器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7080421" y="1225897"/>
            <a:ext cx="1368152" cy="18002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服务器端</a:t>
            </a:r>
          </a:p>
        </p:txBody>
      </p:sp>
      <p:cxnSp>
        <p:nvCxnSpPr>
          <p:cNvPr id="25" name="直接箭头连接符 24"/>
          <p:cNvCxnSpPr>
            <a:stCxn id="18" idx="3"/>
            <a:endCxn id="22" idx="1"/>
          </p:cNvCxnSpPr>
          <p:nvPr/>
        </p:nvCxnSpPr>
        <p:spPr>
          <a:xfrm>
            <a:off x="3444017" y="1720250"/>
            <a:ext cx="3636404" cy="40574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0" idx="3"/>
            <a:endCxn id="22" idx="1"/>
          </p:cNvCxnSpPr>
          <p:nvPr/>
        </p:nvCxnSpPr>
        <p:spPr>
          <a:xfrm flipV="1">
            <a:off x="3480021" y="2125997"/>
            <a:ext cx="3600400" cy="90564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3783221" y="1554441"/>
            <a:ext cx="1008112" cy="136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1"/>
          <p:cNvSpPr txBox="1"/>
          <p:nvPr/>
        </p:nvSpPr>
        <p:spPr>
          <a:xfrm>
            <a:off x="3927237" y="11592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请求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 flipH="1" flipV="1">
            <a:off x="6000301" y="1791429"/>
            <a:ext cx="864096" cy="124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6"/>
          <p:cNvSpPr txBox="1"/>
          <p:nvPr/>
        </p:nvSpPr>
        <p:spPr>
          <a:xfrm>
            <a:off x="6072309" y="142209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响应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3716881" y="2958778"/>
            <a:ext cx="735248" cy="2016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0"/>
          <p:cNvSpPr txBox="1"/>
          <p:nvPr/>
        </p:nvSpPr>
        <p:spPr>
          <a:xfrm>
            <a:off x="3783221" y="3068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请求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6000301" y="2347565"/>
            <a:ext cx="864096" cy="2312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3"/>
          <p:cNvSpPr txBox="1"/>
          <p:nvPr/>
        </p:nvSpPr>
        <p:spPr>
          <a:xfrm>
            <a:off x="6216325" y="248228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响应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92" y="3512819"/>
            <a:ext cx="2840541" cy="16306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83544" y="3927172"/>
            <a:ext cx="299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B/S:Browser Server</a:t>
            </a:r>
          </a:p>
          <a:p>
            <a:r>
              <a:rPr lang="en-US" altLang="zh-CN" smtClean="0"/>
              <a:t>C/S:Client    Server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6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12444" y="1533320"/>
            <a:ext cx="792088" cy="2650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HTML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771109" y="1980423"/>
            <a:ext cx="874757" cy="7920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浏览器端</a:t>
            </a:r>
          </a:p>
        </p:txBody>
      </p:sp>
      <p:sp>
        <p:nvSpPr>
          <p:cNvPr id="4" name="椭圆 3"/>
          <p:cNvSpPr/>
          <p:nvPr/>
        </p:nvSpPr>
        <p:spPr>
          <a:xfrm>
            <a:off x="7935447" y="1718452"/>
            <a:ext cx="792088" cy="7920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服务器端</a:t>
            </a:r>
          </a:p>
        </p:txBody>
      </p:sp>
      <p:cxnSp>
        <p:nvCxnSpPr>
          <p:cNvPr id="7" name="直接箭头连接符 6"/>
          <p:cNvCxnSpPr>
            <a:stCxn id="3" idx="0"/>
            <a:endCxn id="6" idx="2"/>
          </p:cNvCxnSpPr>
          <p:nvPr/>
        </p:nvCxnSpPr>
        <p:spPr>
          <a:xfrm flipV="1">
            <a:off x="1208488" y="1798410"/>
            <a:ext cx="0" cy="182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89482" y="930663"/>
            <a:ext cx="728476" cy="26404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CSS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42964" y="930663"/>
            <a:ext cx="1240816" cy="275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JavaScript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0" name="肘形连接符 9"/>
          <p:cNvCxnSpPr>
            <a:stCxn id="6" idx="0"/>
            <a:endCxn id="8" idx="2"/>
          </p:cNvCxnSpPr>
          <p:nvPr/>
        </p:nvCxnSpPr>
        <p:spPr>
          <a:xfrm rot="16200000" flipV="1">
            <a:off x="761800" y="1086632"/>
            <a:ext cx="338608" cy="554768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6" idx="0"/>
            <a:endCxn id="9" idx="2"/>
          </p:cNvCxnSpPr>
          <p:nvPr/>
        </p:nvCxnSpPr>
        <p:spPr>
          <a:xfrm rot="5400000" flipH="1" flipV="1">
            <a:off x="1372211" y="1042159"/>
            <a:ext cx="327439" cy="654884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242964" y="479043"/>
            <a:ext cx="1240816" cy="229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jQuery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>
            <a:stCxn id="9" idx="0"/>
            <a:endCxn id="12" idx="2"/>
          </p:cNvCxnSpPr>
          <p:nvPr/>
        </p:nvCxnSpPr>
        <p:spPr>
          <a:xfrm flipV="1">
            <a:off x="1863372" y="708722"/>
            <a:ext cx="0" cy="2219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337820" y="1934476"/>
            <a:ext cx="936104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Tomcat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05396" y="2030715"/>
            <a:ext cx="792088" cy="360040"/>
          </a:xfrm>
          <a:prstGeom prst="rect">
            <a:avLst/>
          </a:prstGeom>
          <a:solidFill>
            <a:srgbClr val="0066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HTTP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直接箭头连接符 15"/>
          <p:cNvCxnSpPr>
            <a:stCxn id="3" idx="6"/>
            <a:endCxn id="15" idx="1"/>
          </p:cNvCxnSpPr>
          <p:nvPr/>
        </p:nvCxnSpPr>
        <p:spPr>
          <a:xfrm flipV="1">
            <a:off x="1645866" y="2210735"/>
            <a:ext cx="2159530" cy="1657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4" idx="1"/>
            <a:endCxn id="15" idx="3"/>
          </p:cNvCxnSpPr>
          <p:nvPr/>
        </p:nvCxnSpPr>
        <p:spPr>
          <a:xfrm flipH="1">
            <a:off x="4597484" y="2114496"/>
            <a:ext cx="1740336" cy="96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4" idx="2"/>
            <a:endCxn id="14" idx="3"/>
          </p:cNvCxnSpPr>
          <p:nvPr/>
        </p:nvCxnSpPr>
        <p:spPr>
          <a:xfrm flipH="1">
            <a:off x="7273924" y="2114496"/>
            <a:ext cx="6615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227786" y="1359419"/>
            <a:ext cx="1125206" cy="298153"/>
          </a:xfrm>
          <a:prstGeom prst="rect">
            <a:avLst/>
          </a:prstGeom>
          <a:solidFill>
            <a:srgbClr val="71DA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XML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7785" y="971287"/>
            <a:ext cx="1125207" cy="264049"/>
          </a:xfrm>
          <a:prstGeom prst="rect">
            <a:avLst/>
          </a:prstGeom>
          <a:solidFill>
            <a:srgbClr val="71DA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JSON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983093" y="562487"/>
            <a:ext cx="1645558" cy="1208714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数据交换格式</a:t>
            </a:r>
          </a:p>
        </p:txBody>
      </p:sp>
      <p:cxnSp>
        <p:nvCxnSpPr>
          <p:cNvPr id="22" name="直接箭头连接符 21"/>
          <p:cNvCxnSpPr>
            <a:stCxn id="14" idx="0"/>
            <a:endCxn id="19" idx="2"/>
          </p:cNvCxnSpPr>
          <p:nvPr/>
        </p:nvCxnSpPr>
        <p:spPr>
          <a:xfrm flipH="1" flipV="1">
            <a:off x="6790389" y="1657572"/>
            <a:ext cx="15483" cy="2769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437537" y="943894"/>
            <a:ext cx="792088" cy="2724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Ajax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>
            <a:stCxn id="20" idx="1"/>
            <a:endCxn id="23" idx="3"/>
          </p:cNvCxnSpPr>
          <p:nvPr/>
        </p:nvCxnSpPr>
        <p:spPr>
          <a:xfrm flipH="1" flipV="1">
            <a:off x="4229625" y="1080143"/>
            <a:ext cx="1998160" cy="231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9" idx="3"/>
            <a:endCxn id="23" idx="1"/>
          </p:cNvCxnSpPr>
          <p:nvPr/>
        </p:nvCxnSpPr>
        <p:spPr>
          <a:xfrm>
            <a:off x="2483780" y="1068272"/>
            <a:ext cx="953757" cy="118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9" idx="1"/>
            <a:endCxn id="23" idx="2"/>
          </p:cNvCxnSpPr>
          <p:nvPr/>
        </p:nvCxnSpPr>
        <p:spPr>
          <a:xfrm rot="10800000">
            <a:off x="3833582" y="1216392"/>
            <a:ext cx="2394205" cy="29210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stCxn id="12" idx="3"/>
            <a:endCxn id="23" idx="0"/>
          </p:cNvCxnSpPr>
          <p:nvPr/>
        </p:nvCxnSpPr>
        <p:spPr>
          <a:xfrm>
            <a:off x="2483780" y="593883"/>
            <a:ext cx="1349801" cy="350011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344498" y="2644095"/>
            <a:ext cx="936104" cy="27416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Servlet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49332" y="3058473"/>
            <a:ext cx="936104" cy="235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Filter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37820" y="3418246"/>
            <a:ext cx="936104" cy="2474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Listener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直接箭头连接符 30"/>
          <p:cNvCxnSpPr>
            <a:stCxn id="14" idx="2"/>
            <a:endCxn id="28" idx="0"/>
          </p:cNvCxnSpPr>
          <p:nvPr/>
        </p:nvCxnSpPr>
        <p:spPr>
          <a:xfrm>
            <a:off x="6805872" y="2294516"/>
            <a:ext cx="6678" cy="3495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6167561" y="2560312"/>
            <a:ext cx="1331316" cy="139523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88165" y="2592491"/>
            <a:ext cx="720080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JSP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62139" y="3278957"/>
            <a:ext cx="504056" cy="4320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EL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155636" y="3273032"/>
            <a:ext cx="651885" cy="4320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JSTL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36" name="肘形连接符 35"/>
          <p:cNvCxnSpPr>
            <a:stCxn id="33" idx="2"/>
            <a:endCxn id="34" idx="0"/>
          </p:cNvCxnSpPr>
          <p:nvPr/>
        </p:nvCxnSpPr>
        <p:spPr>
          <a:xfrm rot="5400000">
            <a:off x="4467973" y="2898725"/>
            <a:ext cx="326426" cy="434038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stCxn id="33" idx="2"/>
            <a:endCxn id="35" idx="0"/>
          </p:cNvCxnSpPr>
          <p:nvPr/>
        </p:nvCxnSpPr>
        <p:spPr>
          <a:xfrm rot="16200000" flipH="1">
            <a:off x="5004642" y="2796094"/>
            <a:ext cx="320501" cy="6333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8" idx="1"/>
            <a:endCxn id="33" idx="3"/>
          </p:cNvCxnSpPr>
          <p:nvPr/>
        </p:nvCxnSpPr>
        <p:spPr>
          <a:xfrm flipH="1" flipV="1">
            <a:off x="5208245" y="2772511"/>
            <a:ext cx="1136253" cy="86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3" idx="5"/>
            <a:endCxn id="33" idx="1"/>
          </p:cNvCxnSpPr>
          <p:nvPr/>
        </p:nvCxnSpPr>
        <p:spPr>
          <a:xfrm>
            <a:off x="1517761" y="2656512"/>
            <a:ext cx="2970404" cy="1159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22435" y="4563363"/>
            <a:ext cx="972108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Cookie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45437" y="4613875"/>
            <a:ext cx="972108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Session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44" name="直接箭头连接符 43"/>
          <p:cNvCxnSpPr>
            <a:stCxn id="42" idx="3"/>
            <a:endCxn id="43" idx="1"/>
          </p:cNvCxnSpPr>
          <p:nvPr/>
        </p:nvCxnSpPr>
        <p:spPr>
          <a:xfrm>
            <a:off x="1694543" y="4743383"/>
            <a:ext cx="6150894" cy="505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341541" y="4461425"/>
            <a:ext cx="8598178" cy="664941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会话控制</a:t>
            </a:r>
          </a:p>
        </p:txBody>
      </p:sp>
      <p:cxnSp>
        <p:nvCxnSpPr>
          <p:cNvPr id="46" name="直接箭头连接符 45"/>
          <p:cNvCxnSpPr>
            <a:stCxn id="3" idx="4"/>
            <a:endCxn id="42" idx="0"/>
          </p:cNvCxnSpPr>
          <p:nvPr/>
        </p:nvCxnSpPr>
        <p:spPr>
          <a:xfrm>
            <a:off x="1208488" y="2772511"/>
            <a:ext cx="1" cy="17908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" idx="4"/>
            <a:endCxn id="43" idx="0"/>
          </p:cNvCxnSpPr>
          <p:nvPr/>
        </p:nvCxnSpPr>
        <p:spPr>
          <a:xfrm>
            <a:off x="8331491" y="2510540"/>
            <a:ext cx="0" cy="2103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1"/>
          <p:cNvSpPr txBox="1">
            <a:spLocks/>
          </p:cNvSpPr>
          <p:nvPr/>
        </p:nvSpPr>
        <p:spPr>
          <a:xfrm>
            <a:off x="628519" y="-40453"/>
            <a:ext cx="1517515" cy="412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+mn-ea"/>
                <a:ea typeface="+mn-ea"/>
              </a:rPr>
              <a:t>技术体系</a:t>
            </a:r>
          </a:p>
        </p:txBody>
      </p:sp>
      <p:sp>
        <p:nvSpPr>
          <p:cNvPr id="87" name="矩形 86"/>
          <p:cNvSpPr/>
          <p:nvPr/>
        </p:nvSpPr>
        <p:spPr>
          <a:xfrm>
            <a:off x="6216601" y="3677238"/>
            <a:ext cx="1282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/>
              <a:t>服务器端组件</a:t>
            </a:r>
            <a:endParaRPr lang="zh-CN" altLang="en-US" sz="1400" dirty="0"/>
          </a:p>
        </p:txBody>
      </p:sp>
      <p:sp>
        <p:nvSpPr>
          <p:cNvPr id="145" name="圆角矩形 144"/>
          <p:cNvSpPr/>
          <p:nvPr/>
        </p:nvSpPr>
        <p:spPr>
          <a:xfrm>
            <a:off x="2130323" y="2819025"/>
            <a:ext cx="1703258" cy="15543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专题</a:t>
            </a:r>
          </a:p>
        </p:txBody>
      </p:sp>
      <p:sp>
        <p:nvSpPr>
          <p:cNvPr id="146" name="圆角矩形 145"/>
          <p:cNvSpPr/>
          <p:nvPr/>
        </p:nvSpPr>
        <p:spPr>
          <a:xfrm>
            <a:off x="2174860" y="3421599"/>
            <a:ext cx="1630536" cy="1898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分页</a:t>
            </a:r>
          </a:p>
        </p:txBody>
      </p:sp>
      <p:sp>
        <p:nvSpPr>
          <p:cNvPr id="147" name="圆角矩形 146"/>
          <p:cNvSpPr/>
          <p:nvPr/>
        </p:nvSpPr>
        <p:spPr>
          <a:xfrm>
            <a:off x="2174860" y="3665744"/>
            <a:ext cx="1630536" cy="1898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图书的增删改查</a:t>
            </a:r>
          </a:p>
        </p:txBody>
      </p:sp>
      <p:sp>
        <p:nvSpPr>
          <p:cNvPr id="148" name="圆角矩形 147"/>
          <p:cNvSpPr/>
          <p:nvPr/>
        </p:nvSpPr>
        <p:spPr>
          <a:xfrm>
            <a:off x="2174860" y="3163551"/>
            <a:ext cx="1630536" cy="1898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登录注册</a:t>
            </a:r>
          </a:p>
        </p:txBody>
      </p:sp>
      <p:sp>
        <p:nvSpPr>
          <p:cNvPr id="149" name="圆角矩形 148"/>
          <p:cNvSpPr/>
          <p:nvPr/>
        </p:nvSpPr>
        <p:spPr>
          <a:xfrm>
            <a:off x="2166684" y="4110821"/>
            <a:ext cx="1630536" cy="1898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ThreadLocal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50" name="圆角矩形 149"/>
          <p:cNvSpPr/>
          <p:nvPr/>
        </p:nvSpPr>
        <p:spPr>
          <a:xfrm>
            <a:off x="2166684" y="3894023"/>
            <a:ext cx="1630536" cy="1898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购物车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8" grpId="0" animBg="1"/>
      <p:bldP spid="9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3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5" grpId="0" animBg="1"/>
      <p:bldP spid="87" grpId="0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2225">
          <a:solidFill>
            <a:srgbClr val="FF0000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全屏显示(16:9)</PresentationFormat>
  <Paragraphs>42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楷体</vt:lpstr>
      <vt:lpstr>宋体</vt:lpstr>
      <vt:lpstr>微软雅黑</vt:lpstr>
      <vt:lpstr>Arial</vt:lpstr>
      <vt:lpstr>Calibri</vt:lpstr>
      <vt:lpstr>Office 主题</vt:lpstr>
      <vt:lpstr>Web技术概览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12</cp:revision>
  <dcterms:created xsi:type="dcterms:W3CDTF">2018-03-01T02:03:00Z</dcterms:created>
  <dcterms:modified xsi:type="dcterms:W3CDTF">2019-08-27T07:16:37Z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