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6" r:id="rId2"/>
    <p:sldId id="261" r:id="rId3"/>
    <p:sldId id="266" r:id="rId4"/>
    <p:sldId id="264" r:id="rId5"/>
    <p:sldId id="267" r:id="rId6"/>
    <p:sldId id="274" r:id="rId7"/>
    <p:sldId id="275" r:id="rId8"/>
    <p:sldId id="276" r:id="rId9"/>
    <p:sldId id="273" r:id="rId10"/>
    <p:sldId id="262" r:id="rId11"/>
    <p:sldId id="263" r:id="rId12"/>
    <p:sldId id="259" r:id="rId13"/>
  </p:sldIdLst>
  <p:sldSz cx="9144000" cy="5143500" type="screen16x9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A007"/>
    <a:srgbClr val="00AF92"/>
    <a:srgbClr val="F7AB2D"/>
    <a:srgbClr val="006450"/>
    <a:srgbClr val="0284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860" autoAdjust="0"/>
    <p:restoredTop sz="94660"/>
  </p:normalViewPr>
  <p:slideViewPr>
    <p:cSldViewPr snapToGrid="0" showGuides="1">
      <p:cViewPr varScale="1">
        <p:scale>
          <a:sx n="109" d="100"/>
          <a:sy n="109" d="100"/>
        </p:scale>
        <p:origin x="878" y="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3822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86FD99-B1FA-4331-8905-DB39E8B288F7}" type="datetimeFigureOut">
              <a:rPr lang="zh-CN" altLang="en-US" smtClean="0"/>
              <a:t>Tuesday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AA5662-EE05-40AE-BC81-81279C4CD0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  <a:t>Tuesday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6280" y="1143000"/>
            <a:ext cx="54854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390893"/>
            <a:ext cx="6858000" cy="1242039"/>
          </a:xfrm>
        </p:spPr>
        <p:txBody>
          <a:bodyPr anchor="b">
            <a:normAutofit/>
          </a:bodyPr>
          <a:lstStyle>
            <a:lvl1pPr algn="ctr">
              <a:defRPr sz="54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>
            <a:normAutofit/>
          </a:bodyPr>
          <a:lstStyle>
            <a:lvl1pPr marL="0" indent="0" algn="ctr">
              <a:buNone/>
              <a:defRPr sz="135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>Tuesday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Tuesday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413730"/>
            <a:ext cx="7886700" cy="416995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</p:spPr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78983"/>
            <a:ext cx="7886700" cy="3264074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>
              <a:defRPr sz="135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Tuesday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20DD7636-5BE1-44BC-BB5F-15739D9E18E1}" type="datetimeFigureOut">
              <a:rPr lang="zh-CN" altLang="en-US" smtClean="0"/>
              <a:t>Tuesday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E87C0E1D-24C4-406F-9615-DBDA8D2D1F9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628650" y="1640869"/>
            <a:ext cx="7886700" cy="1862662"/>
          </a:xfrm>
        </p:spPr>
        <p:txBody>
          <a:bodyPr>
            <a:normAutofit/>
          </a:bodyPr>
          <a:lstStyle>
            <a:lvl1pPr algn="ctr">
              <a:defRPr sz="45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308950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962050"/>
            <a:ext cx="3868340" cy="2681009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308950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962050"/>
            <a:ext cx="3887391" cy="2681009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Tuesday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428875" y="1619533"/>
            <a:ext cx="4286250" cy="1037019"/>
          </a:xfrm>
        </p:spPr>
        <p:txBody>
          <a:bodyPr anchor="b" anchorCtr="0">
            <a:normAutofit/>
          </a:bodyPr>
          <a:lstStyle>
            <a:lvl1pPr algn="ctr">
              <a:defRPr sz="6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20DD7636-5BE1-44BC-BB5F-15739D9E18E1}" type="datetimeFigureOut">
              <a:rPr lang="zh-CN" altLang="en-US" smtClean="0"/>
              <a:t>Tuesday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E87C0E1D-24C4-406F-9615-DBDA8D2D1F9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2428875" y="2800391"/>
            <a:ext cx="4286250" cy="889608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Tuesday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8650" y="535348"/>
            <a:ext cx="3511241" cy="1071308"/>
          </a:xfrm>
        </p:spPr>
        <p:txBody>
          <a:bodyPr anchor="t" anchorCtr="0">
            <a:normAutofit/>
          </a:bodyPr>
          <a:lstStyle>
            <a:lvl1pPr>
              <a:defRPr sz="27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4231888" y="535348"/>
            <a:ext cx="4283912" cy="405340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8650" y="1735708"/>
            <a:ext cx="3511241" cy="2859191"/>
          </a:xfrm>
        </p:spPr>
        <p:txBody>
          <a:bodyPr>
            <a:normAutofit/>
          </a:bodyPr>
          <a:lstStyle>
            <a:lvl1pPr marL="0" indent="0">
              <a:buNone/>
              <a:defRPr sz="135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9EFD9D74-47D9-4702-A33C-335B63B48DBF}" type="datetimeFigureOut">
              <a:rPr lang="zh-CN" altLang="en-US" smtClean="0"/>
              <a:t>Tuesday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7833674" y="273892"/>
            <a:ext cx="681676" cy="4359641"/>
          </a:xfrm>
        </p:spPr>
        <p:txBody>
          <a:bodyPr vert="eaVert">
            <a:normAutofit/>
          </a:bodyPr>
          <a:lstStyle>
            <a:lvl1pPr>
              <a:defRPr sz="33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49" y="273892"/>
            <a:ext cx="7084832" cy="4359641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TEMPLATE" hidden="1"/>
          <p:cNvSpPr/>
          <p:nvPr userDrawn="1">
            <p:custDataLst>
              <p:tags r:id="rId12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2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0.xml"/><Relationship Id="rId1" Type="http://schemas.openxmlformats.org/officeDocument/2006/relationships/tags" Target="../tags/tag1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2.xml"/><Relationship Id="rId1" Type="http://schemas.openxmlformats.org/officeDocument/2006/relationships/tags" Target="../tags/tag2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515185" y="1917627"/>
            <a:ext cx="6234919" cy="156845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新能源汽车</a:t>
            </a:r>
            <a:endParaRPr lang="en-US" altLang="zh-CN" sz="4800" b="1" dirty="0">
              <a:solidFill>
                <a:srgbClr val="0064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zh-CN" altLang="en-US" sz="4800" b="1" dirty="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离线数仓</a:t>
            </a:r>
          </a:p>
        </p:txBody>
      </p:sp>
      <p:sp>
        <p:nvSpPr>
          <p:cNvPr id="2" name="矩形 1"/>
          <p:cNvSpPr/>
          <p:nvPr/>
        </p:nvSpPr>
        <p:spPr>
          <a:xfrm>
            <a:off x="4181440" y="3782870"/>
            <a:ext cx="3057247" cy="58477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200" dirty="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江湖人称：猛哥</a:t>
            </a:r>
            <a:endParaRPr lang="en-US" altLang="zh-CN" sz="3200" dirty="0">
              <a:solidFill>
                <a:srgbClr val="0064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598954" y="860324"/>
            <a:ext cx="561975" cy="542925"/>
          </a:xfrm>
          <a:prstGeom prst="rect">
            <a:avLst/>
          </a:prstGeom>
          <a:solidFill>
            <a:srgbClr val="FDA007"/>
          </a:solidFill>
          <a:ln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</a:p>
        </p:txBody>
      </p:sp>
      <p:sp>
        <p:nvSpPr>
          <p:cNvPr id="20" name="对角圆角矩形 12"/>
          <p:cNvSpPr/>
          <p:nvPr/>
        </p:nvSpPr>
        <p:spPr>
          <a:xfrm>
            <a:off x="1455569" y="926999"/>
            <a:ext cx="3228975" cy="476250"/>
          </a:xfrm>
          <a:prstGeom prst="round2DiagRect">
            <a:avLst/>
          </a:prstGeom>
          <a:solidFill>
            <a:srgbClr val="FDA007"/>
          </a:solidFill>
          <a:ln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资料获取方式</a:t>
            </a:r>
            <a:endParaRPr lang="zh-CN" altLang="en-US" sz="2400" dirty="0"/>
          </a:p>
        </p:txBody>
      </p:sp>
      <p:sp>
        <p:nvSpPr>
          <p:cNvPr id="7" name="文本框 6"/>
          <p:cNvSpPr txBox="1"/>
          <p:nvPr/>
        </p:nvSpPr>
        <p:spPr>
          <a:xfrm>
            <a:off x="879941" y="1854690"/>
            <a:ext cx="803020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b="1" dirty="0">
                <a:solidFill>
                  <a:srgbClr val="FDA007"/>
                </a:solidFill>
              </a:rPr>
              <a:t>关注尚硅谷教育公众号：回复 </a:t>
            </a:r>
            <a:r>
              <a:rPr lang="zh-CN" altLang="en-US" sz="2400" b="1" dirty="0">
                <a:solidFill>
                  <a:srgbClr val="FF0000"/>
                </a:solidFill>
              </a:rPr>
              <a:t>大数据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altLang="zh-CN" sz="2400" b="1" dirty="0">
              <a:solidFill>
                <a:srgbClr val="FDA007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b="1" dirty="0">
                <a:solidFill>
                  <a:srgbClr val="FDA007"/>
                </a:solidFill>
              </a:rPr>
              <a:t>老学员</a:t>
            </a:r>
            <a:r>
              <a:rPr lang="zh-CN" altLang="en-US" sz="2400" b="1" dirty="0">
                <a:solidFill>
                  <a:srgbClr val="FF0000"/>
                </a:solidFill>
              </a:rPr>
              <a:t>谷粒学院</a:t>
            </a:r>
            <a:r>
              <a:rPr lang="zh-CN" altLang="en-US" sz="2400" b="1" dirty="0">
                <a:solidFill>
                  <a:srgbClr val="FDA007"/>
                </a:solidFill>
              </a:rPr>
              <a:t>免费观看</a:t>
            </a:r>
            <a:endParaRPr lang="en-US" altLang="zh-CN" sz="2400" b="1" dirty="0">
              <a:solidFill>
                <a:srgbClr val="FDA007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altLang="zh-CN" sz="2400" b="1" dirty="0">
              <a:solidFill>
                <a:srgbClr val="FDA007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FF0000"/>
                </a:solidFill>
              </a:rPr>
              <a:t>B</a:t>
            </a:r>
            <a:r>
              <a:rPr lang="zh-CN" altLang="en-US" sz="2400" b="1" dirty="0">
                <a:solidFill>
                  <a:srgbClr val="FF0000"/>
                </a:solidFill>
              </a:rPr>
              <a:t>站</a:t>
            </a:r>
            <a:r>
              <a:rPr lang="zh-CN" altLang="en-US" sz="2400" b="1" dirty="0">
                <a:solidFill>
                  <a:srgbClr val="FDA007"/>
                </a:solidFill>
              </a:rPr>
              <a:t>免费观看</a:t>
            </a:r>
            <a:endParaRPr lang="en-US" altLang="zh-CN" sz="2400" b="1" dirty="0">
              <a:solidFill>
                <a:srgbClr val="FDA007"/>
              </a:solidFill>
            </a:endParaRPr>
          </a:p>
          <a:p>
            <a:endParaRPr lang="en-US" altLang="zh-CN" sz="2400" b="1" dirty="0">
              <a:solidFill>
                <a:srgbClr val="FDA007"/>
              </a:solidFill>
            </a:endParaRPr>
          </a:p>
        </p:txBody>
      </p:sp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0" y="-7200"/>
            <a:ext cx="4286104" cy="3987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新能源汽车数仓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03886" y="857348"/>
            <a:ext cx="561975" cy="542925"/>
          </a:xfrm>
          <a:prstGeom prst="rect">
            <a:avLst/>
          </a:prstGeom>
          <a:solidFill>
            <a:srgbClr val="00AF92"/>
          </a:solidFill>
          <a:ln>
            <a:solidFill>
              <a:srgbClr val="00AF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zh-CN" altLang="en-US" sz="4000" b="1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对角圆角矩形 10"/>
          <p:cNvSpPr/>
          <p:nvPr/>
        </p:nvSpPr>
        <p:spPr>
          <a:xfrm>
            <a:off x="1460501" y="924023"/>
            <a:ext cx="3228975" cy="476250"/>
          </a:xfrm>
          <a:prstGeom prst="round2DiagRect">
            <a:avLst/>
          </a:prstGeom>
          <a:solidFill>
            <a:srgbClr val="00AF92"/>
          </a:solidFill>
          <a:ln>
            <a:solidFill>
              <a:srgbClr val="00AF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课程前置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603886" y="1847656"/>
            <a:ext cx="803020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00AF92"/>
                </a:solidFill>
              </a:rPr>
              <a:t>Linux</a:t>
            </a:r>
            <a:r>
              <a:rPr lang="zh-CN" altLang="en-US" sz="2400" b="1" dirty="0">
                <a:solidFill>
                  <a:srgbClr val="00AF92"/>
                </a:solidFill>
              </a:rPr>
              <a:t>基础命令</a:t>
            </a:r>
            <a:endParaRPr lang="en-US" altLang="zh-CN" sz="2400" b="1" dirty="0">
              <a:solidFill>
                <a:srgbClr val="00AF92"/>
              </a:solidFill>
            </a:endParaRPr>
          </a:p>
          <a:p>
            <a:endParaRPr lang="en-US" altLang="zh-CN" sz="2400" b="1" dirty="0">
              <a:solidFill>
                <a:srgbClr val="00AF92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00AF92"/>
                </a:solidFill>
              </a:rPr>
              <a:t>Hive</a:t>
            </a:r>
            <a:r>
              <a:rPr lang="zh-CN" altLang="en-US" sz="2400" b="1" dirty="0">
                <a:solidFill>
                  <a:srgbClr val="00AF92"/>
                </a:solidFill>
              </a:rPr>
              <a:t>基础函数语法</a:t>
            </a:r>
            <a:endParaRPr lang="en-US" altLang="zh-CN" sz="2400" b="1" dirty="0">
              <a:solidFill>
                <a:srgbClr val="00AF92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altLang="zh-CN" sz="2400" b="1" dirty="0">
              <a:solidFill>
                <a:srgbClr val="00AF92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00AF92"/>
                </a:solidFill>
              </a:rPr>
              <a:t>Hadoop</a:t>
            </a:r>
            <a:r>
              <a:rPr lang="zh-CN" altLang="en-US" sz="2400" b="1" dirty="0">
                <a:solidFill>
                  <a:srgbClr val="00AF92"/>
                </a:solidFill>
              </a:rPr>
              <a:t>、</a:t>
            </a:r>
            <a:r>
              <a:rPr lang="en-US" altLang="zh-CN" sz="2400" b="1" dirty="0">
                <a:solidFill>
                  <a:srgbClr val="00AF92"/>
                </a:solidFill>
              </a:rPr>
              <a:t>Kafka</a:t>
            </a:r>
            <a:r>
              <a:rPr lang="zh-CN" altLang="en-US" sz="2400" b="1" dirty="0">
                <a:solidFill>
                  <a:srgbClr val="00AF92"/>
                </a:solidFill>
              </a:rPr>
              <a:t>、</a:t>
            </a:r>
            <a:r>
              <a:rPr lang="en-US" altLang="zh-CN" sz="2400" b="1" dirty="0">
                <a:solidFill>
                  <a:srgbClr val="00AF92"/>
                </a:solidFill>
              </a:rPr>
              <a:t>flume</a:t>
            </a:r>
            <a:r>
              <a:rPr lang="zh-CN" altLang="en-US" sz="2400" b="1" dirty="0">
                <a:solidFill>
                  <a:srgbClr val="00AF92"/>
                </a:solidFill>
              </a:rPr>
              <a:t>等框架的基础原理</a:t>
            </a:r>
            <a:endParaRPr lang="en-US" altLang="zh-CN" sz="2400" b="1" dirty="0">
              <a:solidFill>
                <a:srgbClr val="00AF92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altLang="zh-CN" sz="2400" b="1" dirty="0">
              <a:solidFill>
                <a:srgbClr val="00AF92"/>
              </a:solidFill>
            </a:endParaRPr>
          </a:p>
        </p:txBody>
      </p:sp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0" y="-7200"/>
            <a:ext cx="4286104" cy="3987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新能源汽车数仓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771295" y="1905810"/>
            <a:ext cx="30316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谢谢观看</a:t>
            </a: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对角圆角矩形 12"/>
          <p:cNvSpPr/>
          <p:nvPr/>
        </p:nvSpPr>
        <p:spPr>
          <a:xfrm>
            <a:off x="2475477" y="1691050"/>
            <a:ext cx="3883120" cy="880700"/>
          </a:xfrm>
          <a:prstGeom prst="round2DiagRect">
            <a:avLst/>
          </a:prstGeom>
          <a:solidFill>
            <a:srgbClr val="FDA007"/>
          </a:solidFill>
          <a:ln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/>
              <a:t>同样是离线数仓</a:t>
            </a:r>
            <a:endParaRPr lang="en-US" altLang="zh-CN" sz="2400" dirty="0"/>
          </a:p>
          <a:p>
            <a:pPr algn="ctr"/>
            <a:r>
              <a:rPr lang="zh-CN" altLang="en-US" sz="2400" dirty="0"/>
              <a:t>这次又有什么花活呢</a:t>
            </a:r>
            <a:r>
              <a:rPr lang="en-US" altLang="zh-CN" sz="2400" dirty="0"/>
              <a:t>?</a:t>
            </a:r>
            <a:endParaRPr lang="zh-CN" altLang="en-US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9624" y="2888273"/>
            <a:ext cx="1748204" cy="1748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9144000" y="1889859"/>
            <a:ext cx="38831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b="1" dirty="0">
                <a:solidFill>
                  <a:srgbClr val="FDA007"/>
                </a:solidFill>
              </a:rPr>
              <a:t>和以往的离线数仓区别大不大呢</a:t>
            </a:r>
            <a:r>
              <a:rPr lang="en-US" altLang="zh-CN" sz="2400" b="1" dirty="0">
                <a:solidFill>
                  <a:srgbClr val="FDA007"/>
                </a:solidFill>
              </a:rPr>
              <a:t>?</a:t>
            </a:r>
          </a:p>
        </p:txBody>
      </p:sp>
      <p:sp>
        <p:nvSpPr>
          <p:cNvPr id="5" name="矩形 4"/>
          <p:cNvSpPr/>
          <p:nvPr/>
        </p:nvSpPr>
        <p:spPr>
          <a:xfrm>
            <a:off x="0" y="-7200"/>
            <a:ext cx="4286104" cy="3987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新能源汽车数仓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9445" y="428478"/>
            <a:ext cx="1309468" cy="1309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对角圆角矩形 12"/>
          <p:cNvSpPr/>
          <p:nvPr/>
        </p:nvSpPr>
        <p:spPr>
          <a:xfrm>
            <a:off x="688880" y="556473"/>
            <a:ext cx="3883120" cy="880700"/>
          </a:xfrm>
          <a:prstGeom prst="round2DiagRect">
            <a:avLst/>
          </a:prstGeom>
          <a:solidFill>
            <a:srgbClr val="FDA007"/>
          </a:solidFill>
          <a:ln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/>
              <a:t>同样是离线数仓</a:t>
            </a:r>
            <a:endParaRPr lang="en-US" altLang="zh-CN" sz="2400" dirty="0"/>
          </a:p>
          <a:p>
            <a:pPr algn="ctr"/>
            <a:r>
              <a:rPr lang="zh-CN" altLang="en-US" sz="2400" dirty="0"/>
              <a:t>这次又有什么花活呢</a:t>
            </a:r>
            <a:r>
              <a:rPr lang="en-US" altLang="zh-CN" sz="2400" dirty="0"/>
              <a:t>?</a:t>
            </a:r>
            <a:endParaRPr lang="zh-CN" altLang="en-US" sz="2400" dirty="0"/>
          </a:p>
        </p:txBody>
      </p:sp>
      <p:sp>
        <p:nvSpPr>
          <p:cNvPr id="4" name="文本框 3"/>
          <p:cNvSpPr txBox="1"/>
          <p:nvPr/>
        </p:nvSpPr>
        <p:spPr>
          <a:xfrm>
            <a:off x="688880" y="2408924"/>
            <a:ext cx="38831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b="1" dirty="0">
                <a:solidFill>
                  <a:srgbClr val="FDA007"/>
                </a:solidFill>
              </a:rPr>
              <a:t>和以往的离线数仓区别大不大呢</a:t>
            </a:r>
            <a:r>
              <a:rPr lang="en-US" altLang="zh-CN" sz="2400" b="1" dirty="0">
                <a:solidFill>
                  <a:srgbClr val="FDA007"/>
                </a:solidFill>
              </a:rPr>
              <a:t>?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8880" y="1559706"/>
            <a:ext cx="6265989" cy="358228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231680" y="3387665"/>
            <a:ext cx="457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连续日志分析</a:t>
            </a:r>
          </a:p>
        </p:txBody>
      </p:sp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0" y="-7200"/>
            <a:ext cx="4286104" cy="3987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新能源汽车数仓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598954" y="860324"/>
            <a:ext cx="561975" cy="542925"/>
          </a:xfrm>
          <a:prstGeom prst="rect">
            <a:avLst/>
          </a:prstGeom>
          <a:solidFill>
            <a:srgbClr val="FDA007"/>
          </a:solidFill>
          <a:ln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</a:p>
        </p:txBody>
      </p:sp>
      <p:sp>
        <p:nvSpPr>
          <p:cNvPr id="20" name="对角圆角矩形 12"/>
          <p:cNvSpPr/>
          <p:nvPr/>
        </p:nvSpPr>
        <p:spPr>
          <a:xfrm>
            <a:off x="1455569" y="926999"/>
            <a:ext cx="3228975" cy="476250"/>
          </a:xfrm>
          <a:prstGeom prst="round2DiagRect">
            <a:avLst/>
          </a:prstGeom>
          <a:solidFill>
            <a:srgbClr val="FDA007"/>
          </a:solidFill>
          <a:ln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课程特色</a:t>
            </a:r>
            <a:endParaRPr lang="zh-CN" altLang="en-US" sz="2400" dirty="0"/>
          </a:p>
        </p:txBody>
      </p:sp>
      <p:sp>
        <p:nvSpPr>
          <p:cNvPr id="5" name="文本框 4"/>
          <p:cNvSpPr txBox="1"/>
          <p:nvPr/>
        </p:nvSpPr>
        <p:spPr>
          <a:xfrm>
            <a:off x="879941" y="2080403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1800" b="1" dirty="0">
                <a:solidFill>
                  <a:srgbClr val="FDA007"/>
                </a:solidFill>
              </a:rPr>
              <a:t>从零到一的数仓环境搭建</a:t>
            </a:r>
            <a:endParaRPr lang="en-US" altLang="zh-CN" sz="1800" b="1" dirty="0">
              <a:solidFill>
                <a:srgbClr val="FDA007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79941" y="2693766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b="1" dirty="0">
                <a:solidFill>
                  <a:srgbClr val="FDA007"/>
                </a:solidFill>
              </a:rPr>
              <a:t>完整的建模理论分析</a:t>
            </a:r>
            <a:endParaRPr lang="en-US" altLang="zh-CN" sz="1800" b="1" dirty="0">
              <a:solidFill>
                <a:srgbClr val="FDA007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79941" y="3233806"/>
            <a:ext cx="46282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b="1" dirty="0">
                <a:solidFill>
                  <a:srgbClr val="FDA007"/>
                </a:solidFill>
              </a:rPr>
              <a:t>特别的连续行驶日志分析</a:t>
            </a:r>
            <a:endParaRPr lang="en-US" altLang="zh-CN" sz="1800" b="1" dirty="0">
              <a:solidFill>
                <a:srgbClr val="FDA007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79941" y="3820989"/>
            <a:ext cx="48955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1800" b="1" dirty="0">
                <a:solidFill>
                  <a:srgbClr val="FDA007"/>
                </a:solidFill>
              </a:rPr>
              <a:t>完整实现的大屏可视化展示</a:t>
            </a:r>
            <a:endParaRPr lang="en-US" altLang="zh-CN" sz="1800" b="1" dirty="0">
              <a:solidFill>
                <a:srgbClr val="FDA007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4961436" y="1802238"/>
            <a:ext cx="4628270" cy="238808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16800" y="1570564"/>
            <a:ext cx="5088867" cy="2721829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2"/>
            </p:custDataLst>
          </p:nvPr>
        </p:nvSpPr>
        <p:spPr>
          <a:xfrm>
            <a:off x="0" y="-7200"/>
            <a:ext cx="4286104" cy="3987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新能源汽车数仓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  <p:bldP spid="5" grpId="0"/>
      <p:bldP spid="8" grpId="0"/>
      <p:bldP spid="10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7998" y="1211617"/>
            <a:ext cx="4628270" cy="238808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55133" y="1426730"/>
            <a:ext cx="5088867" cy="2721829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264268" y="662758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1800" b="1" dirty="0">
                <a:solidFill>
                  <a:srgbClr val="FDA007"/>
                </a:solidFill>
              </a:rPr>
              <a:t>从零到一的数仓环境搭建</a:t>
            </a:r>
            <a:endParaRPr lang="en-US" altLang="zh-CN" sz="1800" b="1" dirty="0">
              <a:solidFill>
                <a:srgbClr val="FDA007"/>
              </a:solidFill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67666" y="5263368"/>
            <a:ext cx="6439854" cy="333533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67666" y="5367007"/>
            <a:ext cx="6439854" cy="3335337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0" y="-7200"/>
            <a:ext cx="4286104" cy="3987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新能源汽车数仓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264268" y="662758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1800" b="1" dirty="0">
                <a:solidFill>
                  <a:srgbClr val="FDA007"/>
                </a:solidFill>
              </a:rPr>
              <a:t>从零到一的数仓环境搭建</a:t>
            </a:r>
            <a:endParaRPr lang="en-US" altLang="zh-CN" sz="1800" b="1" dirty="0">
              <a:solidFill>
                <a:srgbClr val="FDA007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3599" y="1145405"/>
            <a:ext cx="6439854" cy="333533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-3101659" y="662758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b="1" dirty="0">
                <a:solidFill>
                  <a:srgbClr val="FDA007"/>
                </a:solidFill>
              </a:rPr>
              <a:t>完整的建模理论分析</a:t>
            </a:r>
            <a:endParaRPr lang="en-US" altLang="zh-CN" sz="1800" b="1" dirty="0">
              <a:solidFill>
                <a:srgbClr val="FDA007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4268" y="5319000"/>
            <a:ext cx="8542760" cy="182133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8909960" y="2473676"/>
            <a:ext cx="8542760" cy="1821338"/>
          </a:xfrm>
          <a:prstGeom prst="rect">
            <a:avLst/>
          </a:prstGeom>
        </p:spPr>
      </p:pic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0" y="-7200"/>
            <a:ext cx="4286104" cy="3987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新能源汽车数仓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82064" y="661863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b="1" dirty="0">
                <a:solidFill>
                  <a:srgbClr val="FDA007"/>
                </a:solidFill>
              </a:rPr>
              <a:t>完整的建模理论分析</a:t>
            </a:r>
            <a:endParaRPr lang="en-US" altLang="zh-CN" sz="1800" b="1" dirty="0">
              <a:solidFill>
                <a:srgbClr val="FDA007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2064" y="1991672"/>
            <a:ext cx="8542760" cy="1821338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-3212704" y="644745"/>
            <a:ext cx="46282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b="1" dirty="0">
                <a:solidFill>
                  <a:srgbClr val="FDA007"/>
                </a:solidFill>
              </a:rPr>
              <a:t>特别的连续行驶日志分析</a:t>
            </a:r>
            <a:endParaRPr lang="en-US" altLang="zh-CN" sz="1800" b="1" dirty="0">
              <a:solidFill>
                <a:srgbClr val="FDA007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6809428" y="1654724"/>
            <a:ext cx="6522187" cy="3910825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0" y="-7200"/>
            <a:ext cx="4286104" cy="3987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新能源汽车数仓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56896" y="638293"/>
            <a:ext cx="46282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b="1" dirty="0">
                <a:solidFill>
                  <a:srgbClr val="FDA007"/>
                </a:solidFill>
              </a:rPr>
              <a:t>特别的连续行驶日志分析</a:t>
            </a:r>
            <a:endParaRPr lang="en-US" altLang="zh-CN" sz="1800" b="1" dirty="0">
              <a:solidFill>
                <a:srgbClr val="FDA007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572" y="1078724"/>
            <a:ext cx="6522187" cy="391082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-3797567" y="638293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1800" b="1" dirty="0">
                <a:solidFill>
                  <a:srgbClr val="FDA007"/>
                </a:solidFill>
              </a:rPr>
              <a:t>完整实现的大屏可视化展示</a:t>
            </a:r>
            <a:endParaRPr lang="en-US" altLang="zh-CN" sz="1800" b="1" dirty="0">
              <a:solidFill>
                <a:srgbClr val="FDA007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4033" y="5218034"/>
            <a:ext cx="6523285" cy="3429297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0" y="-7200"/>
            <a:ext cx="4286104" cy="3987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新能源汽车数仓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4944" y="738006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1800" b="1" dirty="0">
                <a:solidFill>
                  <a:srgbClr val="FDA007"/>
                </a:solidFill>
              </a:rPr>
              <a:t>完整实现的大屏可视化展示</a:t>
            </a:r>
            <a:endParaRPr lang="en-US" altLang="zh-CN" sz="1800" b="1" dirty="0">
              <a:solidFill>
                <a:srgbClr val="FDA007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9939" y="1452434"/>
            <a:ext cx="6523285" cy="3429297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0" y="-7200"/>
            <a:ext cx="4286104" cy="3987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新能源汽车数仓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f8b1d18d-8c4c-4eaf-99eb-5f547e828638"/>
  <p:tag name="COMMONDATA" val="eyJoZGlkIjoiNjg2ZjZhYzk3NmVkNmViM2ExMWViNmYxOWI4ZWU0YTM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235</Words>
  <Application>Microsoft Office PowerPoint</Application>
  <PresentationFormat>全屏显示(16:9)</PresentationFormat>
  <Paragraphs>50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8" baseType="lpstr">
      <vt:lpstr>等线</vt:lpstr>
      <vt:lpstr>思源黑体 Medium</vt:lpstr>
      <vt:lpstr>Arial</vt:lpstr>
      <vt:lpstr>Calibri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14</cp:revision>
  <dcterms:created xsi:type="dcterms:W3CDTF">2018-03-01T02:03:00Z</dcterms:created>
  <dcterms:modified xsi:type="dcterms:W3CDTF">2023-06-06T04:41:55Z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9A03FB50C49348CBABC89DFD4EA64B9F_12</vt:lpwstr>
  </property>
</Properties>
</file>