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10"/>
  </p:handoutMasterIdLst>
  <p:sldIdLst>
    <p:sldId id="256" r:id="rId3"/>
    <p:sldId id="261" r:id="rId5"/>
    <p:sldId id="260" r:id="rId6"/>
    <p:sldId id="262" r:id="rId7"/>
    <p:sldId id="263" r:id="rId8"/>
    <p:sldId id="259" r:id="rId9"/>
  </p:sldIdLst>
  <p:sldSz cx="9144000" cy="5143500" type="screen16x9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90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A007"/>
    <a:srgbClr val="00AF92"/>
    <a:srgbClr val="F7AB2D"/>
    <a:srgbClr val="006450"/>
    <a:srgbClr val="0284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878" y="82"/>
      </p:cViewPr>
      <p:guideLst>
        <p:guide orient="horz" pos="1620"/>
        <p:guide pos="290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8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86FD99-B1FA-4331-8905-DB39E8B288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AA5662-EE05-40AE-BC81-81279C4CD09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39"/>
          </a:xfr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730"/>
            <a:ext cx="7886700" cy="416995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78983"/>
            <a:ext cx="7886700" cy="3264074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628650" y="1640869"/>
            <a:ext cx="7886700" cy="1862662"/>
          </a:xfrm>
        </p:spPr>
        <p:txBody>
          <a:bodyPr>
            <a:normAutofit/>
          </a:bodyPr>
          <a:lstStyle>
            <a:lvl1pPr algn="ctr">
              <a:defRPr sz="45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308950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962050"/>
            <a:ext cx="3868340" cy="268100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308950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962050"/>
            <a:ext cx="3887391" cy="268100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428875" y="1619533"/>
            <a:ext cx="4286250" cy="1037019"/>
          </a:xfrm>
        </p:spPr>
        <p:txBody>
          <a:bodyPr anchor="b" anchorCtr="0">
            <a:normAutofit/>
          </a:bodyPr>
          <a:lstStyle>
            <a:lvl1pPr algn="ctr">
              <a:defRPr sz="6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2428875" y="2800391"/>
            <a:ext cx="4286250" cy="889608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535348"/>
            <a:ext cx="3511241" cy="1071308"/>
          </a:xfrm>
        </p:spPr>
        <p:txBody>
          <a:bodyPr anchor="t" anchorCtr="0">
            <a:normAutofit/>
          </a:bodyPr>
          <a:lstStyle>
            <a:lvl1pPr>
              <a:defRPr sz="27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1888" y="535348"/>
            <a:ext cx="4283912" cy="405340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0" y="1735708"/>
            <a:ext cx="3511241" cy="2859191"/>
          </a:xfrm>
        </p:spPr>
        <p:txBody>
          <a:bodyPr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833674" y="273892"/>
            <a:ext cx="681676" cy="4359641"/>
          </a:xfrm>
        </p:spPr>
        <p:txBody>
          <a:bodyPr vert="eaVert">
            <a:normAutofit/>
          </a:bodyPr>
          <a:lstStyle>
            <a:lvl1pPr>
              <a:defRPr sz="33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49" y="273892"/>
            <a:ext cx="7084832" cy="4359641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tags" Target="../tags/tag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.xml"/><Relationship Id="rId2" Type="http://schemas.openxmlformats.org/officeDocument/2006/relationships/tags" Target="../tags/tag2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515185" y="1917627"/>
            <a:ext cx="6234919" cy="8299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快餐离线数仓</a:t>
            </a:r>
            <a:endParaRPr lang="zh-CN" altLang="en-US" sz="4800" b="1" dirty="0">
              <a:solidFill>
                <a:srgbClr val="0064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598954" y="860324"/>
            <a:ext cx="561975" cy="542925"/>
          </a:xfrm>
          <a:prstGeom prst="rect">
            <a:avLst/>
          </a:prstGeom>
          <a:solidFill>
            <a:srgbClr val="FDA007"/>
          </a:solidFill>
          <a:ln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0" name="对角圆角矩形 12"/>
          <p:cNvSpPr/>
          <p:nvPr/>
        </p:nvSpPr>
        <p:spPr>
          <a:xfrm>
            <a:off x="1455569" y="926999"/>
            <a:ext cx="3228975" cy="476250"/>
          </a:xfrm>
          <a:prstGeom prst="round2DiagRect">
            <a:avLst/>
          </a:prstGeom>
          <a:solidFill>
            <a:srgbClr val="FDA007"/>
          </a:solidFill>
          <a:ln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课程特色</a:t>
            </a:r>
            <a:endParaRPr lang="zh-CN" altLang="en-US" sz="2400" dirty="0"/>
          </a:p>
        </p:txBody>
      </p:sp>
      <p:sp>
        <p:nvSpPr>
          <p:cNvPr id="7" name="文本框 6"/>
          <p:cNvSpPr txBox="1"/>
          <p:nvPr/>
        </p:nvSpPr>
        <p:spPr>
          <a:xfrm>
            <a:off x="603886" y="1847656"/>
            <a:ext cx="8030209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rgbClr val="FDA007"/>
                </a:solidFill>
              </a:rPr>
              <a:t>真实快餐基础业务</a:t>
            </a:r>
            <a:endParaRPr lang="en-US" altLang="zh-CN" sz="2400" b="1" dirty="0">
              <a:solidFill>
                <a:srgbClr val="FDA007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2400" b="1" dirty="0">
              <a:solidFill>
                <a:srgbClr val="FDA007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rgbClr val="FDA007"/>
                </a:solidFill>
              </a:rPr>
              <a:t>系统全面的数仓建模理论</a:t>
            </a:r>
            <a:endParaRPr lang="en-US" altLang="zh-CN" sz="2400" b="1" dirty="0">
              <a:solidFill>
                <a:srgbClr val="FDA007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2400" b="1" dirty="0">
              <a:solidFill>
                <a:srgbClr val="FDA007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rgbClr val="FDA007"/>
                </a:solidFill>
              </a:rPr>
              <a:t>详细深入的指标计算流程</a:t>
            </a:r>
            <a:endParaRPr lang="en-US" altLang="zh-CN" sz="2400" b="1" dirty="0">
              <a:solidFill>
                <a:srgbClr val="FDA007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2400" b="1" dirty="0">
              <a:solidFill>
                <a:srgbClr val="FDA007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rgbClr val="FDA007"/>
                </a:solidFill>
              </a:rPr>
              <a:t>完整实现的大屏可视化展示</a:t>
            </a:r>
            <a:endParaRPr lang="en-US" altLang="zh-CN" sz="2400" b="1" dirty="0">
              <a:solidFill>
                <a:srgbClr val="FDA007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03886" y="857348"/>
            <a:ext cx="561975" cy="542925"/>
          </a:xfrm>
          <a:prstGeom prst="rect">
            <a:avLst/>
          </a:prstGeom>
          <a:solidFill>
            <a:srgbClr val="00AF92"/>
          </a:solidFill>
          <a:ln>
            <a:solidFill>
              <a:srgbClr val="00AF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对角圆角矩形 10"/>
          <p:cNvSpPr/>
          <p:nvPr/>
        </p:nvSpPr>
        <p:spPr>
          <a:xfrm>
            <a:off x="1460501" y="924023"/>
            <a:ext cx="3228975" cy="476250"/>
          </a:xfrm>
          <a:prstGeom prst="round2DiagRect">
            <a:avLst/>
          </a:prstGeom>
          <a:solidFill>
            <a:srgbClr val="00AF92"/>
          </a:solidFill>
          <a:ln>
            <a:solidFill>
              <a:srgbClr val="00AF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课程内容简介</a:t>
            </a:r>
            <a:endParaRPr lang="zh-CN" altLang="en-US" sz="240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03886" y="1847656"/>
            <a:ext cx="803020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rgbClr val="00AF92"/>
                </a:solidFill>
              </a:rPr>
              <a:t>数仓建模体系及建模流程</a:t>
            </a:r>
            <a:endParaRPr lang="en-US" altLang="zh-CN" sz="2400" b="1" dirty="0">
              <a:solidFill>
                <a:srgbClr val="00AF92"/>
              </a:solidFill>
            </a:endParaRPr>
          </a:p>
          <a:p>
            <a:endParaRPr lang="en-US" altLang="zh-CN" sz="2400" b="1" dirty="0">
              <a:solidFill>
                <a:srgbClr val="00AF9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rgbClr val="00AF92"/>
                </a:solidFill>
              </a:rPr>
              <a:t>完整数仓分层搭建</a:t>
            </a:r>
            <a:endParaRPr lang="en-US" altLang="zh-CN" sz="2400" b="1" dirty="0">
              <a:solidFill>
                <a:srgbClr val="00AF9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2400" b="1" dirty="0">
              <a:solidFill>
                <a:srgbClr val="00AF9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2400" b="1" dirty="0" err="1">
                <a:solidFill>
                  <a:srgbClr val="00AF92"/>
                </a:solidFill>
              </a:rPr>
              <a:t>DolphinScheduler</a:t>
            </a:r>
            <a:r>
              <a:rPr lang="zh-CN" altLang="en-US" sz="2400" b="1" dirty="0">
                <a:solidFill>
                  <a:srgbClr val="00AF92"/>
                </a:solidFill>
              </a:rPr>
              <a:t>全流程调度</a:t>
            </a:r>
            <a:endParaRPr lang="en-US" altLang="zh-CN" sz="2400" b="1" dirty="0">
              <a:solidFill>
                <a:srgbClr val="00AF9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2400" b="1" dirty="0">
              <a:solidFill>
                <a:srgbClr val="00AF9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2400" b="1" dirty="0" err="1">
                <a:solidFill>
                  <a:srgbClr val="00AF92"/>
                </a:solidFill>
              </a:rPr>
              <a:t>SuperSet</a:t>
            </a:r>
            <a:r>
              <a:rPr lang="zh-CN" altLang="en-US" sz="2400" b="1" dirty="0">
                <a:solidFill>
                  <a:srgbClr val="00AF92"/>
                </a:solidFill>
              </a:rPr>
              <a:t>可视化大屏展示</a:t>
            </a:r>
            <a:endParaRPr lang="en-US" altLang="zh-CN" sz="2400" b="1" dirty="0">
              <a:solidFill>
                <a:srgbClr val="00AF9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2400" b="1" dirty="0">
              <a:solidFill>
                <a:srgbClr val="00AF9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598954" y="860324"/>
            <a:ext cx="561975" cy="542925"/>
          </a:xfrm>
          <a:prstGeom prst="rect">
            <a:avLst/>
          </a:prstGeom>
          <a:solidFill>
            <a:srgbClr val="FDA007"/>
          </a:solidFill>
          <a:ln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0" name="对角圆角矩形 12"/>
          <p:cNvSpPr/>
          <p:nvPr/>
        </p:nvSpPr>
        <p:spPr>
          <a:xfrm>
            <a:off x="1455569" y="926999"/>
            <a:ext cx="3228975" cy="476250"/>
          </a:xfrm>
          <a:prstGeom prst="round2DiagRect">
            <a:avLst/>
          </a:prstGeom>
          <a:solidFill>
            <a:srgbClr val="FDA007"/>
          </a:solidFill>
          <a:ln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资料获取方式</a:t>
            </a:r>
            <a:endParaRPr lang="zh-CN" altLang="en-US" sz="2400" dirty="0"/>
          </a:p>
        </p:txBody>
      </p:sp>
      <p:sp>
        <p:nvSpPr>
          <p:cNvPr id="7" name="文本框 6"/>
          <p:cNvSpPr txBox="1"/>
          <p:nvPr/>
        </p:nvSpPr>
        <p:spPr>
          <a:xfrm>
            <a:off x="879941" y="1854690"/>
            <a:ext cx="803020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rgbClr val="FDA007"/>
                </a:solidFill>
              </a:rPr>
              <a:t>关注尚硅谷教育公众号：回复 </a:t>
            </a:r>
            <a:r>
              <a:rPr lang="zh-CN" altLang="en-US" sz="2400" b="1" dirty="0">
                <a:solidFill>
                  <a:srgbClr val="FF0000"/>
                </a:solidFill>
              </a:rPr>
              <a:t>大数据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2400" b="1" dirty="0">
              <a:solidFill>
                <a:srgbClr val="FDA007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rgbClr val="FDA007"/>
                </a:solidFill>
              </a:rPr>
              <a:t>老学员</a:t>
            </a:r>
            <a:r>
              <a:rPr lang="zh-CN" altLang="en-US" sz="2400" b="1" dirty="0">
                <a:solidFill>
                  <a:srgbClr val="FF0000"/>
                </a:solidFill>
              </a:rPr>
              <a:t>谷粒学院</a:t>
            </a:r>
            <a:r>
              <a:rPr lang="zh-CN" altLang="en-US" sz="2400" b="1" dirty="0">
                <a:solidFill>
                  <a:srgbClr val="FDA007"/>
                </a:solidFill>
              </a:rPr>
              <a:t>免费观看</a:t>
            </a:r>
            <a:endParaRPr lang="en-US" altLang="zh-CN" sz="2400" b="1" dirty="0">
              <a:solidFill>
                <a:srgbClr val="FDA007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2400" b="1" dirty="0">
              <a:solidFill>
                <a:srgbClr val="FDA007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</a:rPr>
              <a:t>站</a:t>
            </a:r>
            <a:r>
              <a:rPr lang="zh-CN" altLang="en-US" sz="2400" b="1" dirty="0">
                <a:solidFill>
                  <a:srgbClr val="FDA007"/>
                </a:solidFill>
              </a:rPr>
              <a:t>免费观看</a:t>
            </a:r>
            <a:endParaRPr lang="en-US" altLang="zh-CN" sz="2400" b="1" dirty="0">
              <a:solidFill>
                <a:srgbClr val="FDA007"/>
              </a:solidFill>
            </a:endParaRPr>
          </a:p>
          <a:p>
            <a:endParaRPr lang="en-US" altLang="zh-CN" sz="2400" b="1" dirty="0">
              <a:solidFill>
                <a:srgbClr val="FDA007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03886" y="857348"/>
            <a:ext cx="561975" cy="542925"/>
          </a:xfrm>
          <a:prstGeom prst="rect">
            <a:avLst/>
          </a:prstGeom>
          <a:solidFill>
            <a:srgbClr val="00AF92"/>
          </a:solidFill>
          <a:ln>
            <a:solidFill>
              <a:srgbClr val="00AF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对角圆角矩形 10"/>
          <p:cNvSpPr/>
          <p:nvPr/>
        </p:nvSpPr>
        <p:spPr>
          <a:xfrm>
            <a:off x="1460501" y="924023"/>
            <a:ext cx="3228975" cy="476250"/>
          </a:xfrm>
          <a:prstGeom prst="round2DiagRect">
            <a:avLst/>
          </a:prstGeom>
          <a:solidFill>
            <a:srgbClr val="00AF92"/>
          </a:solidFill>
          <a:ln>
            <a:solidFill>
              <a:srgbClr val="00AF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课程前置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03886" y="1847656"/>
            <a:ext cx="8030209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rgbClr val="00AF92"/>
                </a:solidFill>
              </a:rPr>
              <a:t>快餐采集项目</a:t>
            </a:r>
            <a:endParaRPr lang="en-US" altLang="zh-CN" sz="2400" b="1" dirty="0">
              <a:solidFill>
                <a:srgbClr val="00AF92"/>
              </a:solidFill>
            </a:endParaRPr>
          </a:p>
          <a:p>
            <a:endParaRPr lang="en-US" altLang="zh-CN" sz="2400" b="1" dirty="0">
              <a:solidFill>
                <a:srgbClr val="00AF9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00AF92"/>
                </a:solidFill>
              </a:rPr>
              <a:t>Hive</a:t>
            </a:r>
            <a:r>
              <a:rPr lang="zh-CN" altLang="en-US" sz="2400" b="1" dirty="0">
                <a:solidFill>
                  <a:srgbClr val="00AF92"/>
                </a:solidFill>
              </a:rPr>
              <a:t>的基础语法和常用函数</a:t>
            </a:r>
            <a:endParaRPr lang="en-US" altLang="zh-CN" sz="2400" b="1" dirty="0">
              <a:solidFill>
                <a:srgbClr val="00AF9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2400" b="1" dirty="0">
              <a:solidFill>
                <a:srgbClr val="00AF9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00AF92"/>
                </a:solidFill>
              </a:rPr>
              <a:t>Linux</a:t>
            </a:r>
            <a:r>
              <a:rPr lang="zh-CN" altLang="en-US" sz="2400" b="1">
                <a:solidFill>
                  <a:srgbClr val="00AF92"/>
                </a:solidFill>
              </a:rPr>
              <a:t>服务器使用</a:t>
            </a:r>
            <a:endParaRPr lang="en-US" altLang="zh-CN" sz="2400" b="1" dirty="0">
              <a:solidFill>
                <a:srgbClr val="00AF9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2400" b="1" dirty="0">
              <a:solidFill>
                <a:srgbClr val="00AF9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71295" y="1905810"/>
            <a:ext cx="30316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谢谢观看</a:t>
            </a:r>
            <a:endParaRPr lang="zh-CN" altLang="en-US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2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8.xml><?xml version="1.0" encoding="utf-8"?>
<p:tagLst xmlns:p="http://schemas.openxmlformats.org/presentationml/2006/main">
  <p:tag name="KSO_WPP_MARK_KEY" val="989bdc2a-d4ab-43c3-a622-23d4fb882cae"/>
  <p:tag name="COMMONDATA" val="eyJoZGlkIjoiNzJkOTI4ZDgzM2U2NDliZTk5N2JmZWM3YjUxODBlYjgifQ==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195</Words>
  <Application>WPS 演示</Application>
  <PresentationFormat>全屏显示(16:9)</PresentationFormat>
  <Paragraphs>51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</vt:lpstr>
      <vt:lpstr>微软雅黑</vt:lpstr>
      <vt:lpstr>思源黑体 Medium</vt:lpstr>
      <vt:lpstr>黑体</vt:lpstr>
      <vt:lpstr>Arial Unicode MS</vt:lpstr>
      <vt:lpstr>等线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木木竹</cp:lastModifiedBy>
  <cp:revision>18</cp:revision>
  <dcterms:created xsi:type="dcterms:W3CDTF">2018-03-01T02:03:00Z</dcterms:created>
  <dcterms:modified xsi:type="dcterms:W3CDTF">2023-10-22T03:16:40Z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EAC9339EC3E54F5EB9D5C7376D70AA69_12</vt:lpwstr>
  </property>
</Properties>
</file>