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0" r:id="rId3"/>
    <p:sldId id="261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A3ADC9-F4CC-408E-8600-FBAF2BAFF68A}" v="151" dt="2022-09-09T00:57:57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78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74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Saturday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湖仓一体</a:t>
            </a:r>
            <a:r>
              <a:rPr lang="en-US" altLang="zh-CN" sz="4800" b="1" dirty="0" err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Hudi</a:t>
            </a:r>
            <a:r>
              <a:rPr lang="zh-CN" altLang="en-US" sz="4800" b="1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数据湖项目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55CB28-2602-7F96-5ABC-1280B2FFF49B}"/>
              </a:ext>
            </a:extLst>
          </p:cNvPr>
          <p:cNvSpPr/>
          <p:nvPr/>
        </p:nvSpPr>
        <p:spPr>
          <a:xfrm>
            <a:off x="4011521" y="3782870"/>
            <a:ext cx="3397085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江湖人称：</a:t>
            </a:r>
            <a:r>
              <a:rPr lang="en-US" altLang="zh-CN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merge</a:t>
            </a: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D75603-2F2C-0EAE-6B8C-8D71C8D8E355}"/>
              </a:ext>
            </a:extLst>
          </p:cNvPr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zh-CN" altLang="en-US" sz="40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>
            <a:extLst>
              <a:ext uri="{FF2B5EF4-FFF2-40B4-BE49-F238E27FC236}">
                <a16:creationId xmlns:a16="http://schemas.microsoft.com/office/drawing/2014/main" id="{B9C22922-A20D-1483-F72F-2727F0737FD2}"/>
              </a:ext>
            </a:extLst>
          </p:cNvPr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课程内容简介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812D0B-FE33-5D94-69A7-49708B12818F}"/>
              </a:ext>
            </a:extLst>
          </p:cNvPr>
          <p:cNvSpPr txBox="1"/>
          <p:nvPr/>
        </p:nvSpPr>
        <p:spPr>
          <a:xfrm>
            <a:off x="603886" y="1847656"/>
            <a:ext cx="80302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数据湖与数仓的区别和联系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湖仓一体搭建环境介绍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湖仓分层数据计算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结果可视化展示</a:t>
            </a:r>
            <a:endParaRPr lang="en-US" altLang="zh-CN" sz="2400" b="1" dirty="0">
              <a:solidFill>
                <a:srgbClr val="00AF9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209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EF187B9D-57DA-E0FC-31F8-7976C40CA498}"/>
              </a:ext>
            </a:extLst>
          </p:cNvPr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0" name="对角圆角矩形 12">
            <a:extLst>
              <a:ext uri="{FF2B5EF4-FFF2-40B4-BE49-F238E27FC236}">
                <a16:creationId xmlns:a16="http://schemas.microsoft.com/office/drawing/2014/main" id="{7FBE58CB-388D-BBC2-AFCD-92C00B649A45}"/>
              </a:ext>
            </a:extLst>
          </p:cNvPr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课程前置基础</a:t>
            </a:r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69A80A-FF38-E584-B9DA-5E6423C78860}"/>
              </a:ext>
            </a:extLst>
          </p:cNvPr>
          <p:cNvSpPr txBox="1"/>
          <p:nvPr/>
        </p:nvSpPr>
        <p:spPr>
          <a:xfrm>
            <a:off x="603886" y="1847656"/>
            <a:ext cx="80302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离线数仓采集项目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离线数仓建模理论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FDA007"/>
                </a:solidFill>
              </a:rPr>
              <a:t>Hudi</a:t>
            </a:r>
            <a:r>
              <a:rPr lang="zh-CN" altLang="en-US" sz="2400" b="1" dirty="0">
                <a:solidFill>
                  <a:srgbClr val="FDA007"/>
                </a:solidFill>
              </a:rPr>
              <a:t>框架基础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FDA007"/>
                </a:solidFill>
              </a:rPr>
              <a:t>FlinkSQL</a:t>
            </a:r>
            <a:r>
              <a:rPr lang="zh-CN" altLang="en-US" sz="2400" b="1" dirty="0">
                <a:solidFill>
                  <a:srgbClr val="FDA007"/>
                </a:solidFill>
              </a:rPr>
              <a:t>语法基础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17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全屏显示(16:9)</PresentationFormat>
  <Paragraphs>22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思源黑体 Medium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2022-11-26T06:04:06Z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