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56" r:id="rId3"/>
    <p:sldId id="258" r:id="rId5"/>
    <p:sldId id="274" r:id="rId6"/>
    <p:sldId id="275" r:id="rId7"/>
    <p:sldId id="270" r:id="rId8"/>
    <p:sldId id="260" r:id="rId9"/>
    <p:sldId id="259" r:id="rId10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89" d="100"/>
          <a:sy n="89" d="100"/>
        </p:scale>
        <p:origin x="764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86FD99-B1FA-4331-8905-DB39E8B288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5662-EE05-40AE-BC81-81279C4CD0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2420" y="1793875"/>
            <a:ext cx="56692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rgbClr val="0064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硅谷通用权限系统</a:t>
            </a:r>
            <a:endParaRPr lang="zh-CN" altLang="en-US" sz="4800" b="1" dirty="0">
              <a:solidFill>
                <a:srgbClr val="00645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7260" y="300673"/>
            <a:ext cx="140208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项目课程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05535" y="4980"/>
            <a:ext cx="119888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项目特色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4550" y="922655"/>
            <a:ext cx="7601585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适合</a:t>
            </a:r>
            <a:r>
              <a:rPr lang="en-US" altLang="zh-CN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新手入门的项目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4550" y="1811020"/>
            <a:ext cx="71691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适合后端开发人员快速掌握前端技术的项目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0585" y="2468245"/>
            <a:ext cx="6576060" cy="7372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indent="0">
              <a:buFont typeface="Wingdings" panose="05000000000000000000" charset="0"/>
              <a:buNone/>
            </a:pPr>
            <a:endParaRPr lang="zh-CN" altLang="en-US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适合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小白程序员快速提高编码能力的项目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7885" y="3329940"/>
            <a:ext cx="7155815" cy="82994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marL="342900" indent="-342900">
              <a:buFont typeface="Wingdings" panose="05000000000000000000" charset="0"/>
              <a:buChar char="n"/>
            </a:pPr>
            <a:endParaRPr lang="en-US" altLang="zh-CN" sz="24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适合</a:t>
            </a:r>
            <a:r>
              <a:rPr lang="zh-CN" altLang="en-US" sz="2400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初级程序员提高分析和解决问题能力的项目</a:t>
            </a:r>
            <a:endParaRPr lang="zh-CN" altLang="en-US" sz="2400" b="1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37260" y="42926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目录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91230" y="716280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1230" y="1425575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91230" y="2136140"/>
            <a:ext cx="561975" cy="542925"/>
          </a:xfrm>
          <a:prstGeom prst="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角圆角矩形 10"/>
          <p:cNvSpPr/>
          <p:nvPr/>
        </p:nvSpPr>
        <p:spPr>
          <a:xfrm>
            <a:off x="4347845" y="742950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对角圆角矩形 12"/>
          <p:cNvSpPr/>
          <p:nvPr/>
        </p:nvSpPr>
        <p:spPr>
          <a:xfrm>
            <a:off x="4347845" y="1492250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前置知识</a:t>
            </a:r>
            <a:endParaRPr lang="zh-CN" altLang="en-US" sz="2400" dirty="0"/>
          </a:p>
        </p:txBody>
      </p:sp>
      <p:sp>
        <p:nvSpPr>
          <p:cNvPr id="14" name="对角圆角矩形 13"/>
          <p:cNvSpPr/>
          <p:nvPr/>
        </p:nvSpPr>
        <p:spPr>
          <a:xfrm>
            <a:off x="4347845" y="2202815"/>
            <a:ext cx="3228975" cy="476250"/>
          </a:xfrm>
          <a:prstGeom prst="round2DiagRect">
            <a:avLst/>
          </a:prstGeom>
          <a:solidFill>
            <a:srgbClr val="00AF92"/>
          </a:solidFill>
          <a:ln>
            <a:solidFill>
              <a:srgbClr val="00A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课程大纲</a:t>
            </a:r>
            <a:endParaRPr lang="zh-CN" altLang="en-US" sz="2400" dirty="0"/>
          </a:p>
        </p:txBody>
      </p:sp>
      <p:sp>
        <p:nvSpPr>
          <p:cNvPr id="16" name="矩形 15"/>
          <p:cNvSpPr/>
          <p:nvPr/>
        </p:nvSpPr>
        <p:spPr>
          <a:xfrm>
            <a:off x="3529965" y="627380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endParaRPr lang="en-US" altLang="zh-CN" sz="40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39490" y="1334135"/>
            <a:ext cx="46545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endParaRPr lang="en-US" altLang="zh-CN" sz="4000" b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62655" y="2067560"/>
            <a:ext cx="59880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85360" y="743585"/>
            <a:ext cx="224917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项目背景</a:t>
            </a:r>
            <a:endParaRPr lang="zh-CN" altLang="en-US" sz="24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81069" y="2842895"/>
            <a:ext cx="561975" cy="542925"/>
          </a:xfrm>
          <a:prstGeom prst="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对角圆角矩形 14"/>
          <p:cNvSpPr/>
          <p:nvPr/>
        </p:nvSpPr>
        <p:spPr>
          <a:xfrm>
            <a:off x="4347845" y="2860675"/>
            <a:ext cx="3228975" cy="476250"/>
          </a:xfrm>
          <a:prstGeom prst="round2DiagRect">
            <a:avLst/>
          </a:prstGeom>
          <a:solidFill>
            <a:srgbClr val="FDA007"/>
          </a:solidFill>
          <a:ln>
            <a:solidFill>
              <a:srgbClr val="FDA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项目特色</a:t>
            </a:r>
            <a:endParaRPr lang="zh-CN" altLang="en-US" sz="2400" dirty="0"/>
          </a:p>
        </p:txBody>
      </p:sp>
      <p:sp>
        <p:nvSpPr>
          <p:cNvPr id="25" name="矩形 24"/>
          <p:cNvSpPr/>
          <p:nvPr/>
        </p:nvSpPr>
        <p:spPr>
          <a:xfrm>
            <a:off x="3454400" y="2745422"/>
            <a:ext cx="598805" cy="7067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05534" y="4980"/>
            <a:ext cx="119888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项目背景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650" y="886747"/>
            <a:ext cx="7886700" cy="1938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000" dirty="0"/>
              <a:t>权限管理是所有后台系统都会涉及的一个重要部分</a:t>
            </a:r>
            <a:endParaRPr lang="zh-CN" altLang="en-US" sz="2000" dirty="0"/>
          </a:p>
          <a:p>
            <a:pPr indent="0">
              <a:buFont typeface="Wingdings" panose="05000000000000000000" charset="0"/>
              <a:buNone/>
            </a:pPr>
            <a:endParaRPr lang="zh-CN" altLang="en-US" sz="2000" dirty="0"/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000" dirty="0"/>
              <a:t>权限管理的核心流程都是相似的，如果每个后台单独开发一套权限管理系统，就是重复造轮子，是人力的极大浪费</a:t>
            </a:r>
            <a:endParaRPr lang="zh-CN" altLang="en-US" sz="2000" dirty="0"/>
          </a:p>
          <a:p>
            <a:pPr indent="0">
              <a:buFont typeface="Wingdings" panose="05000000000000000000" charset="0"/>
              <a:buNone/>
            </a:pPr>
            <a:endParaRPr lang="zh-CN" altLang="en-US" sz="2000" dirty="0"/>
          </a:p>
          <a:p>
            <a:pPr marL="342900" indent="-342900">
              <a:buFont typeface="Wingdings" panose="05000000000000000000" charset="0"/>
              <a:buChar char="l"/>
            </a:pPr>
            <a:r>
              <a:rPr lang="zh-CN" altLang="en-US" sz="2000" dirty="0"/>
              <a:t>本项目就是针对这个问题，提供了一套通用的权限解决方案。</a:t>
            </a:r>
            <a:endParaRPr lang="zh-CN" altLang="en-US" sz="2000" dirty="0"/>
          </a:p>
        </p:txBody>
      </p:sp>
      <p:sp>
        <p:nvSpPr>
          <p:cNvPr id="2" name="文本框 1"/>
          <p:cNvSpPr txBox="1"/>
          <p:nvPr/>
        </p:nvSpPr>
        <p:spPr>
          <a:xfrm>
            <a:off x="628650" y="3079115"/>
            <a:ext cx="776859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 b="1"/>
              <a:t>硅谷通用权限系统演示地址：</a:t>
            </a:r>
            <a:endParaRPr lang="zh-CN" altLang="en-US" b="1"/>
          </a:p>
          <a:p>
            <a:pPr indent="0">
              <a:buFont typeface="Wingdings" panose="05000000000000000000" charset="0"/>
              <a:buNone/>
            </a:pPr>
            <a:endParaRPr lang="zh-CN" altLang="en-US" b="1"/>
          </a:p>
          <a:p>
            <a:pPr marL="285750" indent="-285750">
              <a:buFont typeface="Wingdings" panose="05000000000000000000" charset="0"/>
              <a:buChar char="u"/>
            </a:pPr>
            <a:r>
              <a:rPr lang="zh-CN" altLang="en-US"/>
              <a:t>http://139.198.152.148:8810/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05534" y="4980"/>
            <a:ext cx="119888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前置知识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3765" y="747395"/>
            <a:ext cx="7601585" cy="4092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sz="2000" dirty="0"/>
              <a:t>Java</a:t>
            </a:r>
            <a:r>
              <a:rPr lang="zh-CN" altLang="en-US" sz="2000" dirty="0"/>
              <a:t>基础知识</a:t>
            </a:r>
            <a:endParaRPr lang="zh-CN" altLang="en-US" sz="2000" dirty="0"/>
          </a:p>
          <a:p>
            <a:pPr indent="0">
              <a:buFont typeface="Wingdings" panose="05000000000000000000" charset="0"/>
              <a:buNone/>
            </a:pPr>
            <a:endParaRPr lang="zh-CN" altLang="en-US" sz="20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sz="2000" dirty="0"/>
              <a:t>JavaWEB</a:t>
            </a:r>
            <a:r>
              <a:rPr lang="zh-CN" altLang="en-US" sz="2000" dirty="0"/>
              <a:t>知识</a:t>
            </a:r>
            <a:endParaRPr lang="zh-CN" altLang="en-US" sz="2000" dirty="0"/>
          </a:p>
          <a:p>
            <a:pPr indent="0">
              <a:buFont typeface="Wingdings" panose="05000000000000000000" charset="0"/>
              <a:buNone/>
            </a:pPr>
            <a:endParaRPr lang="zh-CN" altLang="en-US" sz="20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sz="2000" dirty="0"/>
              <a:t>MySQL</a:t>
            </a:r>
            <a:endParaRPr lang="en-US" altLang="zh-CN" sz="2000" dirty="0"/>
          </a:p>
          <a:p>
            <a:pPr marL="342900" indent="-342900">
              <a:buFont typeface="Wingdings" panose="05000000000000000000" charset="0"/>
              <a:buChar char="n"/>
            </a:pPr>
            <a:endParaRPr lang="en-US" altLang="zh-CN" sz="20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sz="2000" dirty="0"/>
              <a:t>SpringBoot</a:t>
            </a:r>
            <a:endParaRPr lang="en-US" altLang="zh-CN" sz="2000" dirty="0"/>
          </a:p>
          <a:p>
            <a:pPr marL="342900" indent="-342900">
              <a:buFont typeface="Wingdings" panose="05000000000000000000" charset="0"/>
              <a:buChar char="n"/>
            </a:pPr>
            <a:endParaRPr lang="en-US" altLang="zh-CN" sz="20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sz="2000" dirty="0"/>
              <a:t>SSM</a:t>
            </a:r>
            <a:r>
              <a:rPr lang="zh-CN" altLang="en-US" sz="2000" dirty="0"/>
              <a:t>（</a:t>
            </a:r>
            <a:r>
              <a:rPr lang="en-US" altLang="zh-CN" sz="2000" dirty="0"/>
              <a:t>Spring</a:t>
            </a:r>
            <a:r>
              <a:rPr lang="zh-CN" altLang="en-US" sz="2000" dirty="0"/>
              <a:t>、</a:t>
            </a:r>
            <a:r>
              <a:rPr lang="en-US" altLang="zh-CN" sz="2000" dirty="0"/>
              <a:t>SpringMVC</a:t>
            </a:r>
            <a:r>
              <a:rPr lang="zh-CN" altLang="en-US" sz="2000" dirty="0"/>
              <a:t>、</a:t>
            </a:r>
            <a:r>
              <a:rPr lang="en-US" altLang="zh-CN" sz="2000" dirty="0"/>
              <a:t>MyBatis</a:t>
            </a:r>
            <a:r>
              <a:rPr lang="zh-CN" altLang="en-US" sz="2000" dirty="0"/>
              <a:t>）</a:t>
            </a:r>
            <a:endParaRPr lang="zh-CN" altLang="en-US" sz="2000" dirty="0"/>
          </a:p>
          <a:p>
            <a:pPr indent="0">
              <a:buFont typeface="Wingdings" panose="05000000000000000000" charset="0"/>
              <a:buNone/>
            </a:pPr>
            <a:endParaRPr lang="zh-CN" altLang="en-US" sz="20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en-US" altLang="zh-CN" sz="2000" dirty="0"/>
              <a:t>Maven</a:t>
            </a:r>
            <a:endParaRPr lang="en-US" altLang="zh-CN" sz="2000" dirty="0"/>
          </a:p>
          <a:p>
            <a:pPr marL="342900" indent="-342900">
              <a:buFont typeface="Wingdings" panose="05000000000000000000" charset="0"/>
              <a:buChar char="n"/>
            </a:pPr>
            <a:endParaRPr lang="en-US" altLang="zh-CN" sz="2000" dirty="0"/>
          </a:p>
          <a:p>
            <a:pPr marL="342900" indent="-342900">
              <a:buFont typeface="Wingdings" panose="05000000000000000000" charset="0"/>
              <a:buChar char="n"/>
            </a:pPr>
            <a:r>
              <a:rPr lang="zh-CN" altLang="en-US" sz="2000" dirty="0"/>
              <a:t>前端基础知识（</a:t>
            </a:r>
            <a:r>
              <a:rPr lang="en-US" altLang="zh-CN" sz="2000" dirty="0"/>
              <a:t>JavaScript</a:t>
            </a:r>
            <a:r>
              <a:rPr lang="zh-CN" altLang="en-US" sz="2000" dirty="0"/>
              <a:t>、</a:t>
            </a:r>
            <a:r>
              <a:rPr lang="en-US" altLang="zh-CN" sz="2000" dirty="0"/>
              <a:t>Vue</a:t>
            </a:r>
            <a:r>
              <a:rPr lang="zh-CN" altLang="en-US" sz="2000" dirty="0"/>
              <a:t>、</a:t>
            </a:r>
            <a:r>
              <a:rPr lang="en-US" altLang="zh-CN" sz="2000" dirty="0"/>
              <a:t>HTML</a:t>
            </a:r>
            <a:r>
              <a:rPr lang="zh-CN" altLang="en-US" sz="2000" dirty="0"/>
              <a:t>）</a:t>
            </a:r>
            <a:endParaRPr lang="zh-CN" altLang="en-US" sz="20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1535" y="4980"/>
            <a:ext cx="1706880" cy="3987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0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项目课程大纲</a:t>
            </a:r>
            <a:endParaRPr lang="zh-CN" altLang="en-US" sz="2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AutoShape 2" descr="img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AutoShape 4" descr="img"/>
          <p:cNvSpPr>
            <a:spLocks noChangeAspect="1" noChangeArrowheads="1"/>
          </p:cNvSpPr>
          <p:nvPr/>
        </p:nvSpPr>
        <p:spPr bwMode="auto">
          <a:xfrm>
            <a:off x="4572000" y="25717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68095" y="462915"/>
            <a:ext cx="6453505" cy="468058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31453" y="1851668"/>
            <a:ext cx="30316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思源黑体 Medium" panose="020B0600000000000000" pitchFamily="34" charset="-122"/>
                <a:ea typeface="思源黑体 Medium" panose="020B0600000000000000" pitchFamily="34" charset="-122"/>
              </a:rPr>
              <a:t>谢谢观看</a:t>
            </a:r>
            <a:endParaRPr lang="zh-CN" altLang="en-U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思源黑体 Medium" panose="020B0600000000000000" pitchFamily="34" charset="-122"/>
              <a:ea typeface="思源黑体 Medium" panose="020B0600000000000000" pitchFamily="3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UNIT_PLACING_PICTURE_USER_VIEWPORT" val="{&quot;height&quot;:8960,&quot;width&quot;:12040}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COMMONDATA" val="eyJoZGlkIjoiYTA3NDJhOTU1NDc4YjdmNGEyZDE5YmU3MDIwN2M0NTU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WPS 演示</Application>
  <PresentationFormat>全屏显示(16:9)</PresentationFormat>
  <Paragraphs>64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微软雅黑</vt:lpstr>
      <vt:lpstr>Wingdings</vt:lpstr>
      <vt:lpstr>思源黑体 Medium</vt:lpstr>
      <vt:lpstr>黑体</vt:lpstr>
      <vt:lpstr>Arial Unicode MS</vt:lpstr>
      <vt:lpstr>等线</vt:lpstr>
      <vt:lpstr>仿宋</vt:lpstr>
      <vt:lpstr>微软雅黑 Light</vt:lpstr>
      <vt:lpstr>新宋体</vt:lpstr>
      <vt:lpstr>方正粗黑宋简体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28</cp:revision>
  <dcterms:created xsi:type="dcterms:W3CDTF">2018-03-01T02:03:00Z</dcterms:created>
  <dcterms:modified xsi:type="dcterms:W3CDTF">2022-10-10T14:11:26Z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77178904F8614E4394507198E09C92C8</vt:lpwstr>
  </property>
</Properties>
</file>